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5" r:id="rId3"/>
    <p:sldId id="322" r:id="rId4"/>
    <p:sldId id="491" r:id="rId5"/>
    <p:sldId id="493" r:id="rId6"/>
    <p:sldId id="494" r:id="rId7"/>
    <p:sldId id="495" r:id="rId8"/>
    <p:sldId id="496" r:id="rId9"/>
    <p:sldId id="525" r:id="rId10"/>
    <p:sldId id="497" r:id="rId11"/>
    <p:sldId id="498" r:id="rId12"/>
    <p:sldId id="500" r:id="rId13"/>
    <p:sldId id="501" r:id="rId14"/>
    <p:sldId id="502" r:id="rId15"/>
    <p:sldId id="503" r:id="rId16"/>
    <p:sldId id="504" r:id="rId17"/>
    <p:sldId id="505" r:id="rId18"/>
    <p:sldId id="506" r:id="rId19"/>
    <p:sldId id="507" r:id="rId20"/>
    <p:sldId id="526" r:id="rId21"/>
    <p:sldId id="527" r:id="rId22"/>
    <p:sldId id="528" r:id="rId23"/>
    <p:sldId id="508" r:id="rId24"/>
    <p:sldId id="529" r:id="rId25"/>
    <p:sldId id="530" r:id="rId26"/>
    <p:sldId id="509" r:id="rId27"/>
    <p:sldId id="531" r:id="rId28"/>
    <p:sldId id="510" r:id="rId29"/>
    <p:sldId id="511" r:id="rId30"/>
    <p:sldId id="532" r:id="rId31"/>
    <p:sldId id="533" r:id="rId32"/>
    <p:sldId id="534" r:id="rId33"/>
    <p:sldId id="535" r:id="rId34"/>
    <p:sldId id="259" r:id="rId35"/>
  </p:sldIdLst>
  <p:sldSz cx="12192000" cy="6858000"/>
  <p:notesSz cx="6858000" cy="9144000"/>
  <p:photoAlbum/>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48" autoAdjust="0"/>
    <p:restoredTop sz="94660"/>
  </p:normalViewPr>
  <p:slideViewPr>
    <p:cSldViewPr snapToGrid="0">
      <p:cViewPr>
        <p:scale>
          <a:sx n="100" d="100"/>
          <a:sy n="100" d="100"/>
        </p:scale>
        <p:origin x="324" y="-3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B59792-18B9-8FD6-EF14-1DF5EB07270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419"/>
          </a:p>
        </p:txBody>
      </p:sp>
      <p:sp>
        <p:nvSpPr>
          <p:cNvPr id="3" name="Subtítulo 2">
            <a:extLst>
              <a:ext uri="{FF2B5EF4-FFF2-40B4-BE49-F238E27FC236}">
                <a16:creationId xmlns:a16="http://schemas.microsoft.com/office/drawing/2014/main" id="{C71146E9-687F-E8BC-6044-58A4407D5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419"/>
          </a:p>
        </p:txBody>
      </p:sp>
      <p:sp>
        <p:nvSpPr>
          <p:cNvPr id="4" name="Marcador de fecha 3">
            <a:extLst>
              <a:ext uri="{FF2B5EF4-FFF2-40B4-BE49-F238E27FC236}">
                <a16:creationId xmlns:a16="http://schemas.microsoft.com/office/drawing/2014/main" id="{3D322BFE-1E62-2E26-CB05-D5F920AECD5A}"/>
              </a:ext>
            </a:extLst>
          </p:cNvPr>
          <p:cNvSpPr>
            <a:spLocks noGrp="1"/>
          </p:cNvSpPr>
          <p:nvPr>
            <p:ph type="dt" sz="half" idx="10"/>
          </p:nvPr>
        </p:nvSpPr>
        <p:spPr/>
        <p:txBody>
          <a:bodyPr/>
          <a:lstStyle/>
          <a:p>
            <a:fld id="{A359B9C6-C011-4741-998D-4934121D99A2}" type="datetimeFigureOut">
              <a:rPr lang="es-419" smtClean="0"/>
              <a:pPr/>
              <a:t>10/11/2024</a:t>
            </a:fld>
            <a:endParaRPr lang="es-419"/>
          </a:p>
        </p:txBody>
      </p:sp>
      <p:sp>
        <p:nvSpPr>
          <p:cNvPr id="5" name="Marcador de pie de página 4">
            <a:extLst>
              <a:ext uri="{FF2B5EF4-FFF2-40B4-BE49-F238E27FC236}">
                <a16:creationId xmlns:a16="http://schemas.microsoft.com/office/drawing/2014/main" id="{5F99BA35-6703-2A13-E803-F0CDC7BD3755}"/>
              </a:ext>
            </a:extLst>
          </p:cNvPr>
          <p:cNvSpPr>
            <a:spLocks noGrp="1"/>
          </p:cNvSpPr>
          <p:nvPr>
            <p:ph type="ftr" sz="quarter" idx="11"/>
          </p:nvPr>
        </p:nvSpPr>
        <p:spPr/>
        <p:txBody>
          <a:bodyPr/>
          <a:lstStyle/>
          <a:p>
            <a:endParaRPr lang="es-419"/>
          </a:p>
        </p:txBody>
      </p:sp>
      <p:sp>
        <p:nvSpPr>
          <p:cNvPr id="6" name="Marcador de número de diapositiva 5">
            <a:extLst>
              <a:ext uri="{FF2B5EF4-FFF2-40B4-BE49-F238E27FC236}">
                <a16:creationId xmlns:a16="http://schemas.microsoft.com/office/drawing/2014/main" id="{B2A3E83C-C1A6-36D5-6761-51C804A30F79}"/>
              </a:ext>
            </a:extLst>
          </p:cNvPr>
          <p:cNvSpPr>
            <a:spLocks noGrp="1"/>
          </p:cNvSpPr>
          <p:nvPr>
            <p:ph type="sldNum" sz="quarter" idx="12"/>
          </p:nvPr>
        </p:nvSpPr>
        <p:spPr/>
        <p:txBody>
          <a:bodyPr/>
          <a:lstStyle/>
          <a:p>
            <a:fld id="{16291F84-6F03-4C0B-9611-A582E7A48C1D}" type="slidenum">
              <a:rPr lang="es-419" smtClean="0"/>
              <a:pPr/>
              <a:t>‹#›</a:t>
            </a:fld>
            <a:endParaRPr lang="es-419"/>
          </a:p>
        </p:txBody>
      </p:sp>
    </p:spTree>
    <p:extLst>
      <p:ext uri="{BB962C8B-B14F-4D97-AF65-F5344CB8AC3E}">
        <p14:creationId xmlns:p14="http://schemas.microsoft.com/office/powerpoint/2010/main" val="1523586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71F814-F414-EF23-5B43-C8AA85928519}"/>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EFE82AA9-AEB2-3E8D-1392-65E85BEDBB9B}"/>
              </a:ext>
            </a:extLst>
          </p:cNvPr>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BA23041B-482D-2FF5-7811-4B8CFA186F85}"/>
              </a:ext>
            </a:extLst>
          </p:cNvPr>
          <p:cNvSpPr>
            <a:spLocks noGrp="1"/>
          </p:cNvSpPr>
          <p:nvPr>
            <p:ph type="dt" sz="half" idx="10"/>
          </p:nvPr>
        </p:nvSpPr>
        <p:spPr/>
        <p:txBody>
          <a:bodyPr/>
          <a:lstStyle/>
          <a:p>
            <a:fld id="{A359B9C6-C011-4741-998D-4934121D99A2}" type="datetimeFigureOut">
              <a:rPr lang="es-419" smtClean="0"/>
              <a:pPr/>
              <a:t>10/11/2024</a:t>
            </a:fld>
            <a:endParaRPr lang="es-419"/>
          </a:p>
        </p:txBody>
      </p:sp>
      <p:sp>
        <p:nvSpPr>
          <p:cNvPr id="5" name="Marcador de pie de página 4">
            <a:extLst>
              <a:ext uri="{FF2B5EF4-FFF2-40B4-BE49-F238E27FC236}">
                <a16:creationId xmlns:a16="http://schemas.microsoft.com/office/drawing/2014/main" id="{33D0597A-2E17-963A-02B2-1BA0B8761856}"/>
              </a:ext>
            </a:extLst>
          </p:cNvPr>
          <p:cNvSpPr>
            <a:spLocks noGrp="1"/>
          </p:cNvSpPr>
          <p:nvPr>
            <p:ph type="ftr" sz="quarter" idx="11"/>
          </p:nvPr>
        </p:nvSpPr>
        <p:spPr/>
        <p:txBody>
          <a:bodyPr/>
          <a:lstStyle/>
          <a:p>
            <a:endParaRPr lang="es-419"/>
          </a:p>
        </p:txBody>
      </p:sp>
      <p:sp>
        <p:nvSpPr>
          <p:cNvPr id="6" name="Marcador de número de diapositiva 5">
            <a:extLst>
              <a:ext uri="{FF2B5EF4-FFF2-40B4-BE49-F238E27FC236}">
                <a16:creationId xmlns:a16="http://schemas.microsoft.com/office/drawing/2014/main" id="{C949C2F0-1F96-594E-C3E0-8546437D1B95}"/>
              </a:ext>
            </a:extLst>
          </p:cNvPr>
          <p:cNvSpPr>
            <a:spLocks noGrp="1"/>
          </p:cNvSpPr>
          <p:nvPr>
            <p:ph type="sldNum" sz="quarter" idx="12"/>
          </p:nvPr>
        </p:nvSpPr>
        <p:spPr/>
        <p:txBody>
          <a:bodyPr/>
          <a:lstStyle/>
          <a:p>
            <a:fld id="{16291F84-6F03-4C0B-9611-A582E7A48C1D}" type="slidenum">
              <a:rPr lang="es-419" smtClean="0"/>
              <a:pPr/>
              <a:t>‹#›</a:t>
            </a:fld>
            <a:endParaRPr lang="es-419"/>
          </a:p>
        </p:txBody>
      </p:sp>
    </p:spTree>
    <p:extLst>
      <p:ext uri="{BB962C8B-B14F-4D97-AF65-F5344CB8AC3E}">
        <p14:creationId xmlns:p14="http://schemas.microsoft.com/office/powerpoint/2010/main" val="2561369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1F1AE6B-13CD-A23B-CDAF-6CC8502CB4C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6080E18C-98FF-0118-CC11-73F2BA7A6A3A}"/>
              </a:ext>
            </a:extLst>
          </p:cNvPr>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E255BFAD-AD88-6CDB-6164-3B79FF56F567}"/>
              </a:ext>
            </a:extLst>
          </p:cNvPr>
          <p:cNvSpPr>
            <a:spLocks noGrp="1"/>
          </p:cNvSpPr>
          <p:nvPr>
            <p:ph type="dt" sz="half" idx="10"/>
          </p:nvPr>
        </p:nvSpPr>
        <p:spPr/>
        <p:txBody>
          <a:bodyPr/>
          <a:lstStyle/>
          <a:p>
            <a:fld id="{A359B9C6-C011-4741-998D-4934121D99A2}" type="datetimeFigureOut">
              <a:rPr lang="es-419" smtClean="0"/>
              <a:pPr/>
              <a:t>10/11/2024</a:t>
            </a:fld>
            <a:endParaRPr lang="es-419"/>
          </a:p>
        </p:txBody>
      </p:sp>
      <p:sp>
        <p:nvSpPr>
          <p:cNvPr id="5" name="Marcador de pie de página 4">
            <a:extLst>
              <a:ext uri="{FF2B5EF4-FFF2-40B4-BE49-F238E27FC236}">
                <a16:creationId xmlns:a16="http://schemas.microsoft.com/office/drawing/2014/main" id="{961E9704-7418-B5B9-3B9C-D9A8860E7848}"/>
              </a:ext>
            </a:extLst>
          </p:cNvPr>
          <p:cNvSpPr>
            <a:spLocks noGrp="1"/>
          </p:cNvSpPr>
          <p:nvPr>
            <p:ph type="ftr" sz="quarter" idx="11"/>
          </p:nvPr>
        </p:nvSpPr>
        <p:spPr/>
        <p:txBody>
          <a:bodyPr/>
          <a:lstStyle/>
          <a:p>
            <a:endParaRPr lang="es-419"/>
          </a:p>
        </p:txBody>
      </p:sp>
      <p:sp>
        <p:nvSpPr>
          <p:cNvPr id="6" name="Marcador de número de diapositiva 5">
            <a:extLst>
              <a:ext uri="{FF2B5EF4-FFF2-40B4-BE49-F238E27FC236}">
                <a16:creationId xmlns:a16="http://schemas.microsoft.com/office/drawing/2014/main" id="{13945250-4C70-3C47-0990-F40D06739CA1}"/>
              </a:ext>
            </a:extLst>
          </p:cNvPr>
          <p:cNvSpPr>
            <a:spLocks noGrp="1"/>
          </p:cNvSpPr>
          <p:nvPr>
            <p:ph type="sldNum" sz="quarter" idx="12"/>
          </p:nvPr>
        </p:nvSpPr>
        <p:spPr/>
        <p:txBody>
          <a:bodyPr/>
          <a:lstStyle/>
          <a:p>
            <a:fld id="{16291F84-6F03-4C0B-9611-A582E7A48C1D}" type="slidenum">
              <a:rPr lang="es-419" smtClean="0"/>
              <a:pPr/>
              <a:t>‹#›</a:t>
            </a:fld>
            <a:endParaRPr lang="es-419"/>
          </a:p>
        </p:txBody>
      </p:sp>
    </p:spTree>
    <p:extLst>
      <p:ext uri="{BB962C8B-B14F-4D97-AF65-F5344CB8AC3E}">
        <p14:creationId xmlns:p14="http://schemas.microsoft.com/office/powerpoint/2010/main" val="43466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08892D-D702-00C2-BC9A-5A82849E40D3}"/>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5C705981-4A37-F1CF-F063-FB8568D3A0E0}"/>
              </a:ext>
            </a:extLst>
          </p:cNvPr>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4234F3CA-2C4B-4260-981F-F827575B7AE5}"/>
              </a:ext>
            </a:extLst>
          </p:cNvPr>
          <p:cNvSpPr>
            <a:spLocks noGrp="1"/>
          </p:cNvSpPr>
          <p:nvPr>
            <p:ph type="dt" sz="half" idx="10"/>
          </p:nvPr>
        </p:nvSpPr>
        <p:spPr/>
        <p:txBody>
          <a:bodyPr/>
          <a:lstStyle/>
          <a:p>
            <a:fld id="{A359B9C6-C011-4741-998D-4934121D99A2}" type="datetimeFigureOut">
              <a:rPr lang="es-419" smtClean="0"/>
              <a:pPr/>
              <a:t>10/11/2024</a:t>
            </a:fld>
            <a:endParaRPr lang="es-419"/>
          </a:p>
        </p:txBody>
      </p:sp>
      <p:sp>
        <p:nvSpPr>
          <p:cNvPr id="5" name="Marcador de pie de página 4">
            <a:extLst>
              <a:ext uri="{FF2B5EF4-FFF2-40B4-BE49-F238E27FC236}">
                <a16:creationId xmlns:a16="http://schemas.microsoft.com/office/drawing/2014/main" id="{BA9522E4-5946-5EFB-C88C-B84371A1903A}"/>
              </a:ext>
            </a:extLst>
          </p:cNvPr>
          <p:cNvSpPr>
            <a:spLocks noGrp="1"/>
          </p:cNvSpPr>
          <p:nvPr>
            <p:ph type="ftr" sz="quarter" idx="11"/>
          </p:nvPr>
        </p:nvSpPr>
        <p:spPr/>
        <p:txBody>
          <a:bodyPr/>
          <a:lstStyle/>
          <a:p>
            <a:endParaRPr lang="es-419"/>
          </a:p>
        </p:txBody>
      </p:sp>
      <p:sp>
        <p:nvSpPr>
          <p:cNvPr id="6" name="Marcador de número de diapositiva 5">
            <a:extLst>
              <a:ext uri="{FF2B5EF4-FFF2-40B4-BE49-F238E27FC236}">
                <a16:creationId xmlns:a16="http://schemas.microsoft.com/office/drawing/2014/main" id="{58EC67FD-70A7-3A1C-8DAE-B828DA0E16A0}"/>
              </a:ext>
            </a:extLst>
          </p:cNvPr>
          <p:cNvSpPr>
            <a:spLocks noGrp="1"/>
          </p:cNvSpPr>
          <p:nvPr>
            <p:ph type="sldNum" sz="quarter" idx="12"/>
          </p:nvPr>
        </p:nvSpPr>
        <p:spPr/>
        <p:txBody>
          <a:bodyPr/>
          <a:lstStyle/>
          <a:p>
            <a:fld id="{16291F84-6F03-4C0B-9611-A582E7A48C1D}" type="slidenum">
              <a:rPr lang="es-419" smtClean="0"/>
              <a:pPr/>
              <a:t>‹#›</a:t>
            </a:fld>
            <a:endParaRPr lang="es-419"/>
          </a:p>
        </p:txBody>
      </p:sp>
    </p:spTree>
    <p:extLst>
      <p:ext uri="{BB962C8B-B14F-4D97-AF65-F5344CB8AC3E}">
        <p14:creationId xmlns:p14="http://schemas.microsoft.com/office/powerpoint/2010/main" val="324096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285BB-5999-9BD0-AFA5-73153F04BDE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39D0AFAA-5E0E-A017-3974-B8E8E6EDC6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Editar el estilo de texto del patrón</a:t>
            </a:r>
          </a:p>
        </p:txBody>
      </p:sp>
      <p:sp>
        <p:nvSpPr>
          <p:cNvPr id="4" name="Marcador de fecha 3">
            <a:extLst>
              <a:ext uri="{FF2B5EF4-FFF2-40B4-BE49-F238E27FC236}">
                <a16:creationId xmlns:a16="http://schemas.microsoft.com/office/drawing/2014/main" id="{2A38A9EA-CA4A-E775-FEA9-7E4A5E324D56}"/>
              </a:ext>
            </a:extLst>
          </p:cNvPr>
          <p:cNvSpPr>
            <a:spLocks noGrp="1"/>
          </p:cNvSpPr>
          <p:nvPr>
            <p:ph type="dt" sz="half" idx="10"/>
          </p:nvPr>
        </p:nvSpPr>
        <p:spPr/>
        <p:txBody>
          <a:bodyPr/>
          <a:lstStyle/>
          <a:p>
            <a:fld id="{A359B9C6-C011-4741-998D-4934121D99A2}" type="datetimeFigureOut">
              <a:rPr lang="es-419" smtClean="0"/>
              <a:pPr/>
              <a:t>10/11/2024</a:t>
            </a:fld>
            <a:endParaRPr lang="es-419"/>
          </a:p>
        </p:txBody>
      </p:sp>
      <p:sp>
        <p:nvSpPr>
          <p:cNvPr id="5" name="Marcador de pie de página 4">
            <a:extLst>
              <a:ext uri="{FF2B5EF4-FFF2-40B4-BE49-F238E27FC236}">
                <a16:creationId xmlns:a16="http://schemas.microsoft.com/office/drawing/2014/main" id="{3EB2A586-1AEA-8DCB-3301-9A5DB29580EB}"/>
              </a:ext>
            </a:extLst>
          </p:cNvPr>
          <p:cNvSpPr>
            <a:spLocks noGrp="1"/>
          </p:cNvSpPr>
          <p:nvPr>
            <p:ph type="ftr" sz="quarter" idx="11"/>
          </p:nvPr>
        </p:nvSpPr>
        <p:spPr/>
        <p:txBody>
          <a:bodyPr/>
          <a:lstStyle/>
          <a:p>
            <a:endParaRPr lang="es-419"/>
          </a:p>
        </p:txBody>
      </p:sp>
      <p:sp>
        <p:nvSpPr>
          <p:cNvPr id="6" name="Marcador de número de diapositiva 5">
            <a:extLst>
              <a:ext uri="{FF2B5EF4-FFF2-40B4-BE49-F238E27FC236}">
                <a16:creationId xmlns:a16="http://schemas.microsoft.com/office/drawing/2014/main" id="{A23CEFC5-DA17-A23D-A0C8-85FB169135E5}"/>
              </a:ext>
            </a:extLst>
          </p:cNvPr>
          <p:cNvSpPr>
            <a:spLocks noGrp="1"/>
          </p:cNvSpPr>
          <p:nvPr>
            <p:ph type="sldNum" sz="quarter" idx="12"/>
          </p:nvPr>
        </p:nvSpPr>
        <p:spPr/>
        <p:txBody>
          <a:bodyPr/>
          <a:lstStyle/>
          <a:p>
            <a:fld id="{16291F84-6F03-4C0B-9611-A582E7A48C1D}" type="slidenum">
              <a:rPr lang="es-419" smtClean="0"/>
              <a:pPr/>
              <a:t>‹#›</a:t>
            </a:fld>
            <a:endParaRPr lang="es-419"/>
          </a:p>
        </p:txBody>
      </p:sp>
    </p:spTree>
    <p:extLst>
      <p:ext uri="{BB962C8B-B14F-4D97-AF65-F5344CB8AC3E}">
        <p14:creationId xmlns:p14="http://schemas.microsoft.com/office/powerpoint/2010/main" val="3382607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352FF8-9009-5451-CFA8-BA1C96C50C13}"/>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CA309D88-CE9E-4A86-45DC-3A5E9F396978}"/>
              </a:ext>
            </a:extLst>
          </p:cNvPr>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a:extLst>
              <a:ext uri="{FF2B5EF4-FFF2-40B4-BE49-F238E27FC236}">
                <a16:creationId xmlns:a16="http://schemas.microsoft.com/office/drawing/2014/main" id="{63317619-52DD-696F-4F65-FAC8BB1C64C9}"/>
              </a:ext>
            </a:extLst>
          </p:cNvPr>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a:extLst>
              <a:ext uri="{FF2B5EF4-FFF2-40B4-BE49-F238E27FC236}">
                <a16:creationId xmlns:a16="http://schemas.microsoft.com/office/drawing/2014/main" id="{DFED535D-E24D-8707-D970-E6A3975A49A2}"/>
              </a:ext>
            </a:extLst>
          </p:cNvPr>
          <p:cNvSpPr>
            <a:spLocks noGrp="1"/>
          </p:cNvSpPr>
          <p:nvPr>
            <p:ph type="dt" sz="half" idx="10"/>
          </p:nvPr>
        </p:nvSpPr>
        <p:spPr/>
        <p:txBody>
          <a:bodyPr/>
          <a:lstStyle/>
          <a:p>
            <a:fld id="{A359B9C6-C011-4741-998D-4934121D99A2}" type="datetimeFigureOut">
              <a:rPr lang="es-419" smtClean="0"/>
              <a:pPr/>
              <a:t>10/11/2024</a:t>
            </a:fld>
            <a:endParaRPr lang="es-419"/>
          </a:p>
        </p:txBody>
      </p:sp>
      <p:sp>
        <p:nvSpPr>
          <p:cNvPr id="6" name="Marcador de pie de página 5">
            <a:extLst>
              <a:ext uri="{FF2B5EF4-FFF2-40B4-BE49-F238E27FC236}">
                <a16:creationId xmlns:a16="http://schemas.microsoft.com/office/drawing/2014/main" id="{DF0DDF4C-DFCF-0F9B-23F5-5F64B8BFEC77}"/>
              </a:ext>
            </a:extLst>
          </p:cNvPr>
          <p:cNvSpPr>
            <a:spLocks noGrp="1"/>
          </p:cNvSpPr>
          <p:nvPr>
            <p:ph type="ftr" sz="quarter" idx="11"/>
          </p:nvPr>
        </p:nvSpPr>
        <p:spPr/>
        <p:txBody>
          <a:bodyPr/>
          <a:lstStyle/>
          <a:p>
            <a:endParaRPr lang="es-419"/>
          </a:p>
        </p:txBody>
      </p:sp>
      <p:sp>
        <p:nvSpPr>
          <p:cNvPr id="7" name="Marcador de número de diapositiva 6">
            <a:extLst>
              <a:ext uri="{FF2B5EF4-FFF2-40B4-BE49-F238E27FC236}">
                <a16:creationId xmlns:a16="http://schemas.microsoft.com/office/drawing/2014/main" id="{3D31C51F-BCB4-EA1E-5F89-FF0F675ABA68}"/>
              </a:ext>
            </a:extLst>
          </p:cNvPr>
          <p:cNvSpPr>
            <a:spLocks noGrp="1"/>
          </p:cNvSpPr>
          <p:nvPr>
            <p:ph type="sldNum" sz="quarter" idx="12"/>
          </p:nvPr>
        </p:nvSpPr>
        <p:spPr/>
        <p:txBody>
          <a:bodyPr/>
          <a:lstStyle/>
          <a:p>
            <a:fld id="{16291F84-6F03-4C0B-9611-A582E7A48C1D}" type="slidenum">
              <a:rPr lang="es-419" smtClean="0"/>
              <a:pPr/>
              <a:t>‹#›</a:t>
            </a:fld>
            <a:endParaRPr lang="es-419"/>
          </a:p>
        </p:txBody>
      </p:sp>
    </p:spTree>
    <p:extLst>
      <p:ext uri="{BB962C8B-B14F-4D97-AF65-F5344CB8AC3E}">
        <p14:creationId xmlns:p14="http://schemas.microsoft.com/office/powerpoint/2010/main" val="231335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CBB8F6-248A-077B-09B1-D9AD509BBC2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274E2E9F-F97C-4097-42A8-8E76BC91B6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a:extLst>
              <a:ext uri="{FF2B5EF4-FFF2-40B4-BE49-F238E27FC236}">
                <a16:creationId xmlns:a16="http://schemas.microsoft.com/office/drawing/2014/main" id="{71C6618C-5BEE-F355-CBAB-5DFDB5619188}"/>
              </a:ext>
            </a:extLst>
          </p:cNvPr>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a:extLst>
              <a:ext uri="{FF2B5EF4-FFF2-40B4-BE49-F238E27FC236}">
                <a16:creationId xmlns:a16="http://schemas.microsoft.com/office/drawing/2014/main" id="{3F10C05A-A6FB-2DAD-7322-AA24458D2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a:extLst>
              <a:ext uri="{FF2B5EF4-FFF2-40B4-BE49-F238E27FC236}">
                <a16:creationId xmlns:a16="http://schemas.microsoft.com/office/drawing/2014/main" id="{12F2D67D-B28D-2C35-A46A-8DE80B9B7AC9}"/>
              </a:ext>
            </a:extLst>
          </p:cNvPr>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a:extLst>
              <a:ext uri="{FF2B5EF4-FFF2-40B4-BE49-F238E27FC236}">
                <a16:creationId xmlns:a16="http://schemas.microsoft.com/office/drawing/2014/main" id="{7C00534B-0C4B-027C-9066-F75E4E16E2F6}"/>
              </a:ext>
            </a:extLst>
          </p:cNvPr>
          <p:cNvSpPr>
            <a:spLocks noGrp="1"/>
          </p:cNvSpPr>
          <p:nvPr>
            <p:ph type="dt" sz="half" idx="10"/>
          </p:nvPr>
        </p:nvSpPr>
        <p:spPr/>
        <p:txBody>
          <a:bodyPr/>
          <a:lstStyle/>
          <a:p>
            <a:fld id="{A359B9C6-C011-4741-998D-4934121D99A2}" type="datetimeFigureOut">
              <a:rPr lang="es-419" smtClean="0"/>
              <a:pPr/>
              <a:t>10/11/2024</a:t>
            </a:fld>
            <a:endParaRPr lang="es-419"/>
          </a:p>
        </p:txBody>
      </p:sp>
      <p:sp>
        <p:nvSpPr>
          <p:cNvPr id="8" name="Marcador de pie de página 7">
            <a:extLst>
              <a:ext uri="{FF2B5EF4-FFF2-40B4-BE49-F238E27FC236}">
                <a16:creationId xmlns:a16="http://schemas.microsoft.com/office/drawing/2014/main" id="{483CF184-9F58-FED4-1A36-59FDC22AAE34}"/>
              </a:ext>
            </a:extLst>
          </p:cNvPr>
          <p:cNvSpPr>
            <a:spLocks noGrp="1"/>
          </p:cNvSpPr>
          <p:nvPr>
            <p:ph type="ftr" sz="quarter" idx="11"/>
          </p:nvPr>
        </p:nvSpPr>
        <p:spPr/>
        <p:txBody>
          <a:bodyPr/>
          <a:lstStyle/>
          <a:p>
            <a:endParaRPr lang="es-419"/>
          </a:p>
        </p:txBody>
      </p:sp>
      <p:sp>
        <p:nvSpPr>
          <p:cNvPr id="9" name="Marcador de número de diapositiva 8">
            <a:extLst>
              <a:ext uri="{FF2B5EF4-FFF2-40B4-BE49-F238E27FC236}">
                <a16:creationId xmlns:a16="http://schemas.microsoft.com/office/drawing/2014/main" id="{C0DB0397-2D87-C7F8-AB22-3BCF47A0E170}"/>
              </a:ext>
            </a:extLst>
          </p:cNvPr>
          <p:cNvSpPr>
            <a:spLocks noGrp="1"/>
          </p:cNvSpPr>
          <p:nvPr>
            <p:ph type="sldNum" sz="quarter" idx="12"/>
          </p:nvPr>
        </p:nvSpPr>
        <p:spPr/>
        <p:txBody>
          <a:bodyPr/>
          <a:lstStyle/>
          <a:p>
            <a:fld id="{16291F84-6F03-4C0B-9611-A582E7A48C1D}" type="slidenum">
              <a:rPr lang="es-419" smtClean="0"/>
              <a:pPr/>
              <a:t>‹#›</a:t>
            </a:fld>
            <a:endParaRPr lang="es-419"/>
          </a:p>
        </p:txBody>
      </p:sp>
    </p:spTree>
    <p:extLst>
      <p:ext uri="{BB962C8B-B14F-4D97-AF65-F5344CB8AC3E}">
        <p14:creationId xmlns:p14="http://schemas.microsoft.com/office/powerpoint/2010/main" val="979286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33EEBC-8D8E-A58D-60AF-25CBB6795B48}"/>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fecha 2">
            <a:extLst>
              <a:ext uri="{FF2B5EF4-FFF2-40B4-BE49-F238E27FC236}">
                <a16:creationId xmlns:a16="http://schemas.microsoft.com/office/drawing/2014/main" id="{8522707B-E948-5CE2-C90C-FB86CC0B7097}"/>
              </a:ext>
            </a:extLst>
          </p:cNvPr>
          <p:cNvSpPr>
            <a:spLocks noGrp="1"/>
          </p:cNvSpPr>
          <p:nvPr>
            <p:ph type="dt" sz="half" idx="10"/>
          </p:nvPr>
        </p:nvSpPr>
        <p:spPr/>
        <p:txBody>
          <a:bodyPr/>
          <a:lstStyle/>
          <a:p>
            <a:fld id="{A359B9C6-C011-4741-998D-4934121D99A2}" type="datetimeFigureOut">
              <a:rPr lang="es-419" smtClean="0"/>
              <a:pPr/>
              <a:t>10/11/2024</a:t>
            </a:fld>
            <a:endParaRPr lang="es-419"/>
          </a:p>
        </p:txBody>
      </p:sp>
      <p:sp>
        <p:nvSpPr>
          <p:cNvPr id="4" name="Marcador de pie de página 3">
            <a:extLst>
              <a:ext uri="{FF2B5EF4-FFF2-40B4-BE49-F238E27FC236}">
                <a16:creationId xmlns:a16="http://schemas.microsoft.com/office/drawing/2014/main" id="{A5B5B3BF-F931-EB9C-2E01-E798C9E79D40}"/>
              </a:ext>
            </a:extLst>
          </p:cNvPr>
          <p:cNvSpPr>
            <a:spLocks noGrp="1"/>
          </p:cNvSpPr>
          <p:nvPr>
            <p:ph type="ftr" sz="quarter" idx="11"/>
          </p:nvPr>
        </p:nvSpPr>
        <p:spPr/>
        <p:txBody>
          <a:bodyPr/>
          <a:lstStyle/>
          <a:p>
            <a:endParaRPr lang="es-419"/>
          </a:p>
        </p:txBody>
      </p:sp>
      <p:sp>
        <p:nvSpPr>
          <p:cNvPr id="5" name="Marcador de número de diapositiva 4">
            <a:extLst>
              <a:ext uri="{FF2B5EF4-FFF2-40B4-BE49-F238E27FC236}">
                <a16:creationId xmlns:a16="http://schemas.microsoft.com/office/drawing/2014/main" id="{AC330045-2A19-7260-DE21-3E95F9E93D57}"/>
              </a:ext>
            </a:extLst>
          </p:cNvPr>
          <p:cNvSpPr>
            <a:spLocks noGrp="1"/>
          </p:cNvSpPr>
          <p:nvPr>
            <p:ph type="sldNum" sz="quarter" idx="12"/>
          </p:nvPr>
        </p:nvSpPr>
        <p:spPr/>
        <p:txBody>
          <a:bodyPr/>
          <a:lstStyle/>
          <a:p>
            <a:fld id="{16291F84-6F03-4C0B-9611-A582E7A48C1D}" type="slidenum">
              <a:rPr lang="es-419" smtClean="0"/>
              <a:pPr/>
              <a:t>‹#›</a:t>
            </a:fld>
            <a:endParaRPr lang="es-419"/>
          </a:p>
        </p:txBody>
      </p:sp>
    </p:spTree>
    <p:extLst>
      <p:ext uri="{BB962C8B-B14F-4D97-AF65-F5344CB8AC3E}">
        <p14:creationId xmlns:p14="http://schemas.microsoft.com/office/powerpoint/2010/main" val="3359713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238DB6F-7900-EDD4-0D0D-4843F5B628FA}"/>
              </a:ext>
            </a:extLst>
          </p:cNvPr>
          <p:cNvSpPr>
            <a:spLocks noGrp="1"/>
          </p:cNvSpPr>
          <p:nvPr>
            <p:ph type="dt" sz="half" idx="10"/>
          </p:nvPr>
        </p:nvSpPr>
        <p:spPr/>
        <p:txBody>
          <a:bodyPr/>
          <a:lstStyle/>
          <a:p>
            <a:fld id="{A359B9C6-C011-4741-998D-4934121D99A2}" type="datetimeFigureOut">
              <a:rPr lang="es-419" smtClean="0"/>
              <a:pPr/>
              <a:t>10/11/2024</a:t>
            </a:fld>
            <a:endParaRPr lang="es-419"/>
          </a:p>
        </p:txBody>
      </p:sp>
      <p:sp>
        <p:nvSpPr>
          <p:cNvPr id="3" name="Marcador de pie de página 2">
            <a:extLst>
              <a:ext uri="{FF2B5EF4-FFF2-40B4-BE49-F238E27FC236}">
                <a16:creationId xmlns:a16="http://schemas.microsoft.com/office/drawing/2014/main" id="{6B352ACC-B5BC-D52B-FC65-A7E36C2AE844}"/>
              </a:ext>
            </a:extLst>
          </p:cNvPr>
          <p:cNvSpPr>
            <a:spLocks noGrp="1"/>
          </p:cNvSpPr>
          <p:nvPr>
            <p:ph type="ftr" sz="quarter" idx="11"/>
          </p:nvPr>
        </p:nvSpPr>
        <p:spPr/>
        <p:txBody>
          <a:bodyPr/>
          <a:lstStyle/>
          <a:p>
            <a:endParaRPr lang="es-419"/>
          </a:p>
        </p:txBody>
      </p:sp>
      <p:sp>
        <p:nvSpPr>
          <p:cNvPr id="4" name="Marcador de número de diapositiva 3">
            <a:extLst>
              <a:ext uri="{FF2B5EF4-FFF2-40B4-BE49-F238E27FC236}">
                <a16:creationId xmlns:a16="http://schemas.microsoft.com/office/drawing/2014/main" id="{1E03866C-4B76-7238-C705-560DB26B635E}"/>
              </a:ext>
            </a:extLst>
          </p:cNvPr>
          <p:cNvSpPr>
            <a:spLocks noGrp="1"/>
          </p:cNvSpPr>
          <p:nvPr>
            <p:ph type="sldNum" sz="quarter" idx="12"/>
          </p:nvPr>
        </p:nvSpPr>
        <p:spPr/>
        <p:txBody>
          <a:bodyPr/>
          <a:lstStyle/>
          <a:p>
            <a:fld id="{16291F84-6F03-4C0B-9611-A582E7A48C1D}" type="slidenum">
              <a:rPr lang="es-419" smtClean="0"/>
              <a:pPr/>
              <a:t>‹#›</a:t>
            </a:fld>
            <a:endParaRPr lang="es-419"/>
          </a:p>
        </p:txBody>
      </p:sp>
    </p:spTree>
    <p:extLst>
      <p:ext uri="{BB962C8B-B14F-4D97-AF65-F5344CB8AC3E}">
        <p14:creationId xmlns:p14="http://schemas.microsoft.com/office/powerpoint/2010/main" val="401449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03B8AF-80B3-0AD8-8500-6F37802EF8E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0CF2B118-190C-E2CD-3FB0-A45720412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a:extLst>
              <a:ext uri="{FF2B5EF4-FFF2-40B4-BE49-F238E27FC236}">
                <a16:creationId xmlns:a16="http://schemas.microsoft.com/office/drawing/2014/main" id="{47E54338-2056-73C7-205C-C1E67601F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a:extLst>
              <a:ext uri="{FF2B5EF4-FFF2-40B4-BE49-F238E27FC236}">
                <a16:creationId xmlns:a16="http://schemas.microsoft.com/office/drawing/2014/main" id="{56499695-0D33-4BC4-FCDF-C17AEA4D8873}"/>
              </a:ext>
            </a:extLst>
          </p:cNvPr>
          <p:cNvSpPr>
            <a:spLocks noGrp="1"/>
          </p:cNvSpPr>
          <p:nvPr>
            <p:ph type="dt" sz="half" idx="10"/>
          </p:nvPr>
        </p:nvSpPr>
        <p:spPr/>
        <p:txBody>
          <a:bodyPr/>
          <a:lstStyle/>
          <a:p>
            <a:fld id="{A359B9C6-C011-4741-998D-4934121D99A2}" type="datetimeFigureOut">
              <a:rPr lang="es-419" smtClean="0"/>
              <a:pPr/>
              <a:t>10/11/2024</a:t>
            </a:fld>
            <a:endParaRPr lang="es-419"/>
          </a:p>
        </p:txBody>
      </p:sp>
      <p:sp>
        <p:nvSpPr>
          <p:cNvPr id="6" name="Marcador de pie de página 5">
            <a:extLst>
              <a:ext uri="{FF2B5EF4-FFF2-40B4-BE49-F238E27FC236}">
                <a16:creationId xmlns:a16="http://schemas.microsoft.com/office/drawing/2014/main" id="{EF3B861C-27FB-A4FB-B48D-E51601CD6708}"/>
              </a:ext>
            </a:extLst>
          </p:cNvPr>
          <p:cNvSpPr>
            <a:spLocks noGrp="1"/>
          </p:cNvSpPr>
          <p:nvPr>
            <p:ph type="ftr" sz="quarter" idx="11"/>
          </p:nvPr>
        </p:nvSpPr>
        <p:spPr/>
        <p:txBody>
          <a:bodyPr/>
          <a:lstStyle/>
          <a:p>
            <a:endParaRPr lang="es-419"/>
          </a:p>
        </p:txBody>
      </p:sp>
      <p:sp>
        <p:nvSpPr>
          <p:cNvPr id="7" name="Marcador de número de diapositiva 6">
            <a:extLst>
              <a:ext uri="{FF2B5EF4-FFF2-40B4-BE49-F238E27FC236}">
                <a16:creationId xmlns:a16="http://schemas.microsoft.com/office/drawing/2014/main" id="{35103F12-2DED-514D-D0B4-5071CE0244A9}"/>
              </a:ext>
            </a:extLst>
          </p:cNvPr>
          <p:cNvSpPr>
            <a:spLocks noGrp="1"/>
          </p:cNvSpPr>
          <p:nvPr>
            <p:ph type="sldNum" sz="quarter" idx="12"/>
          </p:nvPr>
        </p:nvSpPr>
        <p:spPr/>
        <p:txBody>
          <a:bodyPr/>
          <a:lstStyle/>
          <a:p>
            <a:fld id="{16291F84-6F03-4C0B-9611-A582E7A48C1D}" type="slidenum">
              <a:rPr lang="es-419" smtClean="0"/>
              <a:pPr/>
              <a:t>‹#›</a:t>
            </a:fld>
            <a:endParaRPr lang="es-419"/>
          </a:p>
        </p:txBody>
      </p:sp>
    </p:spTree>
    <p:extLst>
      <p:ext uri="{BB962C8B-B14F-4D97-AF65-F5344CB8AC3E}">
        <p14:creationId xmlns:p14="http://schemas.microsoft.com/office/powerpoint/2010/main" val="3807798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6AA19-AAFC-F739-BF8A-EBEC31172FE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a:extLst>
              <a:ext uri="{FF2B5EF4-FFF2-40B4-BE49-F238E27FC236}">
                <a16:creationId xmlns:a16="http://schemas.microsoft.com/office/drawing/2014/main" id="{0AE06951-CB06-E713-83DB-C07FBE8F4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419"/>
          </a:p>
        </p:txBody>
      </p:sp>
      <p:sp>
        <p:nvSpPr>
          <p:cNvPr id="4" name="Marcador de texto 3">
            <a:extLst>
              <a:ext uri="{FF2B5EF4-FFF2-40B4-BE49-F238E27FC236}">
                <a16:creationId xmlns:a16="http://schemas.microsoft.com/office/drawing/2014/main" id="{11D3463C-B71E-1534-D736-178A9D90A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a:extLst>
              <a:ext uri="{FF2B5EF4-FFF2-40B4-BE49-F238E27FC236}">
                <a16:creationId xmlns:a16="http://schemas.microsoft.com/office/drawing/2014/main" id="{2CC375DF-CAAF-901F-9329-010BBDAD6978}"/>
              </a:ext>
            </a:extLst>
          </p:cNvPr>
          <p:cNvSpPr>
            <a:spLocks noGrp="1"/>
          </p:cNvSpPr>
          <p:nvPr>
            <p:ph type="dt" sz="half" idx="10"/>
          </p:nvPr>
        </p:nvSpPr>
        <p:spPr/>
        <p:txBody>
          <a:bodyPr/>
          <a:lstStyle/>
          <a:p>
            <a:fld id="{A359B9C6-C011-4741-998D-4934121D99A2}" type="datetimeFigureOut">
              <a:rPr lang="es-419" smtClean="0"/>
              <a:pPr/>
              <a:t>10/11/2024</a:t>
            </a:fld>
            <a:endParaRPr lang="es-419"/>
          </a:p>
        </p:txBody>
      </p:sp>
      <p:sp>
        <p:nvSpPr>
          <p:cNvPr id="6" name="Marcador de pie de página 5">
            <a:extLst>
              <a:ext uri="{FF2B5EF4-FFF2-40B4-BE49-F238E27FC236}">
                <a16:creationId xmlns:a16="http://schemas.microsoft.com/office/drawing/2014/main" id="{66AFB9DE-98BE-D0F3-01D8-B808A557850B}"/>
              </a:ext>
            </a:extLst>
          </p:cNvPr>
          <p:cNvSpPr>
            <a:spLocks noGrp="1"/>
          </p:cNvSpPr>
          <p:nvPr>
            <p:ph type="ftr" sz="quarter" idx="11"/>
          </p:nvPr>
        </p:nvSpPr>
        <p:spPr/>
        <p:txBody>
          <a:bodyPr/>
          <a:lstStyle/>
          <a:p>
            <a:endParaRPr lang="es-419"/>
          </a:p>
        </p:txBody>
      </p:sp>
      <p:sp>
        <p:nvSpPr>
          <p:cNvPr id="7" name="Marcador de número de diapositiva 6">
            <a:extLst>
              <a:ext uri="{FF2B5EF4-FFF2-40B4-BE49-F238E27FC236}">
                <a16:creationId xmlns:a16="http://schemas.microsoft.com/office/drawing/2014/main" id="{EACA37C0-1FD0-6102-7944-BD38403F0416}"/>
              </a:ext>
            </a:extLst>
          </p:cNvPr>
          <p:cNvSpPr>
            <a:spLocks noGrp="1"/>
          </p:cNvSpPr>
          <p:nvPr>
            <p:ph type="sldNum" sz="quarter" idx="12"/>
          </p:nvPr>
        </p:nvSpPr>
        <p:spPr/>
        <p:txBody>
          <a:bodyPr/>
          <a:lstStyle/>
          <a:p>
            <a:fld id="{16291F84-6F03-4C0B-9611-A582E7A48C1D}" type="slidenum">
              <a:rPr lang="es-419" smtClean="0"/>
              <a:pPr/>
              <a:t>‹#›</a:t>
            </a:fld>
            <a:endParaRPr lang="es-419"/>
          </a:p>
        </p:txBody>
      </p:sp>
    </p:spTree>
    <p:extLst>
      <p:ext uri="{BB962C8B-B14F-4D97-AF65-F5344CB8AC3E}">
        <p14:creationId xmlns:p14="http://schemas.microsoft.com/office/powerpoint/2010/main" val="2360807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9D3DD9F-D327-9301-5A5F-F6BB3D57A4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D29E8055-7761-B772-D82B-FBDF9DE4BE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79FEF495-6D99-B1CC-332C-62C8D27142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59B9C6-C011-4741-998D-4934121D99A2}" type="datetimeFigureOut">
              <a:rPr lang="es-419" smtClean="0"/>
              <a:pPr/>
              <a:t>10/11/2024</a:t>
            </a:fld>
            <a:endParaRPr lang="es-419"/>
          </a:p>
        </p:txBody>
      </p:sp>
      <p:sp>
        <p:nvSpPr>
          <p:cNvPr id="5" name="Marcador de pie de página 4">
            <a:extLst>
              <a:ext uri="{FF2B5EF4-FFF2-40B4-BE49-F238E27FC236}">
                <a16:creationId xmlns:a16="http://schemas.microsoft.com/office/drawing/2014/main" id="{0CB7F1C3-0314-FD34-F252-1DB5D66647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419"/>
          </a:p>
        </p:txBody>
      </p:sp>
      <p:sp>
        <p:nvSpPr>
          <p:cNvPr id="6" name="Marcador de número de diapositiva 5">
            <a:extLst>
              <a:ext uri="{FF2B5EF4-FFF2-40B4-BE49-F238E27FC236}">
                <a16:creationId xmlns:a16="http://schemas.microsoft.com/office/drawing/2014/main" id="{41C10CE5-34A0-98FF-3C6B-0AFC8A6FCD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291F84-6F03-4C0B-9611-A582E7A48C1D}" type="slidenum">
              <a:rPr lang="es-419" smtClean="0"/>
              <a:pPr/>
              <a:t>‹#›</a:t>
            </a:fld>
            <a:endParaRPr lang="es-419"/>
          </a:p>
        </p:txBody>
      </p:sp>
    </p:spTree>
    <p:extLst>
      <p:ext uri="{BB962C8B-B14F-4D97-AF65-F5344CB8AC3E}">
        <p14:creationId xmlns:p14="http://schemas.microsoft.com/office/powerpoint/2010/main" val="65466462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1">
            <a:extLst>
              <a:ext uri="{FF2B5EF4-FFF2-40B4-BE49-F238E27FC236}">
                <a16:creationId xmlns:a16="http://schemas.microsoft.com/office/drawing/2014/main" id="{8680A5DA-4E3B-597C-DD2C-2B874E5D2D48}"/>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731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24130-3282-6BE1-1824-9906B0D5BD59}"/>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F1760AF8-DC2A-BBDD-1361-A87C5AECBE4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175EB692-2F4C-2D53-4E8B-C2896B0B13FA}"/>
              </a:ext>
            </a:extLst>
          </p:cNvPr>
          <p:cNvSpPr txBox="1">
            <a:spLocks/>
          </p:cNvSpPr>
          <p:nvPr/>
        </p:nvSpPr>
        <p:spPr>
          <a:xfrm>
            <a:off x="472098" y="297712"/>
            <a:ext cx="9050872" cy="9569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rgbClr val="FFC000"/>
                </a:solidFill>
                <a:latin typeface="Century Gothic" panose="020B0502020202020204"/>
              </a:rPr>
              <a:t>Los cuernos del altar</a:t>
            </a:r>
            <a:endParaRPr lang="en-US" b="1" dirty="0">
              <a:solidFill>
                <a:srgbClr val="FFC000"/>
              </a:solidFill>
            </a:endParaRPr>
          </a:p>
        </p:txBody>
      </p:sp>
      <p:sp>
        <p:nvSpPr>
          <p:cNvPr id="5" name="Título 1">
            <a:extLst>
              <a:ext uri="{FF2B5EF4-FFF2-40B4-BE49-F238E27FC236}">
                <a16:creationId xmlns:a16="http://schemas.microsoft.com/office/drawing/2014/main" id="{7F759DDA-2BB1-A2F5-3BE0-E1BC2442D45E}"/>
              </a:ext>
            </a:extLst>
          </p:cNvPr>
          <p:cNvSpPr txBox="1">
            <a:spLocks/>
          </p:cNvSpPr>
          <p:nvPr/>
        </p:nvSpPr>
        <p:spPr>
          <a:xfrm>
            <a:off x="547402" y="533881"/>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1800"/>
              </a:spcBef>
            </a:pPr>
            <a:endParaRPr lang="es-ES" sz="4800" b="1" dirty="0">
              <a:latin typeface="Calibri" panose="020F0502020204030204" pitchFamily="34" charset="0"/>
              <a:cs typeface="Calibri" panose="020F0502020204030204" pitchFamily="34" charset="0"/>
            </a:endParaRPr>
          </a:p>
          <a:p>
            <a:pPr algn="just" defTabSz="457200">
              <a:lnSpc>
                <a:spcPct val="100000"/>
              </a:lnSpc>
              <a:spcBef>
                <a:spcPts val="1000"/>
              </a:spcBef>
              <a:buClr>
                <a:srgbClr val="1E5155">
                  <a:lumMod val="40000"/>
                  <a:lumOff val="60000"/>
                </a:srgbClr>
              </a:buClr>
              <a:buSzPct val="80000"/>
              <a:defRPr/>
            </a:pPr>
            <a:r>
              <a:rPr lang="es-ES" b="1" dirty="0">
                <a:solidFill>
                  <a:prstClr val="white"/>
                </a:solidFill>
                <a:latin typeface="Century Gothic" panose="020B0502020202020204"/>
              </a:rPr>
              <a:t>En el altar había un cuerno hecho de la misma madera en cada esquina.</a:t>
            </a:r>
          </a:p>
          <a:p>
            <a:pPr algn="just" defTabSz="457200">
              <a:lnSpc>
                <a:spcPct val="100000"/>
              </a:lnSpc>
              <a:spcBef>
                <a:spcPts val="1000"/>
              </a:spcBef>
              <a:buClr>
                <a:srgbClr val="1E5155">
                  <a:lumMod val="40000"/>
                  <a:lumOff val="60000"/>
                </a:srgbClr>
              </a:buClr>
              <a:buSzPct val="80000"/>
              <a:defRPr/>
            </a:pPr>
            <a:r>
              <a:rPr lang="es-ES" b="1" dirty="0">
                <a:solidFill>
                  <a:prstClr val="white"/>
                </a:solidFill>
                <a:latin typeface="Century Gothic" panose="020B0502020202020204"/>
              </a:rPr>
              <a:t>Los cuernos del altar de bronce eran a menudo tocados con la sangre de las diferentes ofrendas, y la sangre de cada ofrenda por el pecado, era derramada en la base de este altar.</a:t>
            </a:r>
          </a:p>
        </p:txBody>
      </p:sp>
    </p:spTree>
    <p:extLst>
      <p:ext uri="{BB962C8B-B14F-4D97-AF65-F5344CB8AC3E}">
        <p14:creationId xmlns:p14="http://schemas.microsoft.com/office/powerpoint/2010/main" val="991758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B263B-299E-3536-4443-D550641B6588}"/>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5F204749-E9E8-34B7-67DB-972BA6D09FCB}"/>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4A94E008-D119-CD19-D0B8-C7C24C78D6AE}"/>
              </a:ext>
            </a:extLst>
          </p:cNvPr>
          <p:cNvSpPr txBox="1">
            <a:spLocks/>
          </p:cNvSpPr>
          <p:nvPr/>
        </p:nvSpPr>
        <p:spPr>
          <a:xfrm>
            <a:off x="629932" y="1333948"/>
            <a:ext cx="10932135" cy="53142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4000" b="1" dirty="0">
                <a:solidFill>
                  <a:prstClr val="white"/>
                </a:solidFill>
                <a:latin typeface="Century Gothic" panose="020B0502020202020204"/>
              </a:rPr>
              <a:t>Con apenas algunas excepciones, </a:t>
            </a:r>
            <a:r>
              <a:rPr lang="es-ES" sz="4000" b="1" dirty="0">
                <a:solidFill>
                  <a:srgbClr val="FFC000"/>
                </a:solidFill>
                <a:latin typeface="Century Gothic" panose="020B0502020202020204"/>
              </a:rPr>
              <a:t>todos los sacrificios eran muertos en el atrio,</a:t>
            </a:r>
            <a:r>
              <a:rPr lang="es-ES" sz="4000" b="1" dirty="0">
                <a:solidFill>
                  <a:prstClr val="white"/>
                </a:solidFill>
                <a:latin typeface="Century Gothic" panose="020B0502020202020204"/>
              </a:rPr>
              <a:t> a la puerta del tabernáculo de la congregación, o entrada del primer compartimiento, como también era llamado; ya que toda la congregación de Israel se podía reunir en el atrio y en esta puerta.</a:t>
            </a:r>
          </a:p>
        </p:txBody>
      </p:sp>
      <p:sp>
        <p:nvSpPr>
          <p:cNvPr id="2" name="Título 1">
            <a:extLst>
              <a:ext uri="{FF2B5EF4-FFF2-40B4-BE49-F238E27FC236}">
                <a16:creationId xmlns:a16="http://schemas.microsoft.com/office/drawing/2014/main" id="{67FC9B44-B695-9071-809C-5C3092DCFF60}"/>
              </a:ext>
            </a:extLst>
          </p:cNvPr>
          <p:cNvSpPr txBox="1">
            <a:spLocks/>
          </p:cNvSpPr>
          <p:nvPr/>
        </p:nvSpPr>
        <p:spPr>
          <a:xfrm>
            <a:off x="472098" y="297712"/>
            <a:ext cx="9050872" cy="9569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rgbClr val="FFC000"/>
                </a:solidFill>
                <a:latin typeface="Century Gothic" panose="020B0502020202020204"/>
              </a:rPr>
              <a:t>Sacrificios en el atrio</a:t>
            </a:r>
            <a:endParaRPr lang="en-US" b="1" dirty="0">
              <a:solidFill>
                <a:srgbClr val="FFC000"/>
              </a:solidFill>
            </a:endParaRPr>
          </a:p>
        </p:txBody>
      </p:sp>
    </p:spTree>
    <p:extLst>
      <p:ext uri="{BB962C8B-B14F-4D97-AF65-F5344CB8AC3E}">
        <p14:creationId xmlns:p14="http://schemas.microsoft.com/office/powerpoint/2010/main" val="2124771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A6A0C-2657-EA25-3E78-A5864EFA969C}"/>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CF2E9253-56F2-478E-51CC-194883DDAA5C}"/>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BD7E7F57-7BAC-03E7-E6D4-5EEA6B72CE71}"/>
              </a:ext>
            </a:extLst>
          </p:cNvPr>
          <p:cNvSpPr txBox="1">
            <a:spLocks/>
          </p:cNvSpPr>
          <p:nvPr/>
        </p:nvSpPr>
        <p:spPr>
          <a:xfrm>
            <a:off x="629932" y="1205750"/>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3600" b="1" dirty="0">
                <a:solidFill>
                  <a:srgbClr val="FFC000"/>
                </a:solidFill>
                <a:latin typeface="Century Gothic" panose="020B0502020202020204"/>
              </a:rPr>
              <a:t>Solamente los sacerdotes podían entrar dentro del recinto sagrado del tabernáculo</a:t>
            </a:r>
            <a:r>
              <a:rPr lang="es-ES" sz="3600" b="1" dirty="0">
                <a:solidFill>
                  <a:prstClr val="white"/>
                </a:solidFill>
                <a:latin typeface="Century Gothic" panose="020B0502020202020204"/>
              </a:rPr>
              <a:t>, ya que el tipificaba al Santuario celestial, donde Dios y Cristo habitan, rodeados de relucientes querubines y serafines. Todo el trabajo realizado en el atrio era un tipo del trabajo en la tierra, mientras que el trabajo realizado en el primero y en el segundo compartimiento del Santuario era un tipo de la obra hecha en el Cielo.</a:t>
            </a:r>
          </a:p>
        </p:txBody>
      </p:sp>
      <p:sp>
        <p:nvSpPr>
          <p:cNvPr id="2" name="Título 1">
            <a:extLst>
              <a:ext uri="{FF2B5EF4-FFF2-40B4-BE49-F238E27FC236}">
                <a16:creationId xmlns:a16="http://schemas.microsoft.com/office/drawing/2014/main" id="{1037E4C7-24FF-E2E6-39AD-AFFA25F83C62}"/>
              </a:ext>
            </a:extLst>
          </p:cNvPr>
          <p:cNvSpPr txBox="1">
            <a:spLocks/>
          </p:cNvSpPr>
          <p:nvPr/>
        </p:nvSpPr>
        <p:spPr>
          <a:xfrm>
            <a:off x="472098" y="297712"/>
            <a:ext cx="9050872" cy="9569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rgbClr val="FFC000"/>
                </a:solidFill>
                <a:latin typeface="Century Gothic" panose="020B0502020202020204"/>
              </a:rPr>
              <a:t>Sacrificios en el atrio</a:t>
            </a:r>
            <a:endParaRPr lang="en-US" sz="4000" b="1" dirty="0">
              <a:solidFill>
                <a:srgbClr val="FFC000"/>
              </a:solidFill>
            </a:endParaRPr>
          </a:p>
        </p:txBody>
      </p:sp>
    </p:spTree>
    <p:extLst>
      <p:ext uri="{BB962C8B-B14F-4D97-AF65-F5344CB8AC3E}">
        <p14:creationId xmlns:p14="http://schemas.microsoft.com/office/powerpoint/2010/main" val="299488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13D9F-E6CB-75F1-030A-DC565420C723}"/>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86BEF61F-242A-6316-16A3-5180C4863F12}"/>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06BAE05A-9406-DEA0-BB1E-E9880466E378}"/>
              </a:ext>
            </a:extLst>
          </p:cNvPr>
          <p:cNvSpPr txBox="1">
            <a:spLocks/>
          </p:cNvSpPr>
          <p:nvPr/>
        </p:nvSpPr>
        <p:spPr>
          <a:xfrm>
            <a:off x="425067" y="338492"/>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4000" b="1" dirty="0">
                <a:solidFill>
                  <a:prstClr val="white"/>
                </a:solidFill>
                <a:latin typeface="Century Gothic" panose="020B0502020202020204"/>
              </a:rPr>
              <a:t>Ningún sacrificio era muerto dentro del santuario; sino que eran muertas en el atrio, y la sangre y la carne eran llevadas para dentro del santuario por el sacerdote. </a:t>
            </a:r>
            <a:r>
              <a:rPr lang="es-ES" sz="4000" b="1" dirty="0">
                <a:solidFill>
                  <a:srgbClr val="FFC000"/>
                </a:solidFill>
                <a:latin typeface="Century Gothic" panose="020B0502020202020204"/>
              </a:rPr>
              <a:t>Cristo, el Sacrificio </a:t>
            </a:r>
            <a:r>
              <a:rPr lang="es-ES" sz="4000" b="1" dirty="0" err="1">
                <a:solidFill>
                  <a:srgbClr val="FFC000"/>
                </a:solidFill>
                <a:latin typeface="Century Gothic" panose="020B0502020202020204"/>
              </a:rPr>
              <a:t>antitípico</a:t>
            </a:r>
            <a:r>
              <a:rPr lang="es-ES" sz="4000" b="1" dirty="0">
                <a:solidFill>
                  <a:srgbClr val="FFC000"/>
                </a:solidFill>
                <a:latin typeface="Century Gothic" panose="020B0502020202020204"/>
              </a:rPr>
              <a:t>, fue muerto en el atrio </a:t>
            </a:r>
            <a:r>
              <a:rPr lang="es-ES" sz="4000" b="1" dirty="0" err="1">
                <a:solidFill>
                  <a:srgbClr val="FFC000"/>
                </a:solidFill>
                <a:latin typeface="Century Gothic" panose="020B0502020202020204"/>
              </a:rPr>
              <a:t>antitípico</a:t>
            </a:r>
            <a:r>
              <a:rPr lang="es-ES" sz="4000" b="1" dirty="0">
                <a:solidFill>
                  <a:srgbClr val="FFC000"/>
                </a:solidFill>
                <a:latin typeface="Century Gothic" panose="020B0502020202020204"/>
              </a:rPr>
              <a:t>, esta Tierra, y después entró en el Santuario </a:t>
            </a:r>
            <a:r>
              <a:rPr lang="es-ES" sz="4000" b="1" dirty="0" err="1">
                <a:solidFill>
                  <a:srgbClr val="FFC000"/>
                </a:solidFill>
                <a:latin typeface="Century Gothic" panose="020B0502020202020204"/>
              </a:rPr>
              <a:t>antitípico</a:t>
            </a:r>
            <a:r>
              <a:rPr lang="es-ES" sz="4000" b="1" dirty="0">
                <a:solidFill>
                  <a:srgbClr val="FFC000"/>
                </a:solidFill>
                <a:latin typeface="Century Gothic" panose="020B0502020202020204"/>
              </a:rPr>
              <a:t> en el Cielo, </a:t>
            </a:r>
            <a:r>
              <a:rPr lang="es-ES" sz="4000" b="1" dirty="0">
                <a:solidFill>
                  <a:prstClr val="white"/>
                </a:solidFill>
                <a:latin typeface="Century Gothic" panose="020B0502020202020204"/>
              </a:rPr>
              <a:t>con Su propia sangre y con el mismo cuerpo con el cual El pagó nuestros pecados en el Calvario.</a:t>
            </a:r>
            <a:endParaRPr lang="es-ES" sz="4800" b="1" dirty="0">
              <a:solidFill>
                <a:prstClr val="white"/>
              </a:solidFill>
              <a:latin typeface="Century Gothic" panose="020B0502020202020204"/>
            </a:endParaRPr>
          </a:p>
        </p:txBody>
      </p:sp>
    </p:spTree>
    <p:extLst>
      <p:ext uri="{BB962C8B-B14F-4D97-AF65-F5344CB8AC3E}">
        <p14:creationId xmlns:p14="http://schemas.microsoft.com/office/powerpoint/2010/main" val="757346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BAAB0-9606-AE3A-B27D-3D2B986E5219}"/>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DFA312DE-ACD5-B6BE-2E11-2B0CE82CA94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75EA3DBA-892A-B6B9-AEFB-2DE1D41151AD}"/>
              </a:ext>
            </a:extLst>
          </p:cNvPr>
          <p:cNvSpPr txBox="1">
            <a:spLocks/>
          </p:cNvSpPr>
          <p:nvPr/>
        </p:nvSpPr>
        <p:spPr>
          <a:xfrm>
            <a:off x="457341" y="657110"/>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4000" b="1" dirty="0">
                <a:solidFill>
                  <a:prstClr val="white"/>
                </a:solidFill>
                <a:latin typeface="Century Gothic" panose="020B0502020202020204"/>
              </a:rPr>
              <a:t>Los pecados son perdonados, y son borrados de los libros del Santuario celestial; pero no son destruidos allí. Así como en el tipo, </a:t>
            </a:r>
            <a:r>
              <a:rPr lang="es-ES" sz="4000" b="1" dirty="0">
                <a:solidFill>
                  <a:srgbClr val="FFC000"/>
                </a:solidFill>
                <a:latin typeface="Century Gothic" panose="020B0502020202020204"/>
              </a:rPr>
              <a:t>el fuego del altar de bronce del atrio consumía aquello que en el tipo representaba el pecado; </a:t>
            </a:r>
            <a:r>
              <a:rPr lang="es-ES" sz="4000" b="1" dirty="0">
                <a:solidFill>
                  <a:prstClr val="white"/>
                </a:solidFill>
                <a:latin typeface="Century Gothic" panose="020B0502020202020204"/>
              </a:rPr>
              <a:t>Así en el antitipo, el débil estará "en el ancho de la tierra" cuando el fuego de Dios caiga del cielo y los consuma.</a:t>
            </a:r>
            <a:endParaRPr lang="es-ES" sz="4800" b="1" dirty="0">
              <a:solidFill>
                <a:prstClr val="white"/>
              </a:solidFill>
              <a:latin typeface="Century Gothic" panose="020B0502020202020204"/>
            </a:endParaRPr>
          </a:p>
        </p:txBody>
      </p:sp>
    </p:spTree>
    <p:extLst>
      <p:ext uri="{BB962C8B-B14F-4D97-AF65-F5344CB8AC3E}">
        <p14:creationId xmlns:p14="http://schemas.microsoft.com/office/powerpoint/2010/main" val="3488950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28303-833D-3A24-CBD3-4E8CA50ACF8A}"/>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458F14D4-F7C0-224F-2118-0BDB1CE945FD}"/>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F264CAA0-E04C-BA61-969E-0045315AB6D3}"/>
              </a:ext>
            </a:extLst>
          </p:cNvPr>
          <p:cNvSpPr txBox="1">
            <a:spLocks/>
          </p:cNvSpPr>
          <p:nvPr/>
        </p:nvSpPr>
        <p:spPr>
          <a:xfrm>
            <a:off x="527817" y="1254643"/>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5400" b="1" dirty="0">
                <a:solidFill>
                  <a:srgbClr val="FFC000"/>
                </a:solidFill>
                <a:latin typeface="Century Gothic" panose="020B0502020202020204"/>
              </a:rPr>
              <a:t>Esta tierra es el gran atrio </a:t>
            </a:r>
            <a:r>
              <a:rPr lang="es-ES" sz="5400" b="1" dirty="0" err="1">
                <a:solidFill>
                  <a:srgbClr val="FFC000"/>
                </a:solidFill>
                <a:latin typeface="Century Gothic" panose="020B0502020202020204"/>
              </a:rPr>
              <a:t>antitípico</a:t>
            </a:r>
            <a:r>
              <a:rPr lang="es-ES" sz="5400" b="1" dirty="0">
                <a:solidFill>
                  <a:srgbClr val="FFC000"/>
                </a:solidFill>
                <a:latin typeface="Century Gothic" panose="020B0502020202020204"/>
              </a:rPr>
              <a:t>, donde toda la obra tipificada en el</a:t>
            </a:r>
          </a:p>
          <a:p>
            <a:pPr algn="just" defTabSz="457200">
              <a:lnSpc>
                <a:spcPct val="100000"/>
              </a:lnSpc>
              <a:spcBef>
                <a:spcPts val="1000"/>
              </a:spcBef>
              <a:buClr>
                <a:srgbClr val="1E5155">
                  <a:lumMod val="40000"/>
                  <a:lumOff val="60000"/>
                </a:srgbClr>
              </a:buClr>
              <a:buSzPct val="80000"/>
              <a:defRPr/>
            </a:pPr>
            <a:r>
              <a:rPr lang="es-ES" sz="5400" b="1" dirty="0">
                <a:solidFill>
                  <a:srgbClr val="FFC000"/>
                </a:solidFill>
                <a:latin typeface="Century Gothic" panose="020B0502020202020204"/>
              </a:rPr>
              <a:t>atrio del santuario terrenal tendrá su cumplimiento. </a:t>
            </a:r>
            <a:endParaRPr lang="es-ES" sz="6600" b="1" dirty="0">
              <a:solidFill>
                <a:srgbClr val="FFC000"/>
              </a:solidFill>
              <a:latin typeface="Century Gothic" panose="020B0502020202020204"/>
            </a:endParaRPr>
          </a:p>
        </p:txBody>
      </p:sp>
    </p:spTree>
    <p:extLst>
      <p:ext uri="{BB962C8B-B14F-4D97-AF65-F5344CB8AC3E}">
        <p14:creationId xmlns:p14="http://schemas.microsoft.com/office/powerpoint/2010/main" val="270685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C27A7-178C-9C35-FC8F-4935C5DDB0DE}"/>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7CF6C635-874F-E7DC-D19F-5667F4CAD9F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6625EF41-BCD0-E77A-CCFA-F05BF4F6D43C}"/>
              </a:ext>
            </a:extLst>
          </p:cNvPr>
          <p:cNvSpPr txBox="1">
            <a:spLocks/>
          </p:cNvSpPr>
          <p:nvPr/>
        </p:nvSpPr>
        <p:spPr>
          <a:xfrm>
            <a:off x="511129" y="186991"/>
            <a:ext cx="5584871" cy="51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rgbClr val="FFC000"/>
                </a:solidFill>
                <a:latin typeface="Century Gothic" panose="020B0502020202020204"/>
              </a:rPr>
              <a:t>Las cenizas del altar</a:t>
            </a:r>
            <a:endParaRPr lang="en-US" sz="4000" b="1" dirty="0">
              <a:solidFill>
                <a:srgbClr val="FFC000"/>
              </a:solidFill>
            </a:endParaRPr>
          </a:p>
        </p:txBody>
      </p:sp>
      <p:sp>
        <p:nvSpPr>
          <p:cNvPr id="5" name="Título 1">
            <a:extLst>
              <a:ext uri="{FF2B5EF4-FFF2-40B4-BE49-F238E27FC236}">
                <a16:creationId xmlns:a16="http://schemas.microsoft.com/office/drawing/2014/main" id="{9EA4B09F-7638-0B4A-5E43-5B16832B4627}"/>
              </a:ext>
            </a:extLst>
          </p:cNvPr>
          <p:cNvSpPr txBox="1">
            <a:spLocks/>
          </p:cNvSpPr>
          <p:nvPr/>
        </p:nvSpPr>
        <p:spPr>
          <a:xfrm>
            <a:off x="511129" y="892099"/>
            <a:ext cx="10932135" cy="57789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4000" b="1" dirty="0">
                <a:solidFill>
                  <a:prstClr val="white"/>
                </a:solidFill>
                <a:latin typeface="Century Gothic" panose="020B0502020202020204"/>
              </a:rPr>
              <a:t>La quema constante sobre el altar de lo que tipificaba el pecado, causaba una</a:t>
            </a:r>
          </a:p>
          <a:p>
            <a:pPr algn="just" defTabSz="457200">
              <a:lnSpc>
                <a:spcPct val="100000"/>
              </a:lnSpc>
              <a:spcBef>
                <a:spcPts val="1000"/>
              </a:spcBef>
              <a:buClr>
                <a:srgbClr val="1E5155">
                  <a:lumMod val="40000"/>
                  <a:lumOff val="60000"/>
                </a:srgbClr>
              </a:buClr>
              <a:buSzPct val="80000"/>
              <a:defRPr/>
            </a:pPr>
            <a:r>
              <a:rPr lang="es-ES" sz="4000" b="1" dirty="0">
                <a:solidFill>
                  <a:prstClr val="white"/>
                </a:solidFill>
                <a:latin typeface="Century Gothic" panose="020B0502020202020204"/>
              </a:rPr>
              <a:t>acumulación de cenizas. Los sacerdotes en el santuario terrenal sirvieron “a lo que es figura y sombra de las cosas celestiales”, Hebreos 8:5 y aun el retiro de la ceniza era dirigido por el Señor para realizarse de manera que tipificaba una porción de la obra final de Cristo.</a:t>
            </a:r>
            <a:endParaRPr lang="es-ES" sz="4800" b="1" dirty="0">
              <a:solidFill>
                <a:prstClr val="white"/>
              </a:solidFill>
              <a:latin typeface="Century Gothic" panose="020B0502020202020204"/>
            </a:endParaRPr>
          </a:p>
        </p:txBody>
      </p:sp>
    </p:spTree>
    <p:extLst>
      <p:ext uri="{BB962C8B-B14F-4D97-AF65-F5344CB8AC3E}">
        <p14:creationId xmlns:p14="http://schemas.microsoft.com/office/powerpoint/2010/main" val="3275329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48526-9247-FE8C-AE63-6B24420CEDD5}"/>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DE975D7B-3EB5-BFD4-7F7C-99A65C07FD2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23A02485-D5DB-7E60-0A33-59D0A1651B25}"/>
              </a:ext>
            </a:extLst>
          </p:cNvPr>
          <p:cNvSpPr txBox="1">
            <a:spLocks/>
          </p:cNvSpPr>
          <p:nvPr/>
        </p:nvSpPr>
        <p:spPr>
          <a:xfrm>
            <a:off x="629932" y="1376788"/>
            <a:ext cx="10932135" cy="49800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0"/>
              </a:spcBef>
              <a:buClr>
                <a:srgbClr val="1E5155">
                  <a:lumMod val="40000"/>
                  <a:lumOff val="60000"/>
                </a:srgbClr>
              </a:buClr>
              <a:buSzPct val="80000"/>
              <a:defRPr/>
            </a:pPr>
            <a:r>
              <a:rPr lang="es-ES" sz="3200" b="1" dirty="0">
                <a:latin typeface="Century Gothic" panose="020B0502020202020204"/>
              </a:rPr>
              <a:t>El sacerdote debía estar vestido con las vestiduras blancas de lino puro, cuando retiraba las cenizas del altar. Las cenizas eran recogidas primero por el sacerdote y colocadas “junto al altar” del costado este. Levítico 6:10; 1:16. Cuando llegó el momento de retirarla del costado del altar, el sacerdote se quitaba sus vestiduras sacerdotales, y “se vestía otra ropa”; entonces sacaba las cenizas fuera del campamento, y las vaciaba en un “lugar limpio”. Levítico 6:11.</a:t>
            </a:r>
            <a:endParaRPr lang="es-ES" sz="4000" b="1" dirty="0">
              <a:latin typeface="Century Gothic" panose="020B0502020202020204"/>
            </a:endParaRPr>
          </a:p>
        </p:txBody>
      </p:sp>
      <p:sp>
        <p:nvSpPr>
          <p:cNvPr id="2" name="Título 1">
            <a:extLst>
              <a:ext uri="{FF2B5EF4-FFF2-40B4-BE49-F238E27FC236}">
                <a16:creationId xmlns:a16="http://schemas.microsoft.com/office/drawing/2014/main" id="{0FD57636-6BB4-1950-48CA-E4F0EE496EE1}"/>
              </a:ext>
            </a:extLst>
          </p:cNvPr>
          <p:cNvSpPr txBox="1">
            <a:spLocks/>
          </p:cNvSpPr>
          <p:nvPr/>
        </p:nvSpPr>
        <p:spPr>
          <a:xfrm>
            <a:off x="629932" y="429335"/>
            <a:ext cx="5584871" cy="51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rgbClr val="FFC000"/>
                </a:solidFill>
                <a:latin typeface="Century Gothic" panose="020B0502020202020204"/>
              </a:rPr>
              <a:t>Las cenizas del altar</a:t>
            </a:r>
            <a:endParaRPr lang="en-US" sz="4000" b="1" dirty="0">
              <a:solidFill>
                <a:srgbClr val="FFC000"/>
              </a:solidFill>
            </a:endParaRPr>
          </a:p>
        </p:txBody>
      </p:sp>
    </p:spTree>
    <p:extLst>
      <p:ext uri="{BB962C8B-B14F-4D97-AF65-F5344CB8AC3E}">
        <p14:creationId xmlns:p14="http://schemas.microsoft.com/office/powerpoint/2010/main" val="3005926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C8A09-31D3-7DCF-1633-8FB9B524E4EB}"/>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448E80A3-9BC7-8CDA-48B1-2368BCC6E2C7}"/>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B82B7726-C5F7-EEAB-0F89-7A462BCB066F}"/>
              </a:ext>
            </a:extLst>
          </p:cNvPr>
          <p:cNvSpPr txBox="1">
            <a:spLocks/>
          </p:cNvSpPr>
          <p:nvPr/>
        </p:nvSpPr>
        <p:spPr>
          <a:xfrm>
            <a:off x="629932" y="1075283"/>
            <a:ext cx="10932135" cy="60716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0"/>
              </a:spcBef>
              <a:buClr>
                <a:srgbClr val="1E5155">
                  <a:lumMod val="40000"/>
                  <a:lumOff val="60000"/>
                </a:srgbClr>
              </a:buClr>
              <a:buSzPct val="80000"/>
              <a:defRPr/>
            </a:pPr>
            <a:r>
              <a:rPr lang="es-ES" sz="3200" b="1" dirty="0">
                <a:solidFill>
                  <a:prstClr val="white"/>
                </a:solidFill>
                <a:latin typeface="Century Gothic" panose="020B0502020202020204"/>
              </a:rPr>
              <a:t>La ceniza es todo cuanto quedará del pecado, los pecadores, y el diablo después que los fuegos del último día haya completado su obra. Malaquías 4:1-3; Ezequiel 28:18-19. Cuando los fuegos purificadores del Señor hayan removido el último rastro de pecado, aparecerá una nueva tierra, un lugar limpio, sin una mancha de pecado sobre ello; y mientras los justos caminan sobre la faz de la nueva tierra limpia,</a:t>
            </a:r>
          </a:p>
          <a:p>
            <a:pPr algn="just" defTabSz="457200">
              <a:lnSpc>
                <a:spcPct val="100000"/>
              </a:lnSpc>
              <a:spcBef>
                <a:spcPts val="0"/>
              </a:spcBef>
              <a:buClr>
                <a:srgbClr val="1E5155">
                  <a:lumMod val="40000"/>
                  <a:lumOff val="60000"/>
                </a:srgbClr>
              </a:buClr>
              <a:buSzPct val="80000"/>
              <a:defRPr/>
            </a:pPr>
            <a:r>
              <a:rPr lang="es-ES" sz="3200" b="1" dirty="0">
                <a:solidFill>
                  <a:prstClr val="white"/>
                </a:solidFill>
                <a:latin typeface="Century Gothic" panose="020B0502020202020204"/>
              </a:rPr>
              <a:t>purificada, las cenizas del pecado y todo cuanto se aferraba al pecado en esta tierra estará bajo sus pies. </a:t>
            </a:r>
            <a:endParaRPr lang="es-ES" sz="4000" b="1" dirty="0">
              <a:solidFill>
                <a:prstClr val="white"/>
              </a:solidFill>
              <a:latin typeface="Century Gothic" panose="020B0502020202020204"/>
            </a:endParaRPr>
          </a:p>
        </p:txBody>
      </p:sp>
      <p:sp>
        <p:nvSpPr>
          <p:cNvPr id="2" name="Título 1">
            <a:extLst>
              <a:ext uri="{FF2B5EF4-FFF2-40B4-BE49-F238E27FC236}">
                <a16:creationId xmlns:a16="http://schemas.microsoft.com/office/drawing/2014/main" id="{1AEE695F-D0AE-8B6D-5CE4-66924947F120}"/>
              </a:ext>
            </a:extLst>
          </p:cNvPr>
          <p:cNvSpPr txBox="1">
            <a:spLocks/>
          </p:cNvSpPr>
          <p:nvPr/>
        </p:nvSpPr>
        <p:spPr>
          <a:xfrm>
            <a:off x="629932" y="288968"/>
            <a:ext cx="5584871" cy="51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a:solidFill>
                  <a:srgbClr val="FFC000"/>
                </a:solidFill>
                <a:latin typeface="Century Gothic" panose="020B0502020202020204"/>
              </a:rPr>
              <a:t>Las cenizas del altar</a:t>
            </a:r>
            <a:endParaRPr lang="en-US" sz="3600" b="1" dirty="0">
              <a:solidFill>
                <a:srgbClr val="FFC000"/>
              </a:solidFill>
            </a:endParaRPr>
          </a:p>
        </p:txBody>
      </p:sp>
    </p:spTree>
    <p:extLst>
      <p:ext uri="{BB962C8B-B14F-4D97-AF65-F5344CB8AC3E}">
        <p14:creationId xmlns:p14="http://schemas.microsoft.com/office/powerpoint/2010/main" val="3982069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6E0EF-AB2A-1FE9-379C-60164B52ADB3}"/>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92D5633B-8937-FFA3-32DB-E2222494B55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16B0ED81-853B-6974-B95F-951B6BEA7812}"/>
              </a:ext>
            </a:extLst>
          </p:cNvPr>
          <p:cNvSpPr txBox="1">
            <a:spLocks/>
          </p:cNvSpPr>
          <p:nvPr/>
        </p:nvSpPr>
        <p:spPr>
          <a:xfrm>
            <a:off x="537112" y="861934"/>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3600" b="1" dirty="0">
                <a:solidFill>
                  <a:prstClr val="white"/>
                </a:solidFill>
                <a:latin typeface="Century Gothic" panose="020B0502020202020204"/>
              </a:rPr>
              <a:t>Ciertamente el tipo se encontrará entonces con el antitipo, y las cenizas del pecado estarán en un “lugar limpio”.</a:t>
            </a:r>
          </a:p>
          <a:p>
            <a:pPr algn="just" defTabSz="457200">
              <a:lnSpc>
                <a:spcPct val="100000"/>
              </a:lnSpc>
              <a:spcBef>
                <a:spcPts val="1000"/>
              </a:spcBef>
              <a:buClr>
                <a:srgbClr val="1E5155">
                  <a:lumMod val="40000"/>
                  <a:lumOff val="60000"/>
                </a:srgbClr>
              </a:buClr>
              <a:buSzPct val="80000"/>
              <a:defRPr/>
            </a:pPr>
            <a:r>
              <a:rPr lang="es-ES" sz="3600" b="1" dirty="0">
                <a:solidFill>
                  <a:prstClr val="white"/>
                </a:solidFill>
                <a:latin typeface="Century Gothic" panose="020B0502020202020204"/>
              </a:rPr>
              <a:t>Cuando el sacerdote colocaba las cenizas junto al altar, él estaba vestido con sus hábitos sacerdotales. Las cenizas representaban los pecados confesados de los justos. Cuando Cristo carga los pecados confesados de su pueblo, Él se viste con sus vestiduras sacerdotales;</a:t>
            </a:r>
            <a:endParaRPr lang="es-ES" b="1" dirty="0">
              <a:solidFill>
                <a:prstClr val="white"/>
              </a:solidFill>
              <a:latin typeface="Century Gothic" panose="020B0502020202020204"/>
            </a:endParaRPr>
          </a:p>
        </p:txBody>
      </p:sp>
      <p:sp>
        <p:nvSpPr>
          <p:cNvPr id="2" name="Título 1">
            <a:extLst>
              <a:ext uri="{FF2B5EF4-FFF2-40B4-BE49-F238E27FC236}">
                <a16:creationId xmlns:a16="http://schemas.microsoft.com/office/drawing/2014/main" id="{31D3915D-4E60-6E4D-5500-9B90B2730665}"/>
              </a:ext>
            </a:extLst>
          </p:cNvPr>
          <p:cNvSpPr txBox="1">
            <a:spLocks/>
          </p:cNvSpPr>
          <p:nvPr/>
        </p:nvSpPr>
        <p:spPr>
          <a:xfrm>
            <a:off x="612416" y="268512"/>
            <a:ext cx="5584871" cy="51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a:solidFill>
                  <a:srgbClr val="FFC000"/>
                </a:solidFill>
                <a:latin typeface="Century Gothic" panose="020B0502020202020204"/>
              </a:rPr>
              <a:t>Las cenizas del altar</a:t>
            </a:r>
            <a:endParaRPr lang="en-US" sz="3600" b="1" dirty="0">
              <a:solidFill>
                <a:srgbClr val="FFC000"/>
              </a:solidFill>
            </a:endParaRPr>
          </a:p>
        </p:txBody>
      </p:sp>
    </p:spTree>
    <p:extLst>
      <p:ext uri="{BB962C8B-B14F-4D97-AF65-F5344CB8AC3E}">
        <p14:creationId xmlns:p14="http://schemas.microsoft.com/office/powerpoint/2010/main" val="518019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2">
            <a:extLst>
              <a:ext uri="{FF2B5EF4-FFF2-40B4-BE49-F238E27FC236}">
                <a16:creationId xmlns:a16="http://schemas.microsoft.com/office/drawing/2014/main" id="{BCAAF9C1-F1ED-37F1-A4C2-FA8CE2171672}"/>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1"/>
          <p:cNvSpPr txBox="1">
            <a:spLocks/>
          </p:cNvSpPr>
          <p:nvPr/>
        </p:nvSpPr>
        <p:spPr>
          <a:xfrm>
            <a:off x="404648" y="699294"/>
            <a:ext cx="11382703" cy="56774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7200" b="1" dirty="0">
                <a:solidFill>
                  <a:schemeClr val="accent4">
                    <a:lumMod val="40000"/>
                    <a:lumOff val="60000"/>
                  </a:schemeClr>
                </a:solidFill>
              </a:rPr>
              <a:t>Sección VI: </a:t>
            </a:r>
          </a:p>
          <a:p>
            <a:r>
              <a:rPr lang="es-ES" sz="7200" b="1" dirty="0">
                <a:solidFill>
                  <a:schemeClr val="accent4">
                    <a:lumMod val="40000"/>
                    <a:lumOff val="60000"/>
                  </a:schemeClr>
                </a:solidFill>
              </a:rPr>
              <a:t>Los Servicios del Santuario</a:t>
            </a:r>
            <a:br>
              <a:rPr lang="es-DO" sz="7200" b="1" dirty="0"/>
            </a:br>
            <a:br>
              <a:rPr lang="es-DO" sz="4000" b="1" dirty="0"/>
            </a:br>
            <a:r>
              <a:rPr lang="es-ES" sz="6600" b="1" dirty="0">
                <a:solidFill>
                  <a:srgbClr val="EBEBEB"/>
                </a:solidFill>
                <a:latin typeface="Century Gothic" panose="020B0502020202020204"/>
              </a:rPr>
              <a:t>Capítulo XXV: </a:t>
            </a:r>
          </a:p>
          <a:p>
            <a:r>
              <a:rPr lang="es-ES" sz="6600" b="1" dirty="0">
                <a:solidFill>
                  <a:srgbClr val="FFC000"/>
                </a:solidFill>
                <a:latin typeface="Century Gothic" panose="020B0502020202020204"/>
              </a:rPr>
              <a:t>El Atrio y sus Servicios</a:t>
            </a:r>
            <a:endParaRPr lang="en-US" sz="7200" b="1" dirty="0">
              <a:solidFill>
                <a:srgbClr val="FFC000"/>
              </a:solidFill>
            </a:endParaRPr>
          </a:p>
        </p:txBody>
      </p:sp>
    </p:spTree>
    <p:extLst>
      <p:ext uri="{BB962C8B-B14F-4D97-AF65-F5344CB8AC3E}">
        <p14:creationId xmlns:p14="http://schemas.microsoft.com/office/powerpoint/2010/main" val="1880141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A2293-B804-3ED4-24F1-5607769972BD}"/>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9AA385F2-21B3-87B5-8675-04BD55756C8A}"/>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4FE96272-84EF-5A2B-F08D-E60693F453F0}"/>
              </a:ext>
            </a:extLst>
          </p:cNvPr>
          <p:cNvSpPr txBox="1">
            <a:spLocks/>
          </p:cNvSpPr>
          <p:nvPr/>
        </p:nvSpPr>
        <p:spPr>
          <a:xfrm>
            <a:off x="537112" y="861934"/>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3600" b="1" dirty="0">
                <a:solidFill>
                  <a:prstClr val="white"/>
                </a:solidFill>
                <a:latin typeface="Century Gothic" panose="020B0502020202020204"/>
              </a:rPr>
              <a:t>Ciertamente el tipo se encontrará entonces con el antitipo, y las cenizas del pecado estarán en un “lugar limpio”.</a:t>
            </a:r>
          </a:p>
          <a:p>
            <a:pPr algn="just" defTabSz="457200">
              <a:lnSpc>
                <a:spcPct val="100000"/>
              </a:lnSpc>
              <a:spcBef>
                <a:spcPts val="1000"/>
              </a:spcBef>
              <a:buClr>
                <a:srgbClr val="1E5155">
                  <a:lumMod val="40000"/>
                  <a:lumOff val="60000"/>
                </a:srgbClr>
              </a:buClr>
              <a:buSzPct val="80000"/>
              <a:defRPr/>
            </a:pPr>
            <a:r>
              <a:rPr lang="es-ES" sz="3600" b="1" dirty="0">
                <a:solidFill>
                  <a:prstClr val="white"/>
                </a:solidFill>
                <a:latin typeface="Century Gothic" panose="020B0502020202020204"/>
              </a:rPr>
              <a:t>Cuando el sacerdote colocaba las cenizas junto al altar, él estaba vestido con sus hábitos sacerdotales. Las cenizas representaban los pecados confesados de los justos. Cuando Cristo carga los pecados confesados de su pueblo, Él se viste con sus vestiduras sacerdotales;</a:t>
            </a:r>
            <a:endParaRPr lang="es-ES" b="1" dirty="0">
              <a:solidFill>
                <a:prstClr val="white"/>
              </a:solidFill>
              <a:latin typeface="Century Gothic" panose="020B0502020202020204"/>
            </a:endParaRPr>
          </a:p>
        </p:txBody>
      </p:sp>
      <p:sp>
        <p:nvSpPr>
          <p:cNvPr id="2" name="Título 1">
            <a:extLst>
              <a:ext uri="{FF2B5EF4-FFF2-40B4-BE49-F238E27FC236}">
                <a16:creationId xmlns:a16="http://schemas.microsoft.com/office/drawing/2014/main" id="{8B884796-E4D8-797B-F4C0-A3BCE6A8BDFD}"/>
              </a:ext>
            </a:extLst>
          </p:cNvPr>
          <p:cNvSpPr txBox="1">
            <a:spLocks/>
          </p:cNvSpPr>
          <p:nvPr/>
        </p:nvSpPr>
        <p:spPr>
          <a:xfrm>
            <a:off x="612416" y="268512"/>
            <a:ext cx="5584871" cy="51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a:solidFill>
                  <a:srgbClr val="FFC000"/>
                </a:solidFill>
                <a:latin typeface="Century Gothic" panose="020B0502020202020204"/>
              </a:rPr>
              <a:t>Las cenizas del altar</a:t>
            </a:r>
            <a:endParaRPr lang="en-US" sz="3600" b="1" dirty="0">
              <a:solidFill>
                <a:srgbClr val="FFC000"/>
              </a:solidFill>
            </a:endParaRPr>
          </a:p>
        </p:txBody>
      </p:sp>
    </p:spTree>
    <p:extLst>
      <p:ext uri="{BB962C8B-B14F-4D97-AF65-F5344CB8AC3E}">
        <p14:creationId xmlns:p14="http://schemas.microsoft.com/office/powerpoint/2010/main" val="1754070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7A8C7-0AED-954A-04D1-65352EC5A740}"/>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6A5931FE-EB40-6FBE-B72C-CF8D5007ED4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CEA84A74-0E97-0973-8068-78153F8BF96A}"/>
              </a:ext>
            </a:extLst>
          </p:cNvPr>
          <p:cNvSpPr txBox="1">
            <a:spLocks/>
          </p:cNvSpPr>
          <p:nvPr/>
        </p:nvSpPr>
        <p:spPr>
          <a:xfrm>
            <a:off x="537112" y="861934"/>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3600" b="1" dirty="0">
                <a:solidFill>
                  <a:prstClr val="white"/>
                </a:solidFill>
                <a:latin typeface="Century Gothic" panose="020B0502020202020204"/>
              </a:rPr>
              <a:t>Pero llegará el momento cuando Él</a:t>
            </a:r>
          </a:p>
          <a:p>
            <a:pPr algn="just" defTabSz="457200">
              <a:lnSpc>
                <a:spcPct val="100000"/>
              </a:lnSpc>
              <a:spcBef>
                <a:spcPts val="1000"/>
              </a:spcBef>
              <a:buClr>
                <a:srgbClr val="1E5155">
                  <a:lumMod val="40000"/>
                  <a:lumOff val="60000"/>
                </a:srgbClr>
              </a:buClr>
              <a:buSzPct val="80000"/>
              <a:defRPr/>
            </a:pPr>
            <a:r>
              <a:rPr lang="es-ES" sz="3600" b="1" dirty="0">
                <a:solidFill>
                  <a:prstClr val="white"/>
                </a:solidFill>
                <a:latin typeface="Century Gothic" panose="020B0502020202020204"/>
              </a:rPr>
              <a:t>colocará los pecados de los justos sobre la cabeza de Satanás, quitarse sus</a:t>
            </a:r>
          </a:p>
          <a:p>
            <a:pPr algn="just" defTabSz="457200">
              <a:lnSpc>
                <a:spcPct val="100000"/>
              </a:lnSpc>
              <a:spcBef>
                <a:spcPts val="1000"/>
              </a:spcBef>
              <a:buClr>
                <a:srgbClr val="1E5155">
                  <a:lumMod val="40000"/>
                  <a:lumOff val="60000"/>
                </a:srgbClr>
              </a:buClr>
              <a:buSzPct val="80000"/>
              <a:defRPr/>
            </a:pPr>
            <a:r>
              <a:rPr lang="es-ES" sz="3600" b="1" dirty="0">
                <a:solidFill>
                  <a:prstClr val="white"/>
                </a:solidFill>
                <a:latin typeface="Century Gothic" panose="020B0502020202020204"/>
              </a:rPr>
              <a:t>hábitos sacerdotales, y venir a esta tierra ataviado con vestiduras reales, para</a:t>
            </a:r>
          </a:p>
          <a:p>
            <a:pPr algn="just" defTabSz="457200">
              <a:lnSpc>
                <a:spcPct val="100000"/>
              </a:lnSpc>
              <a:spcBef>
                <a:spcPts val="1000"/>
              </a:spcBef>
              <a:buClr>
                <a:srgbClr val="1E5155">
                  <a:lumMod val="40000"/>
                  <a:lumOff val="60000"/>
                </a:srgbClr>
              </a:buClr>
              <a:buSzPct val="80000"/>
              <a:defRPr/>
            </a:pPr>
            <a:r>
              <a:rPr lang="es-ES" sz="3600" b="1" dirty="0">
                <a:solidFill>
                  <a:prstClr val="white"/>
                </a:solidFill>
                <a:latin typeface="Century Gothic" panose="020B0502020202020204"/>
              </a:rPr>
              <a:t>recoger de su reino todas las cosas que ofenden y hacen maldad. Mateo</a:t>
            </a:r>
          </a:p>
          <a:p>
            <a:pPr algn="just" defTabSz="457200">
              <a:lnSpc>
                <a:spcPct val="100000"/>
              </a:lnSpc>
              <a:spcBef>
                <a:spcPts val="1000"/>
              </a:spcBef>
              <a:buClr>
                <a:srgbClr val="1E5155">
                  <a:lumMod val="40000"/>
                  <a:lumOff val="60000"/>
                </a:srgbClr>
              </a:buClr>
              <a:buSzPct val="80000"/>
              <a:defRPr/>
            </a:pPr>
            <a:r>
              <a:rPr lang="es-ES" sz="3600" b="1" dirty="0">
                <a:solidFill>
                  <a:prstClr val="white"/>
                </a:solidFill>
                <a:latin typeface="Century Gothic" panose="020B0502020202020204"/>
              </a:rPr>
              <a:t>13:41. Entonces todo pecado y pecadores serán quemados en el fuego.</a:t>
            </a:r>
            <a:endParaRPr lang="es-ES" b="1" dirty="0">
              <a:solidFill>
                <a:prstClr val="white"/>
              </a:solidFill>
              <a:latin typeface="Century Gothic" panose="020B0502020202020204"/>
            </a:endParaRPr>
          </a:p>
        </p:txBody>
      </p:sp>
      <p:sp>
        <p:nvSpPr>
          <p:cNvPr id="2" name="Título 1">
            <a:extLst>
              <a:ext uri="{FF2B5EF4-FFF2-40B4-BE49-F238E27FC236}">
                <a16:creationId xmlns:a16="http://schemas.microsoft.com/office/drawing/2014/main" id="{D86A14C5-F6A0-4724-3910-339FB87046CA}"/>
              </a:ext>
            </a:extLst>
          </p:cNvPr>
          <p:cNvSpPr txBox="1">
            <a:spLocks/>
          </p:cNvSpPr>
          <p:nvPr/>
        </p:nvSpPr>
        <p:spPr>
          <a:xfrm>
            <a:off x="612416" y="268512"/>
            <a:ext cx="5584871" cy="51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a:solidFill>
                  <a:srgbClr val="FFC000"/>
                </a:solidFill>
                <a:latin typeface="Century Gothic" panose="020B0502020202020204"/>
              </a:rPr>
              <a:t>Las cenizas del altar</a:t>
            </a:r>
            <a:endParaRPr lang="en-US" sz="3600" b="1" dirty="0">
              <a:solidFill>
                <a:srgbClr val="FFC000"/>
              </a:solidFill>
            </a:endParaRPr>
          </a:p>
        </p:txBody>
      </p:sp>
    </p:spTree>
    <p:extLst>
      <p:ext uri="{BB962C8B-B14F-4D97-AF65-F5344CB8AC3E}">
        <p14:creationId xmlns:p14="http://schemas.microsoft.com/office/powerpoint/2010/main" val="960495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D928B-2B14-B9C9-8467-79A29E6E1A71}"/>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AC5B7585-D280-8C9D-EBD8-E81F70A7EB4D}"/>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CAA8DE63-759F-D1E8-9141-84D5B00EB6AE}"/>
              </a:ext>
            </a:extLst>
          </p:cNvPr>
          <p:cNvSpPr txBox="1">
            <a:spLocks/>
          </p:cNvSpPr>
          <p:nvPr/>
        </p:nvSpPr>
        <p:spPr>
          <a:xfrm>
            <a:off x="612416" y="1599065"/>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b="1" dirty="0">
                <a:solidFill>
                  <a:prstClr val="white"/>
                </a:solidFill>
                <a:latin typeface="Century Gothic" panose="020B0502020202020204"/>
              </a:rPr>
              <a:t>Cristo no vendrá con hábitos sacerdotales al atrio </a:t>
            </a:r>
            <a:r>
              <a:rPr lang="es-ES" b="1" dirty="0" err="1">
                <a:solidFill>
                  <a:prstClr val="white"/>
                </a:solidFill>
                <a:latin typeface="Century Gothic" panose="020B0502020202020204"/>
              </a:rPr>
              <a:t>antitípico</a:t>
            </a:r>
            <a:r>
              <a:rPr lang="es-ES" b="1" dirty="0">
                <a:solidFill>
                  <a:prstClr val="white"/>
                </a:solidFill>
                <a:latin typeface="Century Gothic" panose="020B0502020202020204"/>
              </a:rPr>
              <a:t>, la tierra para completar la destrucción final del pecado; sino como Rey de reyes y Señor de señores.</a:t>
            </a:r>
            <a:endParaRPr lang="es-ES" sz="5400" b="1" dirty="0">
              <a:solidFill>
                <a:prstClr val="white"/>
              </a:solidFill>
              <a:latin typeface="Century Gothic" panose="020B0502020202020204"/>
            </a:endParaRPr>
          </a:p>
        </p:txBody>
      </p:sp>
      <p:sp>
        <p:nvSpPr>
          <p:cNvPr id="2" name="Título 1">
            <a:extLst>
              <a:ext uri="{FF2B5EF4-FFF2-40B4-BE49-F238E27FC236}">
                <a16:creationId xmlns:a16="http://schemas.microsoft.com/office/drawing/2014/main" id="{710EAC5E-2B8F-D9B1-ED54-BCDBC5ADB538}"/>
              </a:ext>
            </a:extLst>
          </p:cNvPr>
          <p:cNvSpPr txBox="1">
            <a:spLocks/>
          </p:cNvSpPr>
          <p:nvPr/>
        </p:nvSpPr>
        <p:spPr>
          <a:xfrm>
            <a:off x="612416" y="268512"/>
            <a:ext cx="5584871" cy="51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rgbClr val="FFC000"/>
                </a:solidFill>
                <a:latin typeface="Century Gothic" panose="020B0502020202020204"/>
              </a:rPr>
              <a:t>Las cenizas del altar</a:t>
            </a:r>
            <a:endParaRPr lang="en-US" sz="4000" b="1" dirty="0">
              <a:solidFill>
                <a:srgbClr val="FFC000"/>
              </a:solidFill>
            </a:endParaRPr>
          </a:p>
        </p:txBody>
      </p:sp>
    </p:spTree>
    <p:extLst>
      <p:ext uri="{BB962C8B-B14F-4D97-AF65-F5344CB8AC3E}">
        <p14:creationId xmlns:p14="http://schemas.microsoft.com/office/powerpoint/2010/main" val="1526697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8BAF0-B357-3FDD-5615-98F4A1EBEE15}"/>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8641DFA0-4924-DF2B-8338-2C7D6424C71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E3898A3A-BB4C-DE74-3830-199098F05BED}"/>
              </a:ext>
            </a:extLst>
          </p:cNvPr>
          <p:cNvSpPr txBox="1">
            <a:spLocks/>
          </p:cNvSpPr>
          <p:nvPr/>
        </p:nvSpPr>
        <p:spPr>
          <a:xfrm>
            <a:off x="494082" y="1357787"/>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4000" b="1" dirty="0">
                <a:solidFill>
                  <a:srgbClr val="FFC000"/>
                </a:solidFill>
                <a:latin typeface="Century Gothic" panose="020B0502020202020204"/>
              </a:rPr>
              <a:t>Gran parte del servicio típico fue dirigido por el Señor de manera que despertara un espíritu de investigación en las mentes de los jóvenes, </a:t>
            </a:r>
            <a:r>
              <a:rPr lang="es-ES" sz="4000" b="1" dirty="0">
                <a:solidFill>
                  <a:prstClr val="white"/>
                </a:solidFill>
                <a:latin typeface="Century Gothic" panose="020B0502020202020204"/>
              </a:rPr>
              <a:t>de manera que ellos mismos preguntarían por información. La Pascua era planeada de manera que los niños preguntaran: ¿Qué es este rito vuestro? Éxodo 12:26. </a:t>
            </a:r>
            <a:endParaRPr lang="es-ES" sz="4800" b="1" dirty="0">
              <a:solidFill>
                <a:prstClr val="white"/>
              </a:solidFill>
              <a:latin typeface="Century Gothic" panose="020B0502020202020204"/>
            </a:endParaRPr>
          </a:p>
        </p:txBody>
      </p:sp>
      <p:sp>
        <p:nvSpPr>
          <p:cNvPr id="2" name="Título 1">
            <a:extLst>
              <a:ext uri="{FF2B5EF4-FFF2-40B4-BE49-F238E27FC236}">
                <a16:creationId xmlns:a16="http://schemas.microsoft.com/office/drawing/2014/main" id="{B3B7F2C8-FA17-7D19-33A2-500885E80647}"/>
              </a:ext>
            </a:extLst>
          </p:cNvPr>
          <p:cNvSpPr txBox="1">
            <a:spLocks/>
          </p:cNvSpPr>
          <p:nvPr/>
        </p:nvSpPr>
        <p:spPr>
          <a:xfrm>
            <a:off x="612416" y="268512"/>
            <a:ext cx="5584871" cy="51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rgbClr val="FFC000"/>
                </a:solidFill>
                <a:latin typeface="Century Gothic" panose="020B0502020202020204"/>
              </a:rPr>
              <a:t>Las cenizas del altar</a:t>
            </a:r>
            <a:endParaRPr lang="en-US" sz="4000" b="1" dirty="0">
              <a:solidFill>
                <a:srgbClr val="FFC000"/>
              </a:solidFill>
            </a:endParaRPr>
          </a:p>
        </p:txBody>
      </p:sp>
    </p:spTree>
    <p:extLst>
      <p:ext uri="{BB962C8B-B14F-4D97-AF65-F5344CB8AC3E}">
        <p14:creationId xmlns:p14="http://schemas.microsoft.com/office/powerpoint/2010/main" val="1741604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DBBFB-2233-B886-712F-B866C5F855CD}"/>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ADEE6F44-493B-E0EC-AD78-908E5934BA3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E62C1177-87DD-BEE7-506B-C682E477AFFB}"/>
              </a:ext>
            </a:extLst>
          </p:cNvPr>
          <p:cNvSpPr txBox="1">
            <a:spLocks/>
          </p:cNvSpPr>
          <p:nvPr/>
        </p:nvSpPr>
        <p:spPr>
          <a:xfrm>
            <a:off x="494082" y="1024300"/>
            <a:ext cx="11203836"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4000" b="1" dirty="0">
                <a:solidFill>
                  <a:prstClr val="white"/>
                </a:solidFill>
                <a:latin typeface="Century Gothic" panose="020B0502020202020204"/>
              </a:rPr>
              <a:t>Las doce piedras estaban apiladas sobre las riberas del Jordán como una “señal” para atraer la atención de los niños, de manera que en respuesta a sus preguntas: ¿Qué significan estas piedras? les responderéis: Que las aguas del Jordán fueron divididas delante del arca del pacto de Jehová; cuando ella pasó el Jordán, las aguas del Jordán se dividieron. Josué 4:1-7.</a:t>
            </a:r>
            <a:endParaRPr lang="es-ES" sz="4800" b="1" dirty="0">
              <a:solidFill>
                <a:prstClr val="white"/>
              </a:solidFill>
              <a:latin typeface="Century Gothic" panose="020B0502020202020204"/>
            </a:endParaRPr>
          </a:p>
        </p:txBody>
      </p:sp>
      <p:sp>
        <p:nvSpPr>
          <p:cNvPr id="2" name="Título 1">
            <a:extLst>
              <a:ext uri="{FF2B5EF4-FFF2-40B4-BE49-F238E27FC236}">
                <a16:creationId xmlns:a16="http://schemas.microsoft.com/office/drawing/2014/main" id="{0F410668-963D-48F6-DDE4-28CE6422FEFF}"/>
              </a:ext>
            </a:extLst>
          </p:cNvPr>
          <p:cNvSpPr txBox="1">
            <a:spLocks/>
          </p:cNvSpPr>
          <p:nvPr/>
        </p:nvSpPr>
        <p:spPr>
          <a:xfrm>
            <a:off x="612416" y="268512"/>
            <a:ext cx="5584871" cy="51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rgbClr val="FFC000"/>
                </a:solidFill>
                <a:latin typeface="Century Gothic" panose="020B0502020202020204"/>
              </a:rPr>
              <a:t>Las cenizas del altar</a:t>
            </a:r>
            <a:endParaRPr lang="en-US" sz="4000" b="1" dirty="0">
              <a:solidFill>
                <a:srgbClr val="FFC000"/>
              </a:solidFill>
            </a:endParaRPr>
          </a:p>
        </p:txBody>
      </p:sp>
    </p:spTree>
    <p:extLst>
      <p:ext uri="{BB962C8B-B14F-4D97-AF65-F5344CB8AC3E}">
        <p14:creationId xmlns:p14="http://schemas.microsoft.com/office/powerpoint/2010/main" val="806394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0C554-A37A-78E8-74E1-A63814E6A418}"/>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9D968508-C22D-7066-6857-8F629B0A24B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0DF1C22C-D9E2-1C28-A9F7-19EDD94B1CD5}"/>
              </a:ext>
            </a:extLst>
          </p:cNvPr>
          <p:cNvSpPr txBox="1">
            <a:spLocks/>
          </p:cNvSpPr>
          <p:nvPr/>
        </p:nvSpPr>
        <p:spPr>
          <a:xfrm>
            <a:off x="494082" y="1024300"/>
            <a:ext cx="11203836"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4000" b="1" dirty="0">
                <a:solidFill>
                  <a:prstClr val="white"/>
                </a:solidFill>
                <a:latin typeface="Century Gothic" panose="020B0502020202020204"/>
              </a:rPr>
              <a:t>Las doce piedras estaban apiladas sobre las riberas del Jordán como una “señal” para atraer la atención de los niños, de manera que en respuesta a sus preguntas: ¿Qué significan estas piedras? les responderéis: Que las aguas del Jordán fueron divididas delante del arca del pacto de Jehová; cuando ella pasó el Jordán, las aguas del Jordán se dividieron. Josué 4:1-7.</a:t>
            </a:r>
            <a:endParaRPr lang="es-ES" sz="4800" b="1" dirty="0">
              <a:solidFill>
                <a:prstClr val="white"/>
              </a:solidFill>
              <a:latin typeface="Century Gothic" panose="020B0502020202020204"/>
            </a:endParaRPr>
          </a:p>
        </p:txBody>
      </p:sp>
      <p:sp>
        <p:nvSpPr>
          <p:cNvPr id="2" name="Título 1">
            <a:extLst>
              <a:ext uri="{FF2B5EF4-FFF2-40B4-BE49-F238E27FC236}">
                <a16:creationId xmlns:a16="http://schemas.microsoft.com/office/drawing/2014/main" id="{68B67204-4301-13E4-8EDB-47B6C861F603}"/>
              </a:ext>
            </a:extLst>
          </p:cNvPr>
          <p:cNvSpPr txBox="1">
            <a:spLocks/>
          </p:cNvSpPr>
          <p:nvPr/>
        </p:nvSpPr>
        <p:spPr>
          <a:xfrm>
            <a:off x="612416" y="268512"/>
            <a:ext cx="5584871" cy="51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rgbClr val="FFC000"/>
                </a:solidFill>
                <a:latin typeface="Century Gothic" panose="020B0502020202020204"/>
              </a:rPr>
              <a:t>Las cenizas del altar</a:t>
            </a:r>
            <a:endParaRPr lang="en-US" sz="4000" b="1" dirty="0">
              <a:solidFill>
                <a:srgbClr val="FFC000"/>
              </a:solidFill>
            </a:endParaRPr>
          </a:p>
        </p:txBody>
      </p:sp>
    </p:spTree>
    <p:extLst>
      <p:ext uri="{BB962C8B-B14F-4D97-AF65-F5344CB8AC3E}">
        <p14:creationId xmlns:p14="http://schemas.microsoft.com/office/powerpoint/2010/main" val="2631727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272EB-B079-D69D-1E9A-692F82E833E3}"/>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0F03DB28-552E-4F02-0622-2BC1DAA31CAB}"/>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9F02FA6B-64BE-DD75-3F32-B072544208E4}"/>
              </a:ext>
            </a:extLst>
          </p:cNvPr>
          <p:cNvSpPr txBox="1">
            <a:spLocks/>
          </p:cNvSpPr>
          <p:nvPr/>
        </p:nvSpPr>
        <p:spPr>
          <a:xfrm>
            <a:off x="408020" y="841740"/>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3600" b="1" dirty="0">
                <a:solidFill>
                  <a:prstClr val="white"/>
                </a:solidFill>
                <a:latin typeface="Century Gothic" panose="020B0502020202020204"/>
              </a:rPr>
              <a:t>Parecería que por esta razón Dios hizo que las cenizas del sacrificio al principio fuera colocada del costado este del altar, donde estarían tan conspicuamente que todo niño que entrara al atrio no podía faltar de ver y preguntar: “Qué significan estas cenizas? </a:t>
            </a:r>
            <a:r>
              <a:rPr lang="es-ES" sz="3600" b="1" dirty="0">
                <a:solidFill>
                  <a:srgbClr val="FFC000"/>
                </a:solidFill>
                <a:latin typeface="Century Gothic" panose="020B0502020202020204"/>
              </a:rPr>
              <a:t>Y entonces sería enseñado por el padre la maravillosa verdad que todo pecado sería finalmente quemado hasta quedar en cenizas en el fuego del último día. Malaquías 4:1-3.</a:t>
            </a:r>
          </a:p>
        </p:txBody>
      </p:sp>
      <p:sp>
        <p:nvSpPr>
          <p:cNvPr id="2" name="Título 1">
            <a:extLst>
              <a:ext uri="{FF2B5EF4-FFF2-40B4-BE49-F238E27FC236}">
                <a16:creationId xmlns:a16="http://schemas.microsoft.com/office/drawing/2014/main" id="{7E8BB6EA-AFDF-346F-A007-77511484A293}"/>
              </a:ext>
            </a:extLst>
          </p:cNvPr>
          <p:cNvSpPr txBox="1">
            <a:spLocks/>
          </p:cNvSpPr>
          <p:nvPr/>
        </p:nvSpPr>
        <p:spPr>
          <a:xfrm>
            <a:off x="612416" y="268512"/>
            <a:ext cx="5584871" cy="51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rgbClr val="FFC000"/>
                </a:solidFill>
                <a:latin typeface="Century Gothic" panose="020B0502020202020204"/>
              </a:rPr>
              <a:t>Las cenizas del altar</a:t>
            </a:r>
            <a:endParaRPr lang="en-US" sz="4000" b="1" dirty="0">
              <a:solidFill>
                <a:srgbClr val="FFC000"/>
              </a:solidFill>
            </a:endParaRPr>
          </a:p>
        </p:txBody>
      </p:sp>
    </p:spTree>
    <p:extLst>
      <p:ext uri="{BB962C8B-B14F-4D97-AF65-F5344CB8AC3E}">
        <p14:creationId xmlns:p14="http://schemas.microsoft.com/office/powerpoint/2010/main" val="926473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2177E-C2F4-49D1-9767-358390FDF27E}"/>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85FE3B4C-4087-F04C-304B-1E30C4BC226F}"/>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5304" y="0"/>
            <a:ext cx="12192000" cy="6858000"/>
          </a:xfrm>
          <a:prstGeom prst="rect">
            <a:avLst/>
          </a:prstGeom>
        </p:spPr>
      </p:pic>
      <p:sp>
        <p:nvSpPr>
          <p:cNvPr id="5" name="Título 1">
            <a:extLst>
              <a:ext uri="{FF2B5EF4-FFF2-40B4-BE49-F238E27FC236}">
                <a16:creationId xmlns:a16="http://schemas.microsoft.com/office/drawing/2014/main" id="{563EE512-3EE4-1446-B6AB-24208394D530}"/>
              </a:ext>
            </a:extLst>
          </p:cNvPr>
          <p:cNvSpPr txBox="1">
            <a:spLocks/>
          </p:cNvSpPr>
          <p:nvPr/>
        </p:nvSpPr>
        <p:spPr>
          <a:xfrm>
            <a:off x="554628" y="906286"/>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3200" b="1" dirty="0">
                <a:solidFill>
                  <a:prstClr val="white"/>
                </a:solidFill>
                <a:latin typeface="Century Gothic" panose="020B0502020202020204"/>
              </a:rPr>
              <a:t>Al andar los niños por el campamento en compañía de sus padres, su atención sería atraída por la vista inusual de cenizas siendo colocadas en un lugar perfectamente limpio; y en respuesta a sus preguntas la hermosa lección de la tierra nueva, que surgirá de los fuegos que destruyan la última señal de pecado, sería impresionada sobre sus tiernas mentes. </a:t>
            </a:r>
            <a:r>
              <a:rPr lang="es-ES" sz="3200" b="1" dirty="0">
                <a:solidFill>
                  <a:srgbClr val="FFC000"/>
                </a:solidFill>
                <a:latin typeface="Century Gothic" panose="020B0502020202020204"/>
              </a:rPr>
              <a:t>Por medio de las cenizas y la sangre en la base del altar en los servicios típicos del atrio, la purificación de esta tierra del pecado era mantenida viva ante la mente de Israel.</a:t>
            </a:r>
          </a:p>
        </p:txBody>
      </p:sp>
      <p:sp>
        <p:nvSpPr>
          <p:cNvPr id="2" name="Título 1">
            <a:extLst>
              <a:ext uri="{FF2B5EF4-FFF2-40B4-BE49-F238E27FC236}">
                <a16:creationId xmlns:a16="http://schemas.microsoft.com/office/drawing/2014/main" id="{C9EABD5D-8A3C-514D-840B-7E2C02D0BD76}"/>
              </a:ext>
            </a:extLst>
          </p:cNvPr>
          <p:cNvSpPr txBox="1">
            <a:spLocks/>
          </p:cNvSpPr>
          <p:nvPr/>
        </p:nvSpPr>
        <p:spPr>
          <a:xfrm>
            <a:off x="612416" y="268512"/>
            <a:ext cx="5584871" cy="51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rgbClr val="FFC000"/>
                </a:solidFill>
                <a:latin typeface="Century Gothic" panose="020B0502020202020204"/>
              </a:rPr>
              <a:t>Las cenizas del altar</a:t>
            </a:r>
            <a:endParaRPr lang="en-US" sz="4000" b="1" dirty="0">
              <a:solidFill>
                <a:srgbClr val="FFC000"/>
              </a:solidFill>
            </a:endParaRPr>
          </a:p>
        </p:txBody>
      </p:sp>
    </p:spTree>
    <p:extLst>
      <p:ext uri="{BB962C8B-B14F-4D97-AF65-F5344CB8AC3E}">
        <p14:creationId xmlns:p14="http://schemas.microsoft.com/office/powerpoint/2010/main" val="1788861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35EDB-5264-5EF3-B628-837379E24040}"/>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8F7ED675-DF39-2089-946C-93DA9D142386}"/>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713CA976-877F-9792-9C6B-69239CDF0C77}"/>
              </a:ext>
            </a:extLst>
          </p:cNvPr>
          <p:cNvSpPr txBox="1">
            <a:spLocks/>
          </p:cNvSpPr>
          <p:nvPr/>
        </p:nvSpPr>
        <p:spPr>
          <a:xfrm>
            <a:off x="522355" y="546060"/>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4000" b="1" dirty="0">
                <a:solidFill>
                  <a:prstClr val="white"/>
                </a:solidFill>
                <a:latin typeface="Century Gothic" panose="020B0502020202020204"/>
              </a:rPr>
              <a:t>Mientras que la congregación de Israel podía reunirse en el atrio, solamente los sacerdotes podían desempeñar la obra en el altar. Números 18:2-7. A los Levitas se les encargó del santuario, pero no podían desempeñar los servicios del altar, </a:t>
            </a:r>
            <a:r>
              <a:rPr lang="es-ES" sz="4000" b="1" dirty="0">
                <a:solidFill>
                  <a:srgbClr val="FFC000"/>
                </a:solidFill>
                <a:latin typeface="Century Gothic" panose="020B0502020202020204"/>
              </a:rPr>
              <a:t>para esa obra tipificada que solamente Cristo podía realizar. Solamente Él puede destruir el pecado.</a:t>
            </a:r>
          </a:p>
        </p:txBody>
      </p:sp>
    </p:spTree>
    <p:extLst>
      <p:ext uri="{BB962C8B-B14F-4D97-AF65-F5344CB8AC3E}">
        <p14:creationId xmlns:p14="http://schemas.microsoft.com/office/powerpoint/2010/main" val="1721090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4AD5B-EB63-7075-11DB-12E0B4E57CF8}"/>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CEC0BE75-57D2-6D71-7593-F6D974D1E65A}"/>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E83DB087-3368-5412-0360-21B11D13624B}"/>
              </a:ext>
            </a:extLst>
          </p:cNvPr>
          <p:cNvSpPr txBox="1">
            <a:spLocks/>
          </p:cNvSpPr>
          <p:nvPr/>
        </p:nvSpPr>
        <p:spPr>
          <a:xfrm>
            <a:off x="629932" y="277947"/>
            <a:ext cx="3244119" cy="9569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rgbClr val="FFC000"/>
                </a:solidFill>
                <a:latin typeface="Century Gothic" panose="020B0502020202020204"/>
              </a:rPr>
              <a:t>El lavacro</a:t>
            </a:r>
            <a:endParaRPr lang="en-US" b="1" dirty="0">
              <a:solidFill>
                <a:srgbClr val="FFC000"/>
              </a:solidFill>
            </a:endParaRPr>
          </a:p>
        </p:txBody>
      </p:sp>
      <p:sp>
        <p:nvSpPr>
          <p:cNvPr id="5" name="Título 1">
            <a:extLst>
              <a:ext uri="{FF2B5EF4-FFF2-40B4-BE49-F238E27FC236}">
                <a16:creationId xmlns:a16="http://schemas.microsoft.com/office/drawing/2014/main" id="{D0FDE48F-0A29-C677-1BAD-2C02EB7161F1}"/>
              </a:ext>
            </a:extLst>
          </p:cNvPr>
          <p:cNvSpPr txBox="1">
            <a:spLocks/>
          </p:cNvSpPr>
          <p:nvPr/>
        </p:nvSpPr>
        <p:spPr>
          <a:xfrm>
            <a:off x="629933" y="951820"/>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3600" b="1" dirty="0">
                <a:solidFill>
                  <a:srgbClr val="FFC000"/>
                </a:solidFill>
                <a:latin typeface="Century Gothic" panose="020B0502020202020204"/>
              </a:rPr>
              <a:t>La muerte era la pena o castigo por desempeñar servicio ante el altar o dentro del tabernáculo sin antes lavarse en el lavacro. </a:t>
            </a:r>
            <a:r>
              <a:rPr lang="es-ES" sz="3600" b="1" dirty="0">
                <a:solidFill>
                  <a:prstClr val="white"/>
                </a:solidFill>
                <a:latin typeface="Century Gothic" panose="020B0502020202020204"/>
              </a:rPr>
              <a:t>Éxodo 30:17-21. Mientras la gente en el atrio observaba al sacerdote lavarse en el agua antes de realizar la obra del santo oficio, pudieron aprender la lección que Cristo le enseñó a Nicodemo, “el que no naciere de agua y del Espíritu, no puede entrar en el reino de Dios”. Juan 3:5; Tito 3:5; Efesios 5:26.</a:t>
            </a:r>
            <a:endParaRPr lang="es-ES" sz="3600" b="1" dirty="0">
              <a:solidFill>
                <a:srgbClr val="FFC000"/>
              </a:solidFill>
              <a:latin typeface="Century Gothic" panose="020B0502020202020204"/>
            </a:endParaRPr>
          </a:p>
        </p:txBody>
      </p:sp>
    </p:spTree>
    <p:extLst>
      <p:ext uri="{BB962C8B-B14F-4D97-AF65-F5344CB8AC3E}">
        <p14:creationId xmlns:p14="http://schemas.microsoft.com/office/powerpoint/2010/main" val="2642960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2">
            <a:extLst>
              <a:ext uri="{FF2B5EF4-FFF2-40B4-BE49-F238E27FC236}">
                <a16:creationId xmlns:a16="http://schemas.microsoft.com/office/drawing/2014/main" id="{BCAAF9C1-F1ED-37F1-A4C2-FA8CE2171672}"/>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Construcción del Atrio del Tabernáculo - Animación en 3D ">
            <a:hlinkClick r:id="" action="ppaction://media"/>
            <a:extLst>
              <a:ext uri="{FF2B5EF4-FFF2-40B4-BE49-F238E27FC236}">
                <a16:creationId xmlns:a16="http://schemas.microsoft.com/office/drawing/2014/main" id="{F90F40DF-8633-5BCB-6637-BC1B7962CD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0765" y="85382"/>
            <a:ext cx="11570469" cy="6508388"/>
          </a:xfrm>
          <a:prstGeom prst="rect">
            <a:avLst/>
          </a:prstGeom>
        </p:spPr>
      </p:pic>
    </p:spTree>
    <p:extLst>
      <p:ext uri="{BB962C8B-B14F-4D97-AF65-F5344CB8AC3E}">
        <p14:creationId xmlns:p14="http://schemas.microsoft.com/office/powerpoint/2010/main" val="233008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727F1-19B0-47AC-C6FB-356B634F0AF6}"/>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151067D7-A708-5709-AF4D-D11A29512CC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FE7C18D6-7617-70D7-8E92-A34EC369C7BD}"/>
              </a:ext>
            </a:extLst>
          </p:cNvPr>
          <p:cNvSpPr txBox="1">
            <a:spLocks/>
          </p:cNvSpPr>
          <p:nvPr/>
        </p:nvSpPr>
        <p:spPr>
          <a:xfrm>
            <a:off x="629932" y="310220"/>
            <a:ext cx="3244119" cy="9569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rgbClr val="FFC000"/>
                </a:solidFill>
                <a:latin typeface="Century Gothic" panose="020B0502020202020204"/>
              </a:rPr>
              <a:t>El lavacro</a:t>
            </a:r>
            <a:endParaRPr lang="en-US" b="1" dirty="0">
              <a:solidFill>
                <a:srgbClr val="FFC000"/>
              </a:solidFill>
            </a:endParaRPr>
          </a:p>
        </p:txBody>
      </p:sp>
      <p:sp>
        <p:nvSpPr>
          <p:cNvPr id="5" name="Título 1">
            <a:extLst>
              <a:ext uri="{FF2B5EF4-FFF2-40B4-BE49-F238E27FC236}">
                <a16:creationId xmlns:a16="http://schemas.microsoft.com/office/drawing/2014/main" id="{F7F05466-094A-7D5D-7E5E-967C29181762}"/>
              </a:ext>
            </a:extLst>
          </p:cNvPr>
          <p:cNvSpPr txBox="1">
            <a:spLocks/>
          </p:cNvSpPr>
          <p:nvPr/>
        </p:nvSpPr>
        <p:spPr>
          <a:xfrm>
            <a:off x="629933" y="973335"/>
            <a:ext cx="10932135" cy="4446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3600" b="1" dirty="0">
                <a:solidFill>
                  <a:prstClr val="white"/>
                </a:solidFill>
                <a:latin typeface="Century Gothic" panose="020B0502020202020204"/>
              </a:rPr>
              <a:t>El lavacro estaba entre el altar broncíneo y la puerta del santuario. El lavacro y su base eran ambos de bronce. Se mantenía agua en él, para que los sacerdotes se lavaran tanto las manos como los pies antes de entrar al santuario a desempeñar cualquier servicio. </a:t>
            </a:r>
            <a:r>
              <a:rPr lang="es-ES" sz="3600" b="1" dirty="0">
                <a:solidFill>
                  <a:srgbClr val="FFC000"/>
                </a:solidFill>
                <a:latin typeface="Century Gothic" panose="020B0502020202020204"/>
              </a:rPr>
              <a:t>También eran requeridos de lavar ambas manos y pies antes de “acercarse al altar para ministrar”, para quemar ofrenda hecha por fuego al Señor”.</a:t>
            </a:r>
          </a:p>
        </p:txBody>
      </p:sp>
    </p:spTree>
    <p:extLst>
      <p:ext uri="{BB962C8B-B14F-4D97-AF65-F5344CB8AC3E}">
        <p14:creationId xmlns:p14="http://schemas.microsoft.com/office/powerpoint/2010/main" val="4093662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6B682-FE4E-27DD-D379-BBC423C7B8AC}"/>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C88931F4-DD63-ED21-D72D-741E7F82BA32}"/>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973F6566-18DE-4F43-6952-41C58D973559}"/>
              </a:ext>
            </a:extLst>
          </p:cNvPr>
          <p:cNvGraphicFramePr>
            <a:graphicFrameLocks noGrp="1"/>
          </p:cNvGraphicFramePr>
          <p:nvPr>
            <p:extLst>
              <p:ext uri="{D42A27DB-BD31-4B8C-83A1-F6EECF244321}">
                <p14:modId xmlns:p14="http://schemas.microsoft.com/office/powerpoint/2010/main" val="3539506593"/>
              </p:ext>
            </p:extLst>
          </p:nvPr>
        </p:nvGraphicFramePr>
        <p:xfrm>
          <a:off x="742950" y="228600"/>
          <a:ext cx="10877550" cy="5867399"/>
        </p:xfrm>
        <a:graphic>
          <a:graphicData uri="http://schemas.openxmlformats.org/drawingml/2006/table">
            <a:tbl>
              <a:tblPr firstRow="1" bandRow="1">
                <a:tableStyleId>{5C22544A-7EE6-4342-B048-85BDC9FD1C3A}</a:tableStyleId>
              </a:tblPr>
              <a:tblGrid>
                <a:gridCol w="5438775">
                  <a:extLst>
                    <a:ext uri="{9D8B030D-6E8A-4147-A177-3AD203B41FA5}">
                      <a16:colId xmlns:a16="http://schemas.microsoft.com/office/drawing/2014/main" val="535968688"/>
                    </a:ext>
                  </a:extLst>
                </a:gridCol>
                <a:gridCol w="5438775">
                  <a:extLst>
                    <a:ext uri="{9D8B030D-6E8A-4147-A177-3AD203B41FA5}">
                      <a16:colId xmlns:a16="http://schemas.microsoft.com/office/drawing/2014/main" val="2420265486"/>
                    </a:ext>
                  </a:extLst>
                </a:gridCol>
              </a:tblGrid>
              <a:tr h="566561">
                <a:tc>
                  <a:txBody>
                    <a:bodyPr/>
                    <a:lstStyle/>
                    <a:p>
                      <a:pPr algn="ctr"/>
                      <a:r>
                        <a:rPr lang="en-US" sz="2800" dirty="0"/>
                        <a:t>TIPO</a:t>
                      </a:r>
                    </a:p>
                  </a:txBody>
                  <a:tcPr/>
                </a:tc>
                <a:tc>
                  <a:txBody>
                    <a:bodyPr/>
                    <a:lstStyle/>
                    <a:p>
                      <a:pPr algn="ctr"/>
                      <a:r>
                        <a:rPr lang="en-US" sz="2800" dirty="0"/>
                        <a:t>ANTITIPO</a:t>
                      </a:r>
                    </a:p>
                  </a:txBody>
                  <a:tcPr/>
                </a:tc>
                <a:extLst>
                  <a:ext uri="{0D108BD9-81ED-4DB2-BD59-A6C34878D82A}">
                    <a16:rowId xmlns:a16="http://schemas.microsoft.com/office/drawing/2014/main" val="2025467251"/>
                  </a:ext>
                </a:extLst>
              </a:tr>
              <a:tr h="566561">
                <a:tc>
                  <a:txBody>
                    <a:bodyPr/>
                    <a:lstStyle/>
                    <a:p>
                      <a:r>
                        <a:rPr lang="en-US" sz="1600" b="0" i="0" u="none" strike="noStrike" baseline="0" dirty="0">
                          <a:solidFill>
                            <a:srgbClr val="000000"/>
                          </a:solidFill>
                          <a:latin typeface="Times New Roman" panose="02020603050405020304" pitchFamily="18" charset="0"/>
                        </a:rPr>
                        <a:t>Exo. 27:9-18 	</a:t>
                      </a:r>
                    </a:p>
                  </a:txBody>
                  <a:tcPr/>
                </a:tc>
                <a:tc>
                  <a:txBody>
                    <a:bodyPr/>
                    <a:lstStyle/>
                    <a:p>
                      <a:r>
                        <a:rPr lang="en-US" sz="1600" b="0" i="0" u="none" strike="noStrike" baseline="0" dirty="0">
                          <a:solidFill>
                            <a:srgbClr val="000000"/>
                          </a:solidFill>
                          <a:latin typeface="Times New Roman" panose="02020603050405020304" pitchFamily="18" charset="0"/>
                        </a:rPr>
                        <a:t>Exo. 27:9-18 	Juan 12:31-33 	</a:t>
                      </a:r>
                    </a:p>
                  </a:txBody>
                  <a:tcPr/>
                </a:tc>
                <a:extLst>
                  <a:ext uri="{0D108BD9-81ED-4DB2-BD59-A6C34878D82A}">
                    <a16:rowId xmlns:a16="http://schemas.microsoft.com/office/drawing/2014/main" val="612943335"/>
                  </a:ext>
                </a:extLst>
              </a:tr>
              <a:tr h="651933">
                <a:tc>
                  <a:txBody>
                    <a:bodyPr/>
                    <a:lstStyle/>
                    <a:p>
                      <a:pPr algn="l"/>
                      <a:r>
                        <a:rPr lang="es-ES" sz="1600" b="0" i="0" u="none" strike="noStrike" baseline="0" dirty="0">
                          <a:solidFill>
                            <a:srgbClr val="000000"/>
                          </a:solidFill>
                          <a:latin typeface="Times New Roman" panose="02020603050405020304" pitchFamily="18" charset="0"/>
                        </a:rPr>
                        <a:t>Había un atrio que rodeaba al tabernáculo, en la cual era sacrificada la ofrenda. Lev. 4:4,14-15,24,29 		</a:t>
                      </a:r>
                    </a:p>
                  </a:txBody>
                  <a:tcPr/>
                </a:tc>
                <a:tc>
                  <a:txBody>
                    <a:bodyPr/>
                    <a:lstStyle/>
                    <a:p>
                      <a:pPr algn="l"/>
                      <a:r>
                        <a:rPr lang="es-ES" sz="1600" b="0" i="0" u="none" strike="noStrike" baseline="0" dirty="0">
                          <a:solidFill>
                            <a:srgbClr val="000000"/>
                          </a:solidFill>
                          <a:latin typeface="Times New Roman" panose="02020603050405020304" pitchFamily="18" charset="0"/>
                        </a:rPr>
                        <a:t>La gran ofrenda </a:t>
                      </a:r>
                      <a:r>
                        <a:rPr lang="es-ES" sz="1600" b="0" i="0" u="none" strike="noStrike" baseline="0" dirty="0" err="1">
                          <a:solidFill>
                            <a:srgbClr val="000000"/>
                          </a:solidFill>
                          <a:latin typeface="Times New Roman" panose="02020603050405020304" pitchFamily="18" charset="0"/>
                        </a:rPr>
                        <a:t>antitípica</a:t>
                      </a:r>
                      <a:r>
                        <a:rPr lang="es-ES" sz="1600" b="0" i="0" u="none" strike="noStrike" baseline="0" dirty="0">
                          <a:solidFill>
                            <a:srgbClr val="000000"/>
                          </a:solidFill>
                          <a:latin typeface="Times New Roman" panose="02020603050405020304" pitchFamily="18" charset="0"/>
                        </a:rPr>
                        <a:t> fue sacrificada en la Tierra. 	</a:t>
                      </a:r>
                    </a:p>
                  </a:txBody>
                  <a:tcPr/>
                </a:tc>
                <a:extLst>
                  <a:ext uri="{0D108BD9-81ED-4DB2-BD59-A6C34878D82A}">
                    <a16:rowId xmlns:a16="http://schemas.microsoft.com/office/drawing/2014/main" val="4130826217"/>
                  </a:ext>
                </a:extLst>
              </a:tr>
              <a:tr h="566561">
                <a:tc>
                  <a:txBody>
                    <a:bodyPr/>
                    <a:lstStyle/>
                    <a:p>
                      <a:r>
                        <a:rPr lang="en-US" sz="1600" b="0" i="0" u="none" strike="noStrike" baseline="0" dirty="0">
                          <a:solidFill>
                            <a:srgbClr val="000000"/>
                          </a:solidFill>
                          <a:latin typeface="Times New Roman" panose="02020603050405020304" pitchFamily="18" charset="0"/>
                        </a:rPr>
                        <a:t>Lev. 6:10-11 	Mal. 4:1-3 	</a:t>
                      </a:r>
                    </a:p>
                  </a:txBody>
                  <a:tcPr/>
                </a:tc>
                <a:tc>
                  <a:txBody>
                    <a:bodyPr/>
                    <a:lstStyle/>
                    <a:p>
                      <a:r>
                        <a:rPr lang="en-US" sz="1600" b="0" i="0" u="none" strike="noStrike" baseline="0" dirty="0">
                          <a:solidFill>
                            <a:srgbClr val="000000"/>
                          </a:solidFill>
                          <a:latin typeface="Times New Roman" panose="02020603050405020304" pitchFamily="18" charset="0"/>
                        </a:rPr>
                        <a:t>Lev. 6:10-11 	Mal. 4:1-3 	</a:t>
                      </a:r>
                    </a:p>
                  </a:txBody>
                  <a:tcPr/>
                </a:tc>
                <a:extLst>
                  <a:ext uri="{0D108BD9-81ED-4DB2-BD59-A6C34878D82A}">
                    <a16:rowId xmlns:a16="http://schemas.microsoft.com/office/drawing/2014/main" val="1799436530"/>
                  </a:ext>
                </a:extLst>
              </a:tr>
              <a:tr h="566561">
                <a:tc>
                  <a:txBody>
                    <a:bodyPr/>
                    <a:lstStyle/>
                    <a:p>
                      <a:r>
                        <a:rPr lang="es-ES" sz="1600" b="0" i="0" u="none" strike="noStrike" baseline="0" dirty="0">
                          <a:solidFill>
                            <a:srgbClr val="000000"/>
                          </a:solidFill>
                          <a:latin typeface="Times New Roman" panose="02020603050405020304" pitchFamily="18" charset="0"/>
                        </a:rPr>
                        <a:t>Las cenizas del altar eran colocadas en un lugar </a:t>
                      </a:r>
                      <a:r>
                        <a:rPr lang="en-US" sz="1600" b="0" i="0" u="none" strike="noStrike" baseline="0" dirty="0" err="1">
                          <a:solidFill>
                            <a:srgbClr val="000000"/>
                          </a:solidFill>
                          <a:latin typeface="Times New Roman" panose="02020603050405020304" pitchFamily="18" charset="0"/>
                        </a:rPr>
                        <a:t>limpio</a:t>
                      </a:r>
                      <a:r>
                        <a:rPr lang="en-US" sz="1600" b="0" i="0" u="none" strike="noStrike" baseline="0" dirty="0">
                          <a:solidFill>
                            <a:srgbClr val="000000"/>
                          </a:solidFill>
                          <a:latin typeface="Times New Roman" panose="02020603050405020304" pitchFamily="18" charset="0"/>
                        </a:rPr>
                        <a:t>. 	</a:t>
                      </a:r>
                    </a:p>
                  </a:txBody>
                  <a:tcPr/>
                </a:tc>
                <a:tc>
                  <a:txBody>
                    <a:bodyPr/>
                    <a:lstStyle/>
                    <a:p>
                      <a:r>
                        <a:rPr lang="es-ES" sz="1600" b="0" i="0" u="none" strike="noStrike" baseline="0" dirty="0">
                          <a:solidFill>
                            <a:srgbClr val="000000"/>
                          </a:solidFill>
                          <a:latin typeface="Times New Roman" panose="02020603050405020304" pitchFamily="18" charset="0"/>
                        </a:rPr>
                        <a:t>Las cenizas del débil serán dejadas en la Tierra </a:t>
                      </a:r>
                      <a:r>
                        <a:rPr lang="en-US" sz="1600" b="0" i="0" u="none" strike="noStrike" baseline="0" dirty="0" err="1">
                          <a:solidFill>
                            <a:srgbClr val="000000"/>
                          </a:solidFill>
                          <a:latin typeface="Times New Roman" panose="02020603050405020304" pitchFamily="18" charset="0"/>
                        </a:rPr>
                        <a:t>limpia</a:t>
                      </a:r>
                      <a:r>
                        <a:rPr lang="en-US" sz="1600" b="0" i="0" u="none" strike="noStrike" baseline="0" dirty="0">
                          <a:solidFill>
                            <a:srgbClr val="000000"/>
                          </a:solidFill>
                          <a:latin typeface="Times New Roman" panose="02020603050405020304" pitchFamily="18" charset="0"/>
                        </a:rPr>
                        <a:t> 	</a:t>
                      </a:r>
                    </a:p>
                  </a:txBody>
                  <a:tcPr/>
                </a:tc>
                <a:extLst>
                  <a:ext uri="{0D108BD9-81ED-4DB2-BD59-A6C34878D82A}">
                    <a16:rowId xmlns:a16="http://schemas.microsoft.com/office/drawing/2014/main" val="3571008973"/>
                  </a:ext>
                </a:extLst>
              </a:tr>
              <a:tr h="566561">
                <a:tc>
                  <a:txBody>
                    <a:bodyPr/>
                    <a:lstStyle/>
                    <a:p>
                      <a:r>
                        <a:rPr lang="en-US" sz="1600" b="0" i="0" u="none" strike="noStrike" baseline="0" dirty="0">
                          <a:solidFill>
                            <a:srgbClr val="000000"/>
                          </a:solidFill>
                          <a:latin typeface="Times New Roman" panose="02020603050405020304" pitchFamily="18" charset="0"/>
                        </a:rPr>
                        <a:t>Lev. 6:10 	</a:t>
                      </a:r>
                    </a:p>
                  </a:txBody>
                  <a:tcPr/>
                </a:tc>
                <a:tc>
                  <a:txBody>
                    <a:bodyPr/>
                    <a:lstStyle/>
                    <a:p>
                      <a:r>
                        <a:rPr lang="en-US" sz="1600" b="0" i="0" u="none" strike="noStrike" baseline="0" dirty="0">
                          <a:solidFill>
                            <a:srgbClr val="000000"/>
                          </a:solidFill>
                          <a:latin typeface="Times New Roman" panose="02020603050405020304" pitchFamily="18" charset="0"/>
                        </a:rPr>
                        <a:t>Heb. 2.17 	</a:t>
                      </a:r>
                    </a:p>
                  </a:txBody>
                  <a:tcPr/>
                </a:tc>
                <a:extLst>
                  <a:ext uri="{0D108BD9-81ED-4DB2-BD59-A6C34878D82A}">
                    <a16:rowId xmlns:a16="http://schemas.microsoft.com/office/drawing/2014/main" val="1956847787"/>
                  </a:ext>
                </a:extLst>
              </a:tr>
              <a:tr h="908050">
                <a:tc>
                  <a:txBody>
                    <a:bodyPr/>
                    <a:lstStyle/>
                    <a:p>
                      <a:r>
                        <a:rPr lang="es-ES" sz="1600" b="0" i="0" u="none" strike="noStrike" baseline="0" dirty="0">
                          <a:solidFill>
                            <a:srgbClr val="000000"/>
                          </a:solidFill>
                          <a:latin typeface="Times New Roman" panose="02020603050405020304" pitchFamily="18" charset="0"/>
                        </a:rPr>
                        <a:t>El sacerdote estaba ataviado con sus ropas sacerdotales cuando colocaba las cenizas al lado </a:t>
                      </a:r>
                      <a:r>
                        <a:rPr lang="en-US" sz="1600" b="0" i="0" u="none" strike="noStrike" baseline="0" dirty="0">
                          <a:solidFill>
                            <a:srgbClr val="000000"/>
                          </a:solidFill>
                          <a:latin typeface="Times New Roman" panose="02020603050405020304" pitchFamily="18" charset="0"/>
                        </a:rPr>
                        <a:t>del altar. 	</a:t>
                      </a:r>
                    </a:p>
                  </a:txBody>
                  <a:tcPr/>
                </a:tc>
                <a:tc>
                  <a:txBody>
                    <a:bodyPr/>
                    <a:lstStyle/>
                    <a:p>
                      <a:r>
                        <a:rPr lang="es-ES" sz="1600" b="0" i="0" u="none" strike="noStrike" baseline="0" dirty="0">
                          <a:solidFill>
                            <a:srgbClr val="000000"/>
                          </a:solidFill>
                          <a:latin typeface="Times New Roman" panose="02020603050405020304" pitchFamily="18" charset="0"/>
                        </a:rPr>
                        <a:t>Cristo es el Sumo Sacerdote para hacer la reconciliación por los pecados de las personas. 	</a:t>
                      </a:r>
                    </a:p>
                    <a:p>
                      <a:r>
                        <a:rPr lang="en-US" sz="1600" b="0" i="0" u="none" strike="noStrike" baseline="0" dirty="0">
                          <a:solidFill>
                            <a:srgbClr val="000000"/>
                          </a:solidFill>
                          <a:latin typeface="Times New Roman" panose="02020603050405020304" pitchFamily="18" charset="0"/>
                        </a:rPr>
                        <a:t>	</a:t>
                      </a:r>
                    </a:p>
                  </a:txBody>
                  <a:tcPr/>
                </a:tc>
                <a:extLst>
                  <a:ext uri="{0D108BD9-81ED-4DB2-BD59-A6C34878D82A}">
                    <a16:rowId xmlns:a16="http://schemas.microsoft.com/office/drawing/2014/main" val="37656971"/>
                  </a:ext>
                </a:extLst>
              </a:tr>
              <a:tr h="566561">
                <a:tc>
                  <a:txBody>
                    <a:bodyPr/>
                    <a:lstStyle/>
                    <a:p>
                      <a:r>
                        <a:rPr lang="sv-SE" sz="1600" b="0" i="0" u="none" strike="noStrike" baseline="0" dirty="0">
                          <a:solidFill>
                            <a:srgbClr val="000000"/>
                          </a:solidFill>
                          <a:latin typeface="Times New Roman" panose="02020603050405020304" pitchFamily="18" charset="0"/>
                        </a:rPr>
                        <a:t>Lev. 6:11 	</a:t>
                      </a:r>
                    </a:p>
                  </a:txBody>
                  <a:tcPr/>
                </a:tc>
                <a:tc>
                  <a:txBody>
                    <a:bodyPr/>
                    <a:lstStyle/>
                    <a:p>
                      <a:r>
                        <a:rPr lang="sv-SE" sz="1600" b="0" i="0" u="none" strike="noStrike" baseline="0" dirty="0">
                          <a:solidFill>
                            <a:srgbClr val="000000"/>
                          </a:solidFill>
                          <a:latin typeface="Times New Roman" panose="02020603050405020304" pitchFamily="18" charset="0"/>
                        </a:rPr>
                        <a:t>Apoc. 19:14-16; Isa. 63:1-4 	</a:t>
                      </a:r>
                    </a:p>
                  </a:txBody>
                  <a:tcPr/>
                </a:tc>
                <a:extLst>
                  <a:ext uri="{0D108BD9-81ED-4DB2-BD59-A6C34878D82A}">
                    <a16:rowId xmlns:a16="http://schemas.microsoft.com/office/drawing/2014/main" val="1373008162"/>
                  </a:ext>
                </a:extLst>
              </a:tr>
              <a:tr h="908050">
                <a:tc>
                  <a:txBody>
                    <a:bodyPr/>
                    <a:lstStyle/>
                    <a:p>
                      <a:pPr algn="l"/>
                      <a:r>
                        <a:rPr lang="es-ES" sz="1600" b="0" i="0" u="none" strike="noStrike" baseline="0" dirty="0">
                          <a:solidFill>
                            <a:srgbClr val="000000"/>
                          </a:solidFill>
                          <a:latin typeface="Times New Roman" panose="02020603050405020304" pitchFamily="18" charset="0"/>
                        </a:rPr>
                        <a:t>Cuando el sacerdote cargaba las cenizas fuera del campamento hasta un lugar limpio, el dejaba de lado sus ropas sacerdotales y se ponía otras ropas. 	</a:t>
                      </a:r>
                    </a:p>
                  </a:txBody>
                  <a:tcPr/>
                </a:tc>
                <a:tc>
                  <a:txBody>
                    <a:bodyPr/>
                    <a:lstStyle/>
                    <a:p>
                      <a:pPr algn="l"/>
                      <a:r>
                        <a:rPr lang="es-ES" sz="1600" b="0" i="0" u="none" strike="noStrike" baseline="0" dirty="0">
                          <a:solidFill>
                            <a:srgbClr val="000000"/>
                          </a:solidFill>
                          <a:latin typeface="Times New Roman" panose="02020603050405020304" pitchFamily="18" charset="0"/>
                        </a:rPr>
                        <a:t>Cuando Cristo venga a la tierra para destruir el pecado y los pecadores, El habrá cambiado sus ropas Sacerdotales por aquellas de Rey. 	</a:t>
                      </a:r>
                    </a:p>
                  </a:txBody>
                  <a:tcPr/>
                </a:tc>
                <a:extLst>
                  <a:ext uri="{0D108BD9-81ED-4DB2-BD59-A6C34878D82A}">
                    <a16:rowId xmlns:a16="http://schemas.microsoft.com/office/drawing/2014/main" val="437149550"/>
                  </a:ext>
                </a:extLst>
              </a:tr>
            </a:tbl>
          </a:graphicData>
        </a:graphic>
      </p:graphicFrame>
    </p:spTree>
    <p:extLst>
      <p:ext uri="{BB962C8B-B14F-4D97-AF65-F5344CB8AC3E}">
        <p14:creationId xmlns:p14="http://schemas.microsoft.com/office/powerpoint/2010/main" val="180104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87A0B-68F4-3E19-4D48-33D011D35407}"/>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F3CE63CA-8D7B-1977-ADA2-2AA0C04AA7C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A28DA5BB-3B03-D14B-1F39-2B2A11E7A708}"/>
              </a:ext>
            </a:extLst>
          </p:cNvPr>
          <p:cNvSpPr txBox="1">
            <a:spLocks/>
          </p:cNvSpPr>
          <p:nvPr/>
        </p:nvSpPr>
        <p:spPr>
          <a:xfrm>
            <a:off x="629932" y="310221"/>
            <a:ext cx="6904343" cy="45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b="1" dirty="0">
                <a:solidFill>
                  <a:srgbClr val="FFC000"/>
                </a:solidFill>
                <a:latin typeface="Century Gothic" panose="020B0502020202020204"/>
              </a:rPr>
              <a:t>Verdadero o Falso</a:t>
            </a:r>
            <a:endParaRPr lang="en-US" sz="2800" b="1" dirty="0">
              <a:solidFill>
                <a:srgbClr val="FFC000"/>
              </a:solidFill>
            </a:endParaRPr>
          </a:p>
        </p:txBody>
      </p:sp>
      <p:sp>
        <p:nvSpPr>
          <p:cNvPr id="5" name="Título 1">
            <a:extLst>
              <a:ext uri="{FF2B5EF4-FFF2-40B4-BE49-F238E27FC236}">
                <a16:creationId xmlns:a16="http://schemas.microsoft.com/office/drawing/2014/main" id="{A681D1BE-FF28-8751-BC01-3C8415162F34}"/>
              </a:ext>
            </a:extLst>
          </p:cNvPr>
          <p:cNvSpPr txBox="1">
            <a:spLocks/>
          </p:cNvSpPr>
          <p:nvPr/>
        </p:nvSpPr>
        <p:spPr>
          <a:xfrm>
            <a:off x="629932" y="762001"/>
            <a:ext cx="10932135" cy="58084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2400" b="1" dirty="0">
                <a:latin typeface="Century Gothic" panose="020B0502020202020204"/>
              </a:rPr>
              <a:t>1. Habían dos artículos o muebles principales en el atrio, el lavatorio y el altar de las ofrendas quemadas. </a:t>
            </a:r>
          </a:p>
          <a:p>
            <a:pPr marL="514350" indent="-514350" algn="just" defTabSz="457200">
              <a:lnSpc>
                <a:spcPct val="100000"/>
              </a:lnSpc>
              <a:spcBef>
                <a:spcPts val="1000"/>
              </a:spcBef>
              <a:buClr>
                <a:srgbClr val="1E5155">
                  <a:lumMod val="40000"/>
                  <a:lumOff val="60000"/>
                </a:srgbClr>
              </a:buClr>
              <a:buSzPct val="80000"/>
              <a:buAutoNum type="alphaLcParenR"/>
              <a:defRPr/>
            </a:pPr>
            <a:r>
              <a:rPr lang="es-ES" sz="2400" b="1" dirty="0">
                <a:latin typeface="Century Gothic" panose="020B0502020202020204"/>
              </a:rPr>
              <a:t>Verdadero                          </a:t>
            </a:r>
          </a:p>
          <a:p>
            <a:pPr marL="514350" indent="-514350" algn="just" defTabSz="457200">
              <a:lnSpc>
                <a:spcPct val="100000"/>
              </a:lnSpc>
              <a:spcBef>
                <a:spcPts val="1000"/>
              </a:spcBef>
              <a:buClr>
                <a:srgbClr val="1E5155">
                  <a:lumMod val="40000"/>
                  <a:lumOff val="60000"/>
                </a:srgbClr>
              </a:buClr>
              <a:buSzPct val="80000"/>
              <a:buFontTx/>
              <a:buAutoNum type="alphaLcParenR"/>
              <a:defRPr/>
            </a:pPr>
            <a:r>
              <a:rPr lang="es-ES" sz="2400" b="1" dirty="0">
                <a:latin typeface="Century Gothic" panose="020B0502020202020204"/>
              </a:rPr>
              <a:t>b) Falso</a:t>
            </a:r>
          </a:p>
          <a:p>
            <a:pPr algn="just" defTabSz="457200">
              <a:lnSpc>
                <a:spcPct val="100000"/>
              </a:lnSpc>
              <a:spcBef>
                <a:spcPts val="1000"/>
              </a:spcBef>
              <a:buClr>
                <a:srgbClr val="1E5155">
                  <a:lumMod val="40000"/>
                  <a:lumOff val="60000"/>
                </a:srgbClr>
              </a:buClr>
              <a:buSzPct val="80000"/>
              <a:defRPr/>
            </a:pPr>
            <a:r>
              <a:rPr lang="es-ES" sz="2400" b="1" dirty="0">
                <a:latin typeface="Century Gothic" panose="020B0502020202020204"/>
              </a:rPr>
              <a:t>2. </a:t>
            </a:r>
            <a:r>
              <a:rPr lang="es-ES" sz="2400" b="1" dirty="0">
                <a:solidFill>
                  <a:prstClr val="white"/>
                </a:solidFill>
                <a:latin typeface="Century Gothic" panose="020B0502020202020204"/>
              </a:rPr>
              <a:t>Todas las parte del santuario o del atrio estaban hechas de acuerdo con los planes humanos.</a:t>
            </a:r>
          </a:p>
          <a:p>
            <a:pPr marL="514350" indent="-514350" algn="just" defTabSz="457200">
              <a:lnSpc>
                <a:spcPct val="100000"/>
              </a:lnSpc>
              <a:spcBef>
                <a:spcPts val="1000"/>
              </a:spcBef>
              <a:buClr>
                <a:srgbClr val="1E5155">
                  <a:lumMod val="40000"/>
                  <a:lumOff val="60000"/>
                </a:srgbClr>
              </a:buClr>
              <a:buSzPct val="80000"/>
              <a:buAutoNum type="alphaLcParenR"/>
              <a:defRPr/>
            </a:pPr>
            <a:r>
              <a:rPr lang="es-ES" sz="2400" b="1" dirty="0">
                <a:solidFill>
                  <a:prstClr val="white"/>
                </a:solidFill>
                <a:latin typeface="Century Gothic" panose="020B0502020202020204"/>
              </a:rPr>
              <a:t>Verdadero</a:t>
            </a:r>
          </a:p>
          <a:p>
            <a:pPr marL="514350" indent="-514350" algn="just" defTabSz="457200">
              <a:lnSpc>
                <a:spcPct val="100000"/>
              </a:lnSpc>
              <a:spcBef>
                <a:spcPts val="1000"/>
              </a:spcBef>
              <a:buClr>
                <a:srgbClr val="1E5155">
                  <a:lumMod val="40000"/>
                  <a:lumOff val="60000"/>
                </a:srgbClr>
              </a:buClr>
              <a:buSzPct val="80000"/>
              <a:buAutoNum type="alphaLcParenR"/>
              <a:defRPr/>
            </a:pPr>
            <a:r>
              <a:rPr lang="es-ES" sz="2400" b="1" dirty="0">
                <a:solidFill>
                  <a:prstClr val="white"/>
                </a:solidFill>
                <a:latin typeface="Century Gothic" panose="020B0502020202020204"/>
              </a:rPr>
              <a:t>Falso</a:t>
            </a:r>
          </a:p>
          <a:p>
            <a:pPr algn="just" defTabSz="457200">
              <a:lnSpc>
                <a:spcPct val="100000"/>
              </a:lnSpc>
              <a:spcBef>
                <a:spcPts val="1000"/>
              </a:spcBef>
              <a:buClr>
                <a:srgbClr val="1E5155">
                  <a:lumMod val="40000"/>
                  <a:lumOff val="60000"/>
                </a:srgbClr>
              </a:buClr>
              <a:buSzPct val="80000"/>
              <a:defRPr/>
            </a:pPr>
            <a:r>
              <a:rPr lang="es-ES" sz="2400" b="1" dirty="0">
                <a:solidFill>
                  <a:prstClr val="white"/>
                </a:solidFill>
                <a:latin typeface="Century Gothic" panose="020B0502020202020204"/>
              </a:rPr>
              <a:t>3. El decreto divino decía que cualquiera que tocase el altar tenía que ser santo. </a:t>
            </a:r>
          </a:p>
          <a:p>
            <a:pPr marL="457200" indent="-457200" algn="just" defTabSz="457200">
              <a:lnSpc>
                <a:spcPct val="100000"/>
              </a:lnSpc>
              <a:spcBef>
                <a:spcPts val="1000"/>
              </a:spcBef>
              <a:buClr>
                <a:srgbClr val="1E5155">
                  <a:lumMod val="40000"/>
                  <a:lumOff val="60000"/>
                </a:srgbClr>
              </a:buClr>
              <a:buSzPct val="80000"/>
              <a:buAutoNum type="alphaLcParenR"/>
              <a:defRPr/>
            </a:pPr>
            <a:r>
              <a:rPr lang="es-ES" sz="2400" b="1" dirty="0">
                <a:solidFill>
                  <a:prstClr val="white"/>
                </a:solidFill>
                <a:latin typeface="Century Gothic" panose="020B0502020202020204"/>
              </a:rPr>
              <a:t>Verdadero</a:t>
            </a:r>
          </a:p>
          <a:p>
            <a:pPr marL="457200" indent="-457200" algn="just" defTabSz="457200">
              <a:lnSpc>
                <a:spcPct val="100000"/>
              </a:lnSpc>
              <a:spcBef>
                <a:spcPts val="1000"/>
              </a:spcBef>
              <a:buClr>
                <a:srgbClr val="1E5155">
                  <a:lumMod val="40000"/>
                  <a:lumOff val="60000"/>
                </a:srgbClr>
              </a:buClr>
              <a:buSzPct val="80000"/>
              <a:buAutoNum type="alphaLcParenR"/>
              <a:defRPr/>
            </a:pPr>
            <a:r>
              <a:rPr lang="es-ES" sz="2400" b="1" dirty="0">
                <a:solidFill>
                  <a:prstClr val="white"/>
                </a:solidFill>
                <a:latin typeface="Century Gothic" panose="020B0502020202020204"/>
              </a:rPr>
              <a:t>Falso</a:t>
            </a:r>
            <a:endParaRPr lang="es-ES" sz="2400" b="1" dirty="0">
              <a:latin typeface="Century Gothic" panose="020B0502020202020204"/>
            </a:endParaRPr>
          </a:p>
        </p:txBody>
      </p:sp>
    </p:spTree>
    <p:extLst>
      <p:ext uri="{BB962C8B-B14F-4D97-AF65-F5344CB8AC3E}">
        <p14:creationId xmlns:p14="http://schemas.microsoft.com/office/powerpoint/2010/main" val="357794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625" autoRev="1" fill="remove"/>
                                        <p:tgtEl>
                                          <p:spTgt spid="5">
                                            <p:txEl>
                                              <p:pRg st="1" end="1"/>
                                            </p:txEl>
                                          </p:spTgt>
                                        </p:tgtEl>
                                        <p:attrNameLst>
                                          <p:attrName>style.color</p:attrName>
                                        </p:attrNameLst>
                                      </p:cBhvr>
                                      <p:to>
                                        <a:srgbClr val="FFC000"/>
                                      </p:to>
                                    </p:animClr>
                                    <p:animClr clrSpc="rgb" dir="cw">
                                      <p:cBhvr>
                                        <p:cTn id="7" dur="625" autoRev="1" fill="remove"/>
                                        <p:tgtEl>
                                          <p:spTgt spid="5">
                                            <p:txEl>
                                              <p:pRg st="1" end="1"/>
                                            </p:txEl>
                                          </p:spTgt>
                                        </p:tgtEl>
                                        <p:attrNameLst>
                                          <p:attrName>fillcolor</p:attrName>
                                        </p:attrNameLst>
                                      </p:cBhvr>
                                      <p:to>
                                        <a:srgbClr val="FFC000"/>
                                      </p:to>
                                    </p:animClr>
                                    <p:set>
                                      <p:cBhvr>
                                        <p:cTn id="8" dur="625" autoRev="1" fill="remove"/>
                                        <p:tgtEl>
                                          <p:spTgt spid="5">
                                            <p:txEl>
                                              <p:pRg st="1" end="1"/>
                                            </p:txEl>
                                          </p:spTgt>
                                        </p:tgtEl>
                                        <p:attrNameLst>
                                          <p:attrName>fill.type</p:attrName>
                                        </p:attrNameLst>
                                      </p:cBhvr>
                                      <p:to>
                                        <p:strVal val="solid"/>
                                      </p:to>
                                    </p:set>
                                    <p:set>
                                      <p:cBhvr>
                                        <p:cTn id="9" dur="625" autoRev="1" fill="remove"/>
                                        <p:tgtEl>
                                          <p:spTgt spid="5">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5">
                                            <p:txEl>
                                              <p:pRg st="5" end="5"/>
                                            </p:txEl>
                                          </p:spTgt>
                                        </p:tgtEl>
                                        <p:attrNameLst>
                                          <p:attrName>style.color</p:attrName>
                                        </p:attrNameLst>
                                      </p:cBhvr>
                                      <p:to>
                                        <a:srgbClr val="FFC000"/>
                                      </p:to>
                                    </p:animClr>
                                    <p:animClr clrSpc="rgb" dir="cw">
                                      <p:cBhvr>
                                        <p:cTn id="14" dur="250" autoRev="1" fill="remove"/>
                                        <p:tgtEl>
                                          <p:spTgt spid="5">
                                            <p:txEl>
                                              <p:pRg st="5" end="5"/>
                                            </p:txEl>
                                          </p:spTgt>
                                        </p:tgtEl>
                                        <p:attrNameLst>
                                          <p:attrName>fillcolor</p:attrName>
                                        </p:attrNameLst>
                                      </p:cBhvr>
                                      <p:to>
                                        <a:srgbClr val="FFC000"/>
                                      </p:to>
                                    </p:animClr>
                                    <p:set>
                                      <p:cBhvr>
                                        <p:cTn id="15" dur="250" autoRev="1" fill="remove"/>
                                        <p:tgtEl>
                                          <p:spTgt spid="5">
                                            <p:txEl>
                                              <p:pRg st="5" end="5"/>
                                            </p:txEl>
                                          </p:spTgt>
                                        </p:tgtEl>
                                        <p:attrNameLst>
                                          <p:attrName>fill.type</p:attrName>
                                        </p:attrNameLst>
                                      </p:cBhvr>
                                      <p:to>
                                        <p:strVal val="solid"/>
                                      </p:to>
                                    </p:set>
                                    <p:set>
                                      <p:cBhvr>
                                        <p:cTn id="16" dur="250" autoRev="1" fill="remove"/>
                                        <p:tgtEl>
                                          <p:spTgt spid="5">
                                            <p:txEl>
                                              <p:pRg st="5" end="5"/>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625" autoRev="1" fill="remove"/>
                                        <p:tgtEl>
                                          <p:spTgt spid="5">
                                            <p:txEl>
                                              <p:pRg st="7" end="7"/>
                                            </p:txEl>
                                          </p:spTgt>
                                        </p:tgtEl>
                                        <p:attrNameLst>
                                          <p:attrName>style.color</p:attrName>
                                        </p:attrNameLst>
                                      </p:cBhvr>
                                      <p:to>
                                        <a:srgbClr val="FFC000"/>
                                      </p:to>
                                    </p:animClr>
                                    <p:animClr clrSpc="rgb" dir="cw">
                                      <p:cBhvr>
                                        <p:cTn id="21" dur="625" autoRev="1" fill="remove"/>
                                        <p:tgtEl>
                                          <p:spTgt spid="5">
                                            <p:txEl>
                                              <p:pRg st="7" end="7"/>
                                            </p:txEl>
                                          </p:spTgt>
                                        </p:tgtEl>
                                        <p:attrNameLst>
                                          <p:attrName>fillcolor</p:attrName>
                                        </p:attrNameLst>
                                      </p:cBhvr>
                                      <p:to>
                                        <a:srgbClr val="FFC000"/>
                                      </p:to>
                                    </p:animClr>
                                    <p:set>
                                      <p:cBhvr>
                                        <p:cTn id="22" dur="625" autoRev="1" fill="remove"/>
                                        <p:tgtEl>
                                          <p:spTgt spid="5">
                                            <p:txEl>
                                              <p:pRg st="7" end="7"/>
                                            </p:txEl>
                                          </p:spTgt>
                                        </p:tgtEl>
                                        <p:attrNameLst>
                                          <p:attrName>fill.type</p:attrName>
                                        </p:attrNameLst>
                                      </p:cBhvr>
                                      <p:to>
                                        <p:strVal val="solid"/>
                                      </p:to>
                                    </p:set>
                                    <p:set>
                                      <p:cBhvr>
                                        <p:cTn id="23" dur="625" autoRev="1" fill="remove"/>
                                        <p:tgtEl>
                                          <p:spTgt spid="5">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7A377-E547-A684-9631-D422C1A61089}"/>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2094F530-9016-76B8-AE75-EAA80839A4A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27FA2ADD-4CB8-0385-01C4-2ABE0BB47E3E}"/>
              </a:ext>
            </a:extLst>
          </p:cNvPr>
          <p:cNvSpPr txBox="1">
            <a:spLocks/>
          </p:cNvSpPr>
          <p:nvPr/>
        </p:nvSpPr>
        <p:spPr>
          <a:xfrm>
            <a:off x="629932" y="310221"/>
            <a:ext cx="6904343" cy="45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b="1" dirty="0">
                <a:solidFill>
                  <a:srgbClr val="FFC000"/>
                </a:solidFill>
                <a:latin typeface="Century Gothic" panose="020B0502020202020204"/>
              </a:rPr>
              <a:t>Verdadero o Falso</a:t>
            </a:r>
            <a:endParaRPr lang="en-US" sz="2800" b="1" dirty="0">
              <a:solidFill>
                <a:srgbClr val="FFC000"/>
              </a:solidFill>
            </a:endParaRPr>
          </a:p>
        </p:txBody>
      </p:sp>
      <p:sp>
        <p:nvSpPr>
          <p:cNvPr id="5" name="Título 1">
            <a:extLst>
              <a:ext uri="{FF2B5EF4-FFF2-40B4-BE49-F238E27FC236}">
                <a16:creationId xmlns:a16="http://schemas.microsoft.com/office/drawing/2014/main" id="{06A5207B-A96A-3526-7058-4A1F7D15020D}"/>
              </a:ext>
            </a:extLst>
          </p:cNvPr>
          <p:cNvSpPr txBox="1">
            <a:spLocks/>
          </p:cNvSpPr>
          <p:nvPr/>
        </p:nvSpPr>
        <p:spPr>
          <a:xfrm>
            <a:off x="629932" y="762001"/>
            <a:ext cx="10932135" cy="58084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2400" b="1" dirty="0">
                <a:latin typeface="Century Gothic" panose="020B0502020202020204"/>
              </a:rPr>
              <a:t>4. </a:t>
            </a:r>
            <a:r>
              <a:rPr lang="es-ES" sz="2400" b="1" dirty="0">
                <a:solidFill>
                  <a:prstClr val="white"/>
                </a:solidFill>
                <a:latin typeface="Century Gothic" panose="020B0502020202020204"/>
              </a:rPr>
              <a:t>Con apenas algunas excepciones, </a:t>
            </a:r>
            <a:r>
              <a:rPr lang="es-ES" sz="2400" b="1" dirty="0">
                <a:latin typeface="Century Gothic" panose="020B0502020202020204"/>
              </a:rPr>
              <a:t>todos los sacrificios eran muertos en el atrio.</a:t>
            </a:r>
          </a:p>
          <a:p>
            <a:pPr marL="514350" indent="-514350" algn="just" defTabSz="457200">
              <a:lnSpc>
                <a:spcPct val="100000"/>
              </a:lnSpc>
              <a:spcBef>
                <a:spcPts val="1000"/>
              </a:spcBef>
              <a:buClr>
                <a:srgbClr val="1E5155">
                  <a:lumMod val="40000"/>
                  <a:lumOff val="60000"/>
                </a:srgbClr>
              </a:buClr>
              <a:buSzPct val="80000"/>
              <a:buAutoNum type="alphaLcParenR"/>
              <a:defRPr/>
            </a:pPr>
            <a:r>
              <a:rPr lang="es-ES" sz="2400" b="1" dirty="0">
                <a:latin typeface="Century Gothic" panose="020B0502020202020204"/>
              </a:rPr>
              <a:t>Verdadero                          </a:t>
            </a:r>
          </a:p>
          <a:p>
            <a:pPr marL="514350" indent="-514350" algn="just" defTabSz="457200">
              <a:lnSpc>
                <a:spcPct val="100000"/>
              </a:lnSpc>
              <a:spcBef>
                <a:spcPts val="1000"/>
              </a:spcBef>
              <a:buClr>
                <a:srgbClr val="1E5155">
                  <a:lumMod val="40000"/>
                  <a:lumOff val="60000"/>
                </a:srgbClr>
              </a:buClr>
              <a:buSzPct val="80000"/>
              <a:buFontTx/>
              <a:buAutoNum type="alphaLcParenR"/>
              <a:defRPr/>
            </a:pPr>
            <a:r>
              <a:rPr lang="es-ES" sz="2400" b="1" dirty="0">
                <a:latin typeface="Century Gothic" panose="020B0502020202020204"/>
              </a:rPr>
              <a:t>b) Falso</a:t>
            </a:r>
          </a:p>
          <a:p>
            <a:pPr algn="just" defTabSz="457200">
              <a:lnSpc>
                <a:spcPct val="100000"/>
              </a:lnSpc>
              <a:spcBef>
                <a:spcPts val="1000"/>
              </a:spcBef>
              <a:buClr>
                <a:srgbClr val="1E5155">
                  <a:lumMod val="40000"/>
                  <a:lumOff val="60000"/>
                </a:srgbClr>
              </a:buClr>
              <a:buSzPct val="80000"/>
              <a:defRPr/>
            </a:pPr>
            <a:r>
              <a:rPr lang="es-ES" sz="2400" b="1" dirty="0">
                <a:latin typeface="Century Gothic" panose="020B0502020202020204"/>
              </a:rPr>
              <a:t>5. Solamente los sacerdotes podían entrar dentro del recinto sagrado del tabernáculo </a:t>
            </a:r>
          </a:p>
          <a:p>
            <a:pPr algn="just" defTabSz="457200">
              <a:lnSpc>
                <a:spcPct val="100000"/>
              </a:lnSpc>
              <a:spcBef>
                <a:spcPts val="1000"/>
              </a:spcBef>
              <a:buClr>
                <a:srgbClr val="1E5155">
                  <a:lumMod val="40000"/>
                  <a:lumOff val="60000"/>
                </a:srgbClr>
              </a:buClr>
              <a:buSzPct val="80000"/>
              <a:defRPr/>
            </a:pPr>
            <a:r>
              <a:rPr lang="es-ES" sz="2400" b="1" dirty="0">
                <a:solidFill>
                  <a:prstClr val="white"/>
                </a:solidFill>
                <a:latin typeface="Century Gothic" panose="020B0502020202020204"/>
              </a:rPr>
              <a:t>a) Verdadero</a:t>
            </a:r>
          </a:p>
          <a:p>
            <a:pPr algn="just" defTabSz="457200">
              <a:lnSpc>
                <a:spcPct val="100000"/>
              </a:lnSpc>
              <a:spcBef>
                <a:spcPts val="1000"/>
              </a:spcBef>
              <a:buClr>
                <a:srgbClr val="1E5155">
                  <a:lumMod val="40000"/>
                  <a:lumOff val="60000"/>
                </a:srgbClr>
              </a:buClr>
              <a:buSzPct val="80000"/>
              <a:defRPr/>
            </a:pPr>
            <a:r>
              <a:rPr lang="es-ES" sz="2400" b="1" dirty="0">
                <a:solidFill>
                  <a:prstClr val="white"/>
                </a:solidFill>
                <a:latin typeface="Century Gothic" panose="020B0502020202020204"/>
              </a:rPr>
              <a:t>b) Falso</a:t>
            </a:r>
          </a:p>
          <a:p>
            <a:pPr algn="just" defTabSz="457200">
              <a:lnSpc>
                <a:spcPct val="100000"/>
              </a:lnSpc>
              <a:spcBef>
                <a:spcPts val="1000"/>
              </a:spcBef>
              <a:buClr>
                <a:srgbClr val="1E5155">
                  <a:lumMod val="40000"/>
                  <a:lumOff val="60000"/>
                </a:srgbClr>
              </a:buClr>
              <a:buSzPct val="80000"/>
              <a:defRPr/>
            </a:pPr>
            <a:r>
              <a:rPr lang="es-ES" sz="2400" b="1" dirty="0">
                <a:latin typeface="Century Gothic" panose="020B0502020202020204"/>
              </a:rPr>
              <a:t>6. A los Levitas se les encargó del santuario, pero no podían desempeñar los servicios del altar, para esa obra tipificada que solamente Cristo podía realizar. Solamente Él puede destruir el pecado.</a:t>
            </a:r>
          </a:p>
          <a:p>
            <a:pPr marL="457200" indent="-457200" algn="just" defTabSz="457200">
              <a:lnSpc>
                <a:spcPct val="100000"/>
              </a:lnSpc>
              <a:spcBef>
                <a:spcPts val="1000"/>
              </a:spcBef>
              <a:buClr>
                <a:srgbClr val="1E5155">
                  <a:lumMod val="40000"/>
                  <a:lumOff val="60000"/>
                </a:srgbClr>
              </a:buClr>
              <a:buSzPct val="80000"/>
              <a:buAutoNum type="alphaLcParenR"/>
              <a:defRPr/>
            </a:pPr>
            <a:r>
              <a:rPr lang="es-ES" sz="2400" b="1" dirty="0">
                <a:solidFill>
                  <a:prstClr val="white"/>
                </a:solidFill>
                <a:latin typeface="Century Gothic" panose="020B0502020202020204"/>
              </a:rPr>
              <a:t>Verdadero</a:t>
            </a:r>
          </a:p>
          <a:p>
            <a:pPr marL="457200" indent="-457200" algn="just" defTabSz="457200">
              <a:lnSpc>
                <a:spcPct val="100000"/>
              </a:lnSpc>
              <a:spcBef>
                <a:spcPts val="1000"/>
              </a:spcBef>
              <a:buClr>
                <a:srgbClr val="1E5155">
                  <a:lumMod val="40000"/>
                  <a:lumOff val="60000"/>
                </a:srgbClr>
              </a:buClr>
              <a:buSzPct val="80000"/>
              <a:buAutoNum type="alphaLcParenR"/>
              <a:defRPr/>
            </a:pPr>
            <a:r>
              <a:rPr lang="es-ES" sz="2400" b="1" dirty="0">
                <a:solidFill>
                  <a:prstClr val="white"/>
                </a:solidFill>
                <a:latin typeface="Century Gothic" panose="020B0502020202020204"/>
              </a:rPr>
              <a:t>Falso</a:t>
            </a:r>
            <a:endParaRPr lang="es-ES" sz="2400" b="1" dirty="0">
              <a:latin typeface="Century Gothic" panose="020B0502020202020204"/>
            </a:endParaRPr>
          </a:p>
        </p:txBody>
      </p:sp>
    </p:spTree>
    <p:extLst>
      <p:ext uri="{BB962C8B-B14F-4D97-AF65-F5344CB8AC3E}">
        <p14:creationId xmlns:p14="http://schemas.microsoft.com/office/powerpoint/2010/main" val="239181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5">
                                            <p:txEl>
                                              <p:pRg st="1" end="1"/>
                                            </p:txEl>
                                          </p:spTgt>
                                        </p:tgtEl>
                                        <p:attrNameLst>
                                          <p:attrName>style.color</p:attrName>
                                        </p:attrNameLst>
                                      </p:cBhvr>
                                      <p:to>
                                        <a:srgbClr val="FFC000"/>
                                      </p:to>
                                    </p:animClr>
                                    <p:animClr clrSpc="rgb" dir="cw">
                                      <p:cBhvr>
                                        <p:cTn id="7" dur="250" autoRev="1" fill="remove"/>
                                        <p:tgtEl>
                                          <p:spTgt spid="5">
                                            <p:txEl>
                                              <p:pRg st="1" end="1"/>
                                            </p:txEl>
                                          </p:spTgt>
                                        </p:tgtEl>
                                        <p:attrNameLst>
                                          <p:attrName>fillcolor</p:attrName>
                                        </p:attrNameLst>
                                      </p:cBhvr>
                                      <p:to>
                                        <a:srgbClr val="FFC000"/>
                                      </p:to>
                                    </p:animClr>
                                    <p:set>
                                      <p:cBhvr>
                                        <p:cTn id="8" dur="250" autoRev="1" fill="remove"/>
                                        <p:tgtEl>
                                          <p:spTgt spid="5">
                                            <p:txEl>
                                              <p:pRg st="1" end="1"/>
                                            </p:txEl>
                                          </p:spTgt>
                                        </p:tgtEl>
                                        <p:attrNameLst>
                                          <p:attrName>fill.type</p:attrName>
                                        </p:attrNameLst>
                                      </p:cBhvr>
                                      <p:to>
                                        <p:strVal val="solid"/>
                                      </p:to>
                                    </p:set>
                                    <p:set>
                                      <p:cBhvr>
                                        <p:cTn id="9" dur="250" autoRev="1" fill="remove"/>
                                        <p:tgtEl>
                                          <p:spTgt spid="5">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5">
                                            <p:txEl>
                                              <p:pRg st="4" end="4"/>
                                            </p:txEl>
                                          </p:spTgt>
                                        </p:tgtEl>
                                        <p:attrNameLst>
                                          <p:attrName>style.color</p:attrName>
                                        </p:attrNameLst>
                                      </p:cBhvr>
                                      <p:to>
                                        <a:srgbClr val="FFC000"/>
                                      </p:to>
                                    </p:animClr>
                                    <p:animClr clrSpc="rgb" dir="cw">
                                      <p:cBhvr>
                                        <p:cTn id="14" dur="250" autoRev="1" fill="remove"/>
                                        <p:tgtEl>
                                          <p:spTgt spid="5">
                                            <p:txEl>
                                              <p:pRg st="4" end="4"/>
                                            </p:txEl>
                                          </p:spTgt>
                                        </p:tgtEl>
                                        <p:attrNameLst>
                                          <p:attrName>fillcolor</p:attrName>
                                        </p:attrNameLst>
                                      </p:cBhvr>
                                      <p:to>
                                        <a:srgbClr val="FFC000"/>
                                      </p:to>
                                    </p:animClr>
                                    <p:set>
                                      <p:cBhvr>
                                        <p:cTn id="15" dur="250" autoRev="1" fill="remove"/>
                                        <p:tgtEl>
                                          <p:spTgt spid="5">
                                            <p:txEl>
                                              <p:pRg st="4" end="4"/>
                                            </p:txEl>
                                          </p:spTgt>
                                        </p:tgtEl>
                                        <p:attrNameLst>
                                          <p:attrName>fill.type</p:attrName>
                                        </p:attrNameLst>
                                      </p:cBhvr>
                                      <p:to>
                                        <p:strVal val="solid"/>
                                      </p:to>
                                    </p:set>
                                    <p:set>
                                      <p:cBhvr>
                                        <p:cTn id="16" dur="250" autoRev="1" fill="remove"/>
                                        <p:tgtEl>
                                          <p:spTgt spid="5">
                                            <p:txEl>
                                              <p:pRg st="4" end="4"/>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5">
                                            <p:txEl>
                                              <p:pRg st="7" end="7"/>
                                            </p:txEl>
                                          </p:spTgt>
                                        </p:tgtEl>
                                        <p:attrNameLst>
                                          <p:attrName>style.color</p:attrName>
                                        </p:attrNameLst>
                                      </p:cBhvr>
                                      <p:to>
                                        <a:srgbClr val="FFC000"/>
                                      </p:to>
                                    </p:animClr>
                                    <p:animClr clrSpc="rgb" dir="cw">
                                      <p:cBhvr>
                                        <p:cTn id="21" dur="250" autoRev="1" fill="remove"/>
                                        <p:tgtEl>
                                          <p:spTgt spid="5">
                                            <p:txEl>
                                              <p:pRg st="7" end="7"/>
                                            </p:txEl>
                                          </p:spTgt>
                                        </p:tgtEl>
                                        <p:attrNameLst>
                                          <p:attrName>fillcolor</p:attrName>
                                        </p:attrNameLst>
                                      </p:cBhvr>
                                      <p:to>
                                        <a:srgbClr val="FFC000"/>
                                      </p:to>
                                    </p:animClr>
                                    <p:set>
                                      <p:cBhvr>
                                        <p:cTn id="22" dur="250" autoRev="1" fill="remove"/>
                                        <p:tgtEl>
                                          <p:spTgt spid="5">
                                            <p:txEl>
                                              <p:pRg st="7" end="7"/>
                                            </p:txEl>
                                          </p:spTgt>
                                        </p:tgtEl>
                                        <p:attrNameLst>
                                          <p:attrName>fill.type</p:attrName>
                                        </p:attrNameLst>
                                      </p:cBhvr>
                                      <p:to>
                                        <p:strVal val="solid"/>
                                      </p:to>
                                    </p:set>
                                    <p:set>
                                      <p:cBhvr>
                                        <p:cTn id="23" dur="250" autoRev="1" fill="remove"/>
                                        <p:tgtEl>
                                          <p:spTgt spid="5">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3">
            <a:extLst>
              <a:ext uri="{FF2B5EF4-FFF2-40B4-BE49-F238E27FC236}">
                <a16:creationId xmlns:a16="http://schemas.microsoft.com/office/drawing/2014/main" id="{0047927D-8278-105D-702C-2B24C0BC0638}"/>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E575D3F2-26D6-77A2-D051-73489A17DA74}"/>
              </a:ext>
            </a:extLst>
          </p:cNvPr>
          <p:cNvSpPr txBox="1"/>
          <p:nvPr/>
        </p:nvSpPr>
        <p:spPr>
          <a:xfrm>
            <a:off x="5905500" y="703903"/>
            <a:ext cx="5372099" cy="4708981"/>
          </a:xfrm>
          <a:prstGeom prst="rect">
            <a:avLst/>
          </a:prstGeom>
          <a:noFill/>
        </p:spPr>
        <p:txBody>
          <a:bodyPr wrap="square" rtlCol="0">
            <a:spAutoFit/>
          </a:bodyPr>
          <a:lstStyle/>
          <a:p>
            <a:pPr defTabSz="457200"/>
            <a:r>
              <a:rPr lang="es-DO" sz="4800" b="1" dirty="0">
                <a:solidFill>
                  <a:srgbClr val="FFFF00"/>
                </a:solidFill>
                <a:latin typeface="Century Gothic" panose="020B0502020202020204"/>
              </a:rPr>
              <a:t>¿Quieres que </a:t>
            </a:r>
            <a:r>
              <a:rPr lang="es-DO" sz="6000" b="1" dirty="0">
                <a:latin typeface="Century Gothic" panose="020B0502020202020204"/>
              </a:rPr>
              <a:t>Cristo</a:t>
            </a:r>
          </a:p>
          <a:p>
            <a:pPr defTabSz="457200"/>
            <a:r>
              <a:rPr lang="es-DO" sz="4800" b="1" dirty="0">
                <a:solidFill>
                  <a:srgbClr val="FFFF00"/>
                </a:solidFill>
                <a:latin typeface="Century Gothic" panose="020B0502020202020204"/>
              </a:rPr>
              <a:t>Purifique tu vida y quite para siempre tu pecado? </a:t>
            </a:r>
            <a:endParaRPr lang="en-US" sz="4800" b="1" dirty="0">
              <a:solidFill>
                <a:srgbClr val="FFFF00"/>
              </a:solidFill>
              <a:latin typeface="Century Gothic" panose="020B0502020202020204"/>
            </a:endParaRPr>
          </a:p>
        </p:txBody>
      </p:sp>
    </p:spTree>
    <p:extLst>
      <p:ext uri="{BB962C8B-B14F-4D97-AF65-F5344CB8AC3E}">
        <p14:creationId xmlns:p14="http://schemas.microsoft.com/office/powerpoint/2010/main" val="2303535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D2DDF-1BAD-32DB-3FC8-8B58D9D32218}"/>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C3A6071C-EBFE-202B-C9FC-7407508925E4}"/>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2BD37408-EFFF-FEEC-1AE2-2978A355FD27}"/>
              </a:ext>
            </a:extLst>
          </p:cNvPr>
          <p:cNvSpPr txBox="1">
            <a:spLocks/>
          </p:cNvSpPr>
          <p:nvPr/>
        </p:nvSpPr>
        <p:spPr>
          <a:xfrm>
            <a:off x="537983" y="-881990"/>
            <a:ext cx="10932135" cy="72827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1800"/>
              </a:spcBef>
            </a:pPr>
            <a:endParaRPr lang="es-ES" sz="4800" b="1" dirty="0">
              <a:latin typeface="Calibri" panose="020F0502020204030204" pitchFamily="34" charset="0"/>
              <a:cs typeface="Calibri" panose="020F0502020204030204" pitchFamily="34" charset="0"/>
            </a:endParaRPr>
          </a:p>
          <a:p>
            <a:pPr algn="just">
              <a:spcBef>
                <a:spcPts val="1800"/>
              </a:spcBef>
            </a:pPr>
            <a:endParaRPr lang="es-ES" sz="4800" b="1" dirty="0">
              <a:latin typeface="Calibri" panose="020F0502020204030204" pitchFamily="34" charset="0"/>
              <a:cs typeface="Calibri" panose="020F0502020204030204" pitchFamily="34" charset="0"/>
            </a:endParaRPr>
          </a:p>
          <a:p>
            <a:pPr algn="just" defTabSz="457200">
              <a:lnSpc>
                <a:spcPct val="100000"/>
              </a:lnSpc>
              <a:spcBef>
                <a:spcPts val="1000"/>
              </a:spcBef>
              <a:buClr>
                <a:srgbClr val="1E5155">
                  <a:lumMod val="40000"/>
                  <a:lumOff val="60000"/>
                </a:srgbClr>
              </a:buClr>
              <a:buSzPct val="80000"/>
              <a:defRPr/>
            </a:pPr>
            <a:r>
              <a:rPr lang="es-ES" sz="3600" b="1" dirty="0">
                <a:solidFill>
                  <a:prstClr val="white"/>
                </a:solidFill>
                <a:latin typeface="Century Gothic" panose="020B0502020202020204"/>
              </a:rPr>
              <a:t>Sobre las bonitas cortinas del atrio y del ceñido de bronce y plata de los pilares, se podían ver las paredes doradas del tabernáculo, con sus cortinas primorosas y sus cubiertas. Aquel que estuviese fuera del atrio, tenía que mirar hacia el tabernáculo por sobre las cortinas; </a:t>
            </a:r>
            <a:r>
              <a:rPr lang="es-ES" sz="3600" b="1" dirty="0">
                <a:solidFill>
                  <a:srgbClr val="FFC000"/>
                </a:solidFill>
                <a:latin typeface="Century Gothic" panose="020B0502020202020204"/>
              </a:rPr>
              <a:t>Así, aquel que tiene fe y mira la belleza del Santuario celestial, tiene que elevar sus pensamientos por sobre las cosas de este mundo, y centrarlos en las cosas celestiales.</a:t>
            </a:r>
            <a:endParaRPr lang="es-ES" b="1" dirty="0">
              <a:solidFill>
                <a:srgbClr val="FFC000"/>
              </a:solidFill>
              <a:latin typeface="Century Gothic" panose="020B0502020202020204"/>
            </a:endParaRPr>
          </a:p>
        </p:txBody>
      </p:sp>
    </p:spTree>
    <p:extLst>
      <p:ext uri="{BB962C8B-B14F-4D97-AF65-F5344CB8AC3E}">
        <p14:creationId xmlns:p14="http://schemas.microsoft.com/office/powerpoint/2010/main" val="1324789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7621A-081B-F1AF-884A-C6CC0455FDB0}"/>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3B67E42F-3AC8-5302-CCB8-BE18052D71A8}"/>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557377F3-D2EC-BA4A-A4FC-8B53EEAA07E8}"/>
              </a:ext>
            </a:extLst>
          </p:cNvPr>
          <p:cNvSpPr txBox="1">
            <a:spLocks/>
          </p:cNvSpPr>
          <p:nvPr/>
        </p:nvSpPr>
        <p:spPr>
          <a:xfrm>
            <a:off x="399922" y="263156"/>
            <a:ext cx="9050872" cy="9569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a:solidFill>
                  <a:srgbClr val="FFC000"/>
                </a:solidFill>
                <a:latin typeface="Century Gothic" panose="020B0502020202020204"/>
              </a:rPr>
              <a:t>MUEBLES PRINCIPALES DEL ATRIO</a:t>
            </a:r>
            <a:endParaRPr lang="en-US" sz="3600" b="1" dirty="0">
              <a:solidFill>
                <a:srgbClr val="FFC000"/>
              </a:solidFill>
            </a:endParaRPr>
          </a:p>
        </p:txBody>
      </p:sp>
      <p:sp>
        <p:nvSpPr>
          <p:cNvPr id="5" name="Título 1">
            <a:extLst>
              <a:ext uri="{FF2B5EF4-FFF2-40B4-BE49-F238E27FC236}">
                <a16:creationId xmlns:a16="http://schemas.microsoft.com/office/drawing/2014/main" id="{54485B08-B5A8-CE33-AEED-83FAE5D8B67D}"/>
              </a:ext>
            </a:extLst>
          </p:cNvPr>
          <p:cNvSpPr txBox="1">
            <a:spLocks/>
          </p:cNvSpPr>
          <p:nvPr/>
        </p:nvSpPr>
        <p:spPr>
          <a:xfrm>
            <a:off x="399922" y="1034206"/>
            <a:ext cx="10932135" cy="68579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3600" b="1" dirty="0">
                <a:solidFill>
                  <a:srgbClr val="FFC000"/>
                </a:solidFill>
                <a:latin typeface="Century Gothic" panose="020B0502020202020204"/>
              </a:rPr>
              <a:t>Habían dos artículos o muebles principales en el atrio, el lavatorio y el altar de las ofrendas quemadas. </a:t>
            </a:r>
            <a:r>
              <a:rPr lang="es-ES" sz="3600" b="1" dirty="0">
                <a:solidFill>
                  <a:prstClr val="white"/>
                </a:solidFill>
                <a:latin typeface="Century Gothic" panose="020B0502020202020204"/>
              </a:rPr>
              <a:t>El altar estaba recubierto de bronce; el lavatorio y todas las vasijas del atrio que se usaban en las ceremonias del altar, eran de bronce. El gran altar bronceado estaba colocado entre el santuario y la puerta, pero más cerca de esta que del santuario. </a:t>
            </a:r>
          </a:p>
          <a:p>
            <a:pPr algn="just" defTabSz="457200">
              <a:lnSpc>
                <a:spcPct val="100000"/>
              </a:lnSpc>
              <a:spcBef>
                <a:spcPts val="1000"/>
              </a:spcBef>
              <a:buClr>
                <a:srgbClr val="1E5155">
                  <a:lumMod val="40000"/>
                  <a:lumOff val="60000"/>
                </a:srgbClr>
              </a:buClr>
              <a:buSzPct val="80000"/>
              <a:defRPr/>
            </a:pPr>
            <a:r>
              <a:rPr lang="es-ES" sz="3200" b="1" dirty="0">
                <a:solidFill>
                  <a:prstClr val="white"/>
                </a:solidFill>
                <a:latin typeface="Century Gothic" panose="020B0502020202020204"/>
              </a:rPr>
              <a:t>(Éxodo 40:6-7).</a:t>
            </a:r>
            <a:endParaRPr lang="es-ES" sz="4000" b="1" dirty="0">
              <a:solidFill>
                <a:srgbClr val="FFC000"/>
              </a:solidFill>
              <a:latin typeface="Century Gothic" panose="020B0502020202020204"/>
            </a:endParaRPr>
          </a:p>
        </p:txBody>
      </p:sp>
    </p:spTree>
    <p:extLst>
      <p:ext uri="{BB962C8B-B14F-4D97-AF65-F5344CB8AC3E}">
        <p14:creationId xmlns:p14="http://schemas.microsoft.com/office/powerpoint/2010/main" val="3029862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09D89-A928-E8DF-2424-7F373E90E00C}"/>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F9D06633-852F-BF0C-EC86-86674E5DF96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La Fuente de Bronce – Gracia Más Gracia">
            <a:extLst>
              <a:ext uri="{FF2B5EF4-FFF2-40B4-BE49-F238E27FC236}">
                <a16:creationId xmlns:a16="http://schemas.microsoft.com/office/drawing/2014/main" id="{0173B514-41C9-061D-38C5-C18F8E9A5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57" y="359760"/>
            <a:ext cx="6336264" cy="48402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Pin page">
            <a:extLst>
              <a:ext uri="{FF2B5EF4-FFF2-40B4-BE49-F238E27FC236}">
                <a16:creationId xmlns:a16="http://schemas.microsoft.com/office/drawing/2014/main" id="{2F2C52E1-2E13-A8C5-742A-54E077E832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657"/>
          <a:stretch/>
        </p:blipFill>
        <p:spPr bwMode="auto">
          <a:xfrm>
            <a:off x="5772837" y="2170323"/>
            <a:ext cx="6336264" cy="46133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07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06EDC-933A-CDD4-A173-38211131B988}"/>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B3CC9E48-6A96-DAA9-AE61-AA29B2B61C04}"/>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4B2CC24F-0C9C-1080-4E13-7B511058DD1D}"/>
              </a:ext>
            </a:extLst>
          </p:cNvPr>
          <p:cNvSpPr txBox="1">
            <a:spLocks/>
          </p:cNvSpPr>
          <p:nvPr/>
        </p:nvSpPr>
        <p:spPr>
          <a:xfrm>
            <a:off x="629932" y="297712"/>
            <a:ext cx="9050872" cy="9569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rgbClr val="FFC000"/>
                </a:solidFill>
                <a:latin typeface="Century Gothic" panose="020B0502020202020204"/>
              </a:rPr>
              <a:t>Hecho por orden </a:t>
            </a:r>
            <a:r>
              <a:rPr lang="es-ES" sz="4000" b="1" dirty="0" err="1">
                <a:solidFill>
                  <a:srgbClr val="FFC000"/>
                </a:solidFill>
                <a:latin typeface="Century Gothic" panose="020B0502020202020204"/>
              </a:rPr>
              <a:t>dívina</a:t>
            </a:r>
            <a:endParaRPr lang="en-US" sz="4000" b="1" dirty="0">
              <a:solidFill>
                <a:srgbClr val="FFC000"/>
              </a:solidFill>
            </a:endParaRPr>
          </a:p>
        </p:txBody>
      </p:sp>
      <p:sp>
        <p:nvSpPr>
          <p:cNvPr id="5" name="Título 1">
            <a:extLst>
              <a:ext uri="{FF2B5EF4-FFF2-40B4-BE49-F238E27FC236}">
                <a16:creationId xmlns:a16="http://schemas.microsoft.com/office/drawing/2014/main" id="{A7476102-FF2E-4106-69D7-DA41585C0966}"/>
              </a:ext>
            </a:extLst>
          </p:cNvPr>
          <p:cNvSpPr txBox="1">
            <a:spLocks/>
          </p:cNvSpPr>
          <p:nvPr/>
        </p:nvSpPr>
        <p:spPr>
          <a:xfrm>
            <a:off x="629932" y="1254643"/>
            <a:ext cx="10932135" cy="49409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457200">
              <a:lnSpc>
                <a:spcPct val="100000"/>
              </a:lnSpc>
              <a:spcBef>
                <a:spcPts val="1000"/>
              </a:spcBef>
              <a:buClr>
                <a:srgbClr val="1E5155">
                  <a:lumMod val="40000"/>
                  <a:lumOff val="60000"/>
                </a:srgbClr>
              </a:buClr>
              <a:buSzPct val="80000"/>
              <a:defRPr/>
            </a:pPr>
            <a:r>
              <a:rPr lang="es-ES" sz="4000" b="1" dirty="0">
                <a:solidFill>
                  <a:prstClr val="white"/>
                </a:solidFill>
                <a:latin typeface="Century Gothic" panose="020B0502020202020204"/>
              </a:rPr>
              <a:t>Ninguna parte del santuario o del atrio estaban hechas de acuerdo con los planes humanos; cada pieza </a:t>
            </a:r>
            <a:r>
              <a:rPr lang="es-ES" sz="4000" b="1" dirty="0">
                <a:solidFill>
                  <a:srgbClr val="FFC000"/>
                </a:solidFill>
                <a:latin typeface="Century Gothic" panose="020B0502020202020204"/>
              </a:rPr>
              <a:t>fue</a:t>
            </a:r>
            <a:r>
              <a:rPr lang="es-ES" sz="4000" b="1" dirty="0">
                <a:solidFill>
                  <a:prstClr val="white"/>
                </a:solidFill>
                <a:latin typeface="Century Gothic" panose="020B0502020202020204"/>
              </a:rPr>
              <a:t> </a:t>
            </a:r>
            <a:r>
              <a:rPr lang="es-ES" sz="4000" b="1" dirty="0">
                <a:solidFill>
                  <a:srgbClr val="FFC000"/>
                </a:solidFill>
                <a:latin typeface="Century Gothic" panose="020B0502020202020204"/>
              </a:rPr>
              <a:t>hecha de acuerdo con los planes divinos.</a:t>
            </a:r>
            <a:r>
              <a:rPr lang="es-ES" sz="4000" b="1" dirty="0">
                <a:solidFill>
                  <a:prstClr val="white"/>
                </a:solidFill>
                <a:latin typeface="Century Gothic" panose="020B0502020202020204"/>
              </a:rPr>
              <a:t> Cuando el Señor le dio a Moisés las directrices para que haga el altar bronceado, le dijo, "Así como el modelo que te di en el monte, Así lo harás“. (Éxodo 27:8)</a:t>
            </a:r>
            <a:endParaRPr lang="es-ES" sz="4800" b="1" dirty="0">
              <a:solidFill>
                <a:prstClr val="white"/>
              </a:solidFill>
              <a:latin typeface="Century Gothic" panose="020B0502020202020204"/>
            </a:endParaRPr>
          </a:p>
        </p:txBody>
      </p:sp>
    </p:spTree>
    <p:extLst>
      <p:ext uri="{BB962C8B-B14F-4D97-AF65-F5344CB8AC3E}">
        <p14:creationId xmlns:p14="http://schemas.microsoft.com/office/powerpoint/2010/main" val="3271467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6AEAA-B2A9-045D-7C5B-446CA1A3799C}"/>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1C0B136C-D287-56D1-9DB4-2DED2F88BDF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6CBCEDE7-7940-90AE-6008-66B51DC82A98}"/>
              </a:ext>
            </a:extLst>
          </p:cNvPr>
          <p:cNvSpPr txBox="1">
            <a:spLocks/>
          </p:cNvSpPr>
          <p:nvPr/>
        </p:nvSpPr>
        <p:spPr>
          <a:xfrm>
            <a:off x="439825" y="305591"/>
            <a:ext cx="10932135" cy="62468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1800"/>
              </a:spcBef>
            </a:pPr>
            <a:r>
              <a:rPr lang="es-ES" sz="3600" b="1" dirty="0">
                <a:latin typeface="Calibri" panose="020F0502020204030204" pitchFamily="34" charset="0"/>
                <a:cs typeface="Calibri" panose="020F0502020204030204" pitchFamily="34" charset="0"/>
              </a:rPr>
              <a:t>El altar era una caja vacía, de cinco codos cuadrados y de tres codos de altura, hecha de madera de acacia. </a:t>
            </a:r>
            <a:r>
              <a:rPr lang="es-ES" sz="3600" b="1" dirty="0">
                <a:solidFill>
                  <a:srgbClr val="FFC000"/>
                </a:solidFill>
                <a:latin typeface="Calibri" panose="020F0502020204030204" pitchFamily="34" charset="0"/>
                <a:cs typeface="Calibri" panose="020F0502020204030204" pitchFamily="34" charset="0"/>
              </a:rPr>
              <a:t>Era un "altar muy santo: cualquiera que tocase el altar tenía que ser santo", decía el decreto divino</a:t>
            </a:r>
            <a:r>
              <a:rPr lang="es-ES" sz="3600" b="1" dirty="0">
                <a:latin typeface="Calibri" panose="020F0502020204030204" pitchFamily="34" charset="0"/>
                <a:cs typeface="Calibri" panose="020F0502020204030204" pitchFamily="34" charset="0"/>
              </a:rPr>
              <a:t>. </a:t>
            </a:r>
          </a:p>
          <a:p>
            <a:pPr algn="just">
              <a:spcBef>
                <a:spcPts val="1800"/>
              </a:spcBef>
            </a:pPr>
            <a:r>
              <a:rPr lang="es-ES" sz="3600" b="1" dirty="0">
                <a:latin typeface="Calibri" panose="020F0502020204030204" pitchFamily="34" charset="0"/>
                <a:cs typeface="Calibri" panose="020F0502020204030204" pitchFamily="34" charset="0"/>
              </a:rPr>
              <a:t>Todas las ofrendas quemadas del santuario eran quemadas en el altar de bronce. </a:t>
            </a:r>
            <a:r>
              <a:rPr lang="es-ES" sz="3600" b="1" dirty="0">
                <a:solidFill>
                  <a:srgbClr val="FFC000"/>
                </a:solidFill>
                <a:latin typeface="Calibri" panose="020F0502020204030204" pitchFamily="34" charset="0"/>
                <a:cs typeface="Calibri" panose="020F0502020204030204" pitchFamily="34" charset="0"/>
              </a:rPr>
              <a:t>El fuego era encendido por el propio Señor, y era mantenido prendido continuamente. </a:t>
            </a:r>
            <a:r>
              <a:rPr lang="es-ES" sz="3600" b="1" dirty="0">
                <a:latin typeface="Calibri" panose="020F0502020204030204" pitchFamily="34" charset="0"/>
                <a:cs typeface="Calibri" panose="020F0502020204030204" pitchFamily="34" charset="0"/>
              </a:rPr>
              <a:t>Nunca podía apagarse. El fuego que destruye todo el pecado de la tierra, Así como el fuego sobre el altar, vendrá de Dios, del Cielo, y no será extinguido hasta que no se hayan quemado todos los pecados.</a:t>
            </a:r>
            <a:endParaRPr lang="es-ES" sz="3600" b="1" dirty="0">
              <a:solidFill>
                <a:prstClr val="white"/>
              </a:solidFill>
              <a:latin typeface="Century Gothic" panose="020B0502020202020204"/>
            </a:endParaRPr>
          </a:p>
        </p:txBody>
      </p:sp>
    </p:spTree>
    <p:extLst>
      <p:ext uri="{BB962C8B-B14F-4D97-AF65-F5344CB8AC3E}">
        <p14:creationId xmlns:p14="http://schemas.microsoft.com/office/powerpoint/2010/main" val="3492345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63AD6-61E8-1E59-F90D-DA5C85FAE500}"/>
            </a:ext>
          </a:extLst>
        </p:cNvPr>
        <p:cNvGrpSpPr/>
        <p:nvPr/>
      </p:nvGrpSpPr>
      <p:grpSpPr>
        <a:xfrm>
          <a:off x="0" y="0"/>
          <a:ext cx="0" cy="0"/>
          <a:chOff x="0" y="0"/>
          <a:chExt cx="0" cy="0"/>
        </a:xfrm>
      </p:grpSpPr>
      <p:pic>
        <p:nvPicPr>
          <p:cNvPr id="3" name="Imagen 2" descr="2">
            <a:extLst>
              <a:ext uri="{FF2B5EF4-FFF2-40B4-BE49-F238E27FC236}">
                <a16:creationId xmlns:a16="http://schemas.microsoft.com/office/drawing/2014/main" id="{42B792CF-FBDD-14F5-6EC6-39875855A54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A7EBC793-BA6D-03F7-E2C2-99D31C7AEE7D}"/>
              </a:ext>
            </a:extLst>
          </p:cNvPr>
          <p:cNvSpPr txBox="1">
            <a:spLocks/>
          </p:cNvSpPr>
          <p:nvPr/>
        </p:nvSpPr>
        <p:spPr>
          <a:xfrm>
            <a:off x="472098" y="611183"/>
            <a:ext cx="10932135" cy="62468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1800"/>
              </a:spcBef>
            </a:pPr>
            <a:r>
              <a:rPr lang="es-ES" b="1" dirty="0">
                <a:latin typeface="Calibri" panose="020F0502020204030204" pitchFamily="34" charset="0"/>
                <a:cs typeface="Calibri" panose="020F0502020204030204" pitchFamily="34" charset="0"/>
              </a:rPr>
              <a:t>Pablo se refirió a éste altar como un tipo de Cristo. Hebreos 13:10. </a:t>
            </a:r>
            <a:r>
              <a:rPr lang="es-ES" b="1" dirty="0">
                <a:solidFill>
                  <a:srgbClr val="FFC000"/>
                </a:solidFill>
                <a:latin typeface="Calibri" panose="020F0502020204030204" pitchFamily="34" charset="0"/>
                <a:cs typeface="Calibri" panose="020F0502020204030204" pitchFamily="34" charset="0"/>
              </a:rPr>
              <a:t>Toda la obra relacionada con el altar del holocausto tipifica la obra relacionada con la destrucción del pecado, una obra que solo Cristo puede hacer</a:t>
            </a:r>
            <a:r>
              <a:rPr lang="es-ES" b="1" dirty="0">
                <a:latin typeface="Calibri" panose="020F0502020204030204" pitchFamily="34" charset="0"/>
                <a:cs typeface="Calibri" panose="020F0502020204030204" pitchFamily="34" charset="0"/>
              </a:rPr>
              <a:t>. El Padre ha entregado en manos de su Hijo la destrucción final del pecado y los pecadores.</a:t>
            </a:r>
          </a:p>
          <a:p>
            <a:pPr algn="just">
              <a:spcBef>
                <a:spcPts val="1800"/>
              </a:spcBef>
            </a:pPr>
            <a:r>
              <a:rPr lang="es-ES" b="1" dirty="0">
                <a:latin typeface="Calibri" panose="020F0502020204030204" pitchFamily="34" charset="0"/>
                <a:cs typeface="Calibri" panose="020F0502020204030204" pitchFamily="34" charset="0"/>
              </a:rPr>
              <a:t>Salmo 2:7-9.</a:t>
            </a:r>
            <a:endParaRPr lang="es-ES" b="1" dirty="0">
              <a:solidFill>
                <a:prstClr val="white"/>
              </a:solidFill>
              <a:latin typeface="Century Gothic" panose="020B0502020202020204"/>
            </a:endParaRPr>
          </a:p>
        </p:txBody>
      </p:sp>
    </p:spTree>
    <p:extLst>
      <p:ext uri="{BB962C8B-B14F-4D97-AF65-F5344CB8AC3E}">
        <p14:creationId xmlns:p14="http://schemas.microsoft.com/office/powerpoint/2010/main" val="356365397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id="{CBAD0E0A-F576-4E8B-A01B-D97BC1BBDAE3}" vid="{BD0A4B01-F1E2-47E0-9001-0D659CBADEE4}"/>
    </a:ext>
  </a:extLst>
</a:theme>
</file>

<file path=docProps/app.xml><?xml version="1.0" encoding="utf-8"?>
<Properties xmlns="http://schemas.openxmlformats.org/officeDocument/2006/extended-properties" xmlns:vt="http://schemas.openxmlformats.org/officeDocument/2006/docPropsVTypes">
  <Template>Plantilla la cruz y su sombra</Template>
  <TotalTime>1781</TotalTime>
  <Words>2298</Words>
  <Application>Microsoft Office PowerPoint</Application>
  <PresentationFormat>Widescreen</PresentationFormat>
  <Paragraphs>105</Paragraphs>
  <Slides>34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Aptos</vt:lpstr>
      <vt:lpstr>Aptos Display</vt:lpstr>
      <vt:lpstr>Arial</vt:lpstr>
      <vt:lpstr>Calibri</vt:lpstr>
      <vt:lpstr>Century Gothic</vt:lpstr>
      <vt:lpstr>Times New Roman</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Ulises Aguero</dc:creator>
  <cp:lastModifiedBy>sugey pinales</cp:lastModifiedBy>
  <cp:revision>77</cp:revision>
  <dcterms:created xsi:type="dcterms:W3CDTF">2024-04-21T02:46:20Z</dcterms:created>
  <dcterms:modified xsi:type="dcterms:W3CDTF">2024-11-10T18:14:41Z</dcterms:modified>
</cp:coreProperties>
</file>