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sldIdLst>
    <p:sldId id="257" r:id="rId3"/>
    <p:sldId id="285" r:id="rId4"/>
    <p:sldId id="322" r:id="rId5"/>
    <p:sldId id="321" r:id="rId6"/>
    <p:sldId id="383" r:id="rId7"/>
    <p:sldId id="384" r:id="rId8"/>
    <p:sldId id="385" r:id="rId9"/>
    <p:sldId id="386" r:id="rId10"/>
    <p:sldId id="387" r:id="rId11"/>
    <p:sldId id="388" r:id="rId12"/>
    <p:sldId id="389" r:id="rId13"/>
    <p:sldId id="390" r:id="rId14"/>
    <p:sldId id="391" r:id="rId15"/>
    <p:sldId id="392" r:id="rId16"/>
    <p:sldId id="393" r:id="rId17"/>
    <p:sldId id="394" r:id="rId18"/>
    <p:sldId id="395" r:id="rId19"/>
    <p:sldId id="396" r:id="rId20"/>
    <p:sldId id="397" r:id="rId21"/>
    <p:sldId id="398" r:id="rId22"/>
    <p:sldId id="399" r:id="rId23"/>
    <p:sldId id="400" r:id="rId24"/>
    <p:sldId id="401" r:id="rId25"/>
    <p:sldId id="402" r:id="rId26"/>
    <p:sldId id="403" r:id="rId27"/>
    <p:sldId id="405" r:id="rId28"/>
    <p:sldId id="404" r:id="rId29"/>
    <p:sldId id="406" r:id="rId30"/>
    <p:sldId id="407" r:id="rId31"/>
    <p:sldId id="408" r:id="rId32"/>
    <p:sldId id="409" r:id="rId33"/>
    <p:sldId id="382" r:id="rId34"/>
    <p:sldId id="410" r:id="rId35"/>
    <p:sldId id="284" r:id="rId36"/>
    <p:sldId id="259" r:id="rId37"/>
  </p:sldIdLst>
  <p:sldSz cx="12192000" cy="6858000"/>
  <p:notesSz cx="6858000" cy="9144000"/>
  <p:photoAlbum/>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B59792-18B9-8FD6-EF14-1DF5EB07270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419"/>
          </a:p>
        </p:txBody>
      </p:sp>
      <p:sp>
        <p:nvSpPr>
          <p:cNvPr id="3" name="Subtítulo 2">
            <a:extLst>
              <a:ext uri="{FF2B5EF4-FFF2-40B4-BE49-F238E27FC236}">
                <a16:creationId xmlns:a16="http://schemas.microsoft.com/office/drawing/2014/main" xmlns="" id="{C71146E9-687F-E8BC-6044-58A4407D5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419"/>
          </a:p>
        </p:txBody>
      </p:sp>
      <p:sp>
        <p:nvSpPr>
          <p:cNvPr id="4" name="Marcador de fecha 3">
            <a:extLst>
              <a:ext uri="{FF2B5EF4-FFF2-40B4-BE49-F238E27FC236}">
                <a16:creationId xmlns:a16="http://schemas.microsoft.com/office/drawing/2014/main" xmlns="" id="{3D322BFE-1E62-2E26-CB05-D5F920AECD5A}"/>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5" name="Marcador de pie de página 4">
            <a:extLst>
              <a:ext uri="{FF2B5EF4-FFF2-40B4-BE49-F238E27FC236}">
                <a16:creationId xmlns:a16="http://schemas.microsoft.com/office/drawing/2014/main" xmlns="" id="{5F99BA35-6703-2A13-E803-F0CDC7BD3755}"/>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B2A3E83C-C1A6-36D5-6761-51C804A30F7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152358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71F814-F414-EF23-5B43-C8AA85928519}"/>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EFE82AA9-AEB2-3E8D-1392-65E85BEDBB9B}"/>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BA23041B-482D-2FF5-7811-4B8CFA186F85}"/>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5" name="Marcador de pie de página 4">
            <a:extLst>
              <a:ext uri="{FF2B5EF4-FFF2-40B4-BE49-F238E27FC236}">
                <a16:creationId xmlns:a16="http://schemas.microsoft.com/office/drawing/2014/main" xmlns="" id="{33D0597A-2E17-963A-02B2-1BA0B8761856}"/>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C949C2F0-1F96-594E-C3E0-8546437D1B9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256136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11F1AE6B-13CD-A23B-CDAF-6CC8502CB4C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419"/>
          </a:p>
        </p:txBody>
      </p:sp>
      <p:sp>
        <p:nvSpPr>
          <p:cNvPr id="3" name="Marcador de texto vertical 2">
            <a:extLst>
              <a:ext uri="{FF2B5EF4-FFF2-40B4-BE49-F238E27FC236}">
                <a16:creationId xmlns:a16="http://schemas.microsoft.com/office/drawing/2014/main" xmlns="" id="{6080E18C-98FF-0118-CC11-73F2BA7A6A3A}"/>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E255BFAD-AD88-6CDB-6164-3B79FF56F567}"/>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5" name="Marcador de pie de página 4">
            <a:extLst>
              <a:ext uri="{FF2B5EF4-FFF2-40B4-BE49-F238E27FC236}">
                <a16:creationId xmlns:a16="http://schemas.microsoft.com/office/drawing/2014/main" xmlns="" id="{961E9704-7418-B5B9-3B9C-D9A8860E784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13945250-4C70-3C47-0990-F40D06739CA1}"/>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4346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pPr/>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06368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536028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796027F-7875-4030-9381-8BD8C4F21935}" type="datetimeFigureOut">
              <a:rPr lang="en-US" smtClean="0"/>
              <a:pPr/>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076740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pPr/>
              <a:t>8/31/2024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571577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8/31/2024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402371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1375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442596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4887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B08892D-D702-00C2-BC9A-5A82849E40D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5C705981-4A37-F1CF-F063-FB8568D3A0E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4234F3CA-2C4B-4260-981F-F827575B7AE5}"/>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5" name="Marcador de pie de página 4">
            <a:extLst>
              <a:ext uri="{FF2B5EF4-FFF2-40B4-BE49-F238E27FC236}">
                <a16:creationId xmlns:a16="http://schemas.microsoft.com/office/drawing/2014/main" xmlns="" id="{BA9522E4-5946-5EFB-C88C-B84371A1903A}"/>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58EC67FD-70A7-3A1C-8DAE-B828DA0E16A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240966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61327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199098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040345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4AAD347D-5ACD-4C99-B74B-A9C85AD731AF}" type="datetimeFigureOut">
              <a:rPr lang="en-US" smtClean="0"/>
              <a:pPr/>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66593387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224326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2945020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375373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7905485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pPr/>
              <a:t>8/31/2024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3016968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ED285BB-5999-9BD0-AFA5-73153F04BDE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39D0AFAA-5E0E-A017-3974-B8E8E6EDC6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xmlns="" id="{2A38A9EA-CA4A-E775-FEA9-7E4A5E324D56}"/>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5" name="Marcador de pie de página 4">
            <a:extLst>
              <a:ext uri="{FF2B5EF4-FFF2-40B4-BE49-F238E27FC236}">
                <a16:creationId xmlns:a16="http://schemas.microsoft.com/office/drawing/2014/main" xmlns="" id="{3EB2A586-1AEA-8DCB-3301-9A5DB29580EB}"/>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xmlns="" id="{A23CEFC5-DA17-A23D-A0C8-85FB169135E5}"/>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382607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352FF8-9009-5451-CFA8-BA1C96C50C13}"/>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CA309D88-CE9E-4A86-45DC-3A5E9F396978}"/>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contenido 3">
            <a:extLst>
              <a:ext uri="{FF2B5EF4-FFF2-40B4-BE49-F238E27FC236}">
                <a16:creationId xmlns:a16="http://schemas.microsoft.com/office/drawing/2014/main" xmlns="" id="{63317619-52DD-696F-4F65-FAC8BB1C64C9}"/>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fecha 4">
            <a:extLst>
              <a:ext uri="{FF2B5EF4-FFF2-40B4-BE49-F238E27FC236}">
                <a16:creationId xmlns:a16="http://schemas.microsoft.com/office/drawing/2014/main" xmlns="" id="{DFED535D-E24D-8707-D970-E6A3975A49A2}"/>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6" name="Marcador de pie de página 5">
            <a:extLst>
              <a:ext uri="{FF2B5EF4-FFF2-40B4-BE49-F238E27FC236}">
                <a16:creationId xmlns:a16="http://schemas.microsoft.com/office/drawing/2014/main" xmlns="" id="{DF0DDF4C-DFCF-0F9B-23F5-5F64B8BFEC77}"/>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3D31C51F-BCB4-EA1E-5F89-FF0F675ABA68}"/>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231335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CBB8F6-248A-077B-09B1-D9AD509BBC2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274E2E9F-F97C-4097-42A8-8E76BC91B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71C6618C-5BEE-F355-CBAB-5DFDB5619188}"/>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5" name="Marcador de texto 4">
            <a:extLst>
              <a:ext uri="{FF2B5EF4-FFF2-40B4-BE49-F238E27FC236}">
                <a16:creationId xmlns:a16="http://schemas.microsoft.com/office/drawing/2014/main" xmlns="" id="{3F10C05A-A6FB-2DAD-7322-AA24458D27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12F2D67D-B28D-2C35-A46A-8DE80B9B7AC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7" name="Marcador de fecha 6">
            <a:extLst>
              <a:ext uri="{FF2B5EF4-FFF2-40B4-BE49-F238E27FC236}">
                <a16:creationId xmlns:a16="http://schemas.microsoft.com/office/drawing/2014/main" xmlns="" id="{7C00534B-0C4B-027C-9066-F75E4E16E2F6}"/>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8" name="Marcador de pie de página 7">
            <a:extLst>
              <a:ext uri="{FF2B5EF4-FFF2-40B4-BE49-F238E27FC236}">
                <a16:creationId xmlns:a16="http://schemas.microsoft.com/office/drawing/2014/main" xmlns="" id="{483CF184-9F58-FED4-1A36-59FDC22AAE34}"/>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xmlns="" id="{C0DB0397-2D87-C7F8-AB22-3BCF47A0E170}"/>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97928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533EEBC-8D8E-A58D-60AF-25CBB6795B48}"/>
              </a:ext>
            </a:extLst>
          </p:cNvPr>
          <p:cNvSpPr>
            <a:spLocks noGrp="1"/>
          </p:cNvSpPr>
          <p:nvPr>
            <p:ph type="title"/>
          </p:nvPr>
        </p:nvSpPr>
        <p:spPr/>
        <p:txBody>
          <a:bodyPr/>
          <a:lstStyle/>
          <a:p>
            <a:r>
              <a:rPr lang="es-ES"/>
              <a:t>Haga clic para modificar el estilo de título del patrón</a:t>
            </a:r>
            <a:endParaRPr lang="es-419"/>
          </a:p>
        </p:txBody>
      </p:sp>
      <p:sp>
        <p:nvSpPr>
          <p:cNvPr id="3" name="Marcador de fecha 2">
            <a:extLst>
              <a:ext uri="{FF2B5EF4-FFF2-40B4-BE49-F238E27FC236}">
                <a16:creationId xmlns:a16="http://schemas.microsoft.com/office/drawing/2014/main" xmlns="" id="{8522707B-E948-5CE2-C90C-FB86CC0B7097}"/>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4" name="Marcador de pie de página 3">
            <a:extLst>
              <a:ext uri="{FF2B5EF4-FFF2-40B4-BE49-F238E27FC236}">
                <a16:creationId xmlns:a16="http://schemas.microsoft.com/office/drawing/2014/main" xmlns="" id="{A5B5B3BF-F931-EB9C-2E01-E798C9E79D40}"/>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xmlns="" id="{AC330045-2A19-7260-DE21-3E95F9E93D57}"/>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35971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2238DB6F-7900-EDD4-0D0D-4843F5B628FA}"/>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3" name="Marcador de pie de página 2">
            <a:extLst>
              <a:ext uri="{FF2B5EF4-FFF2-40B4-BE49-F238E27FC236}">
                <a16:creationId xmlns:a16="http://schemas.microsoft.com/office/drawing/2014/main" xmlns="" id="{6B352ACC-B5BC-D52B-FC65-A7E36C2AE844}"/>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xmlns="" id="{1E03866C-4B76-7238-C705-560DB26B635E}"/>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4014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503B8AF-80B3-0AD8-8500-6F37802EF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contenido 2">
            <a:extLst>
              <a:ext uri="{FF2B5EF4-FFF2-40B4-BE49-F238E27FC236}">
                <a16:creationId xmlns:a16="http://schemas.microsoft.com/office/drawing/2014/main" xmlns="" id="{0CF2B118-190C-E2CD-3FB0-A45720412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texto 3">
            <a:extLst>
              <a:ext uri="{FF2B5EF4-FFF2-40B4-BE49-F238E27FC236}">
                <a16:creationId xmlns:a16="http://schemas.microsoft.com/office/drawing/2014/main" xmlns="" id="{47E54338-2056-73C7-205C-C1E67601F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56499695-0D33-4BC4-FCDF-C17AEA4D8873}"/>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6" name="Marcador de pie de página 5">
            <a:extLst>
              <a:ext uri="{FF2B5EF4-FFF2-40B4-BE49-F238E27FC236}">
                <a16:creationId xmlns:a16="http://schemas.microsoft.com/office/drawing/2014/main" xmlns="" id="{EF3B861C-27FB-A4FB-B48D-E51601CD6708}"/>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35103F12-2DED-514D-D0B4-5071CE0244A9}"/>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3807798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F6AA19-AAFC-F739-BF8A-EBEC31172FE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419"/>
          </a:p>
        </p:txBody>
      </p:sp>
      <p:sp>
        <p:nvSpPr>
          <p:cNvPr id="3" name="Marcador de posición de imagen 2">
            <a:extLst>
              <a:ext uri="{FF2B5EF4-FFF2-40B4-BE49-F238E27FC236}">
                <a16:creationId xmlns:a16="http://schemas.microsoft.com/office/drawing/2014/main" xmlns="" id="{0AE06951-CB06-E713-83DB-C07FBE8F4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419"/>
          </a:p>
        </p:txBody>
      </p:sp>
      <p:sp>
        <p:nvSpPr>
          <p:cNvPr id="4" name="Marcador de texto 3">
            <a:extLst>
              <a:ext uri="{FF2B5EF4-FFF2-40B4-BE49-F238E27FC236}">
                <a16:creationId xmlns:a16="http://schemas.microsoft.com/office/drawing/2014/main" xmlns="" id="{11D3463C-B71E-1534-D736-178A9D90A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xmlns="" id="{2CC375DF-CAAF-901F-9329-010BBDAD6978}"/>
              </a:ext>
            </a:extLst>
          </p:cNvPr>
          <p:cNvSpPr>
            <a:spLocks noGrp="1"/>
          </p:cNvSpPr>
          <p:nvPr>
            <p:ph type="dt" sz="half" idx="10"/>
          </p:nvPr>
        </p:nvSpPr>
        <p:spPr/>
        <p:txBody>
          <a:bodyPr/>
          <a:lstStyle/>
          <a:p>
            <a:fld id="{A359B9C6-C011-4741-998D-4934121D99A2}" type="datetimeFigureOut">
              <a:rPr lang="es-419" smtClean="0"/>
              <a:pPr/>
              <a:t>31/8/2024</a:t>
            </a:fld>
            <a:endParaRPr lang="es-419"/>
          </a:p>
        </p:txBody>
      </p:sp>
      <p:sp>
        <p:nvSpPr>
          <p:cNvPr id="6" name="Marcador de pie de página 5">
            <a:extLst>
              <a:ext uri="{FF2B5EF4-FFF2-40B4-BE49-F238E27FC236}">
                <a16:creationId xmlns:a16="http://schemas.microsoft.com/office/drawing/2014/main" xmlns="" id="{66AFB9DE-98BE-D0F3-01D8-B808A557850B}"/>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xmlns="" id="{EACA37C0-1FD0-6102-7944-BD38403F0416}"/>
              </a:ext>
            </a:extLst>
          </p:cNvPr>
          <p:cNvSpPr>
            <a:spLocks noGrp="1"/>
          </p:cNvSpPr>
          <p:nvPr>
            <p:ph type="sldNum" sz="quarter" idx="12"/>
          </p:nvPr>
        </p:nvSpPr>
        <p:spPr/>
        <p:txBody>
          <a:body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2360807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9D3DD9F-D327-9301-5A5F-F6BB3D57A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419"/>
          </a:p>
        </p:txBody>
      </p:sp>
      <p:sp>
        <p:nvSpPr>
          <p:cNvPr id="3" name="Marcador de texto 2">
            <a:extLst>
              <a:ext uri="{FF2B5EF4-FFF2-40B4-BE49-F238E27FC236}">
                <a16:creationId xmlns:a16="http://schemas.microsoft.com/office/drawing/2014/main" xmlns="" id="{D29E8055-7761-B772-D82B-FBDF9DE4BE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4" name="Marcador de fecha 3">
            <a:extLst>
              <a:ext uri="{FF2B5EF4-FFF2-40B4-BE49-F238E27FC236}">
                <a16:creationId xmlns:a16="http://schemas.microsoft.com/office/drawing/2014/main" xmlns="" id="{79FEF495-6D99-B1CC-332C-62C8D27142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9B9C6-C011-4741-998D-4934121D99A2}" type="datetimeFigureOut">
              <a:rPr lang="es-419" smtClean="0"/>
              <a:pPr/>
              <a:t>31/8/2024</a:t>
            </a:fld>
            <a:endParaRPr lang="es-419"/>
          </a:p>
        </p:txBody>
      </p:sp>
      <p:sp>
        <p:nvSpPr>
          <p:cNvPr id="5" name="Marcador de pie de página 4">
            <a:extLst>
              <a:ext uri="{FF2B5EF4-FFF2-40B4-BE49-F238E27FC236}">
                <a16:creationId xmlns:a16="http://schemas.microsoft.com/office/drawing/2014/main" xmlns="" id="{0CB7F1C3-0314-FD34-F252-1DB5D66647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419"/>
          </a:p>
        </p:txBody>
      </p:sp>
      <p:sp>
        <p:nvSpPr>
          <p:cNvPr id="6" name="Marcador de número de diapositiva 5">
            <a:extLst>
              <a:ext uri="{FF2B5EF4-FFF2-40B4-BE49-F238E27FC236}">
                <a16:creationId xmlns:a16="http://schemas.microsoft.com/office/drawing/2014/main" xmlns="" id="{41C10CE5-34A0-98FF-3C6B-0AFC8A6FCD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6291F84-6F03-4C0B-9611-A582E7A48C1D}" type="slidenum">
              <a:rPr lang="es-419" smtClean="0"/>
              <a:pPr/>
              <a:t>‹Nº›</a:t>
            </a:fld>
            <a:endParaRPr lang="es-419"/>
          </a:p>
        </p:txBody>
      </p:sp>
    </p:spTree>
    <p:extLst>
      <p:ext uri="{BB962C8B-B14F-4D97-AF65-F5344CB8AC3E}">
        <p14:creationId xmlns:p14="http://schemas.microsoft.com/office/powerpoint/2010/main" xmlns="" val="65466462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pPr/>
              <a:t>8/31/2024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pPr/>
              <a:t>‹Nº›</a:t>
            </a:fld>
            <a:endParaRPr lang="en-US" dirty="0"/>
          </a:p>
        </p:txBody>
      </p:sp>
    </p:spTree>
    <p:extLst>
      <p:ext uri="{BB962C8B-B14F-4D97-AF65-F5344CB8AC3E}">
        <p14:creationId xmlns:p14="http://schemas.microsoft.com/office/powerpoint/2010/main" xmlns="" val="14523482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1">
            <a:extLst>
              <a:ext uri="{FF2B5EF4-FFF2-40B4-BE49-F238E27FC236}">
                <a16:creationId xmlns:a16="http://schemas.microsoft.com/office/drawing/2014/main" xmlns="" id="{8680A5DA-4E3B-597C-DD2C-2B874E5D2D48}"/>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547317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rgbClr val="FFFF00"/>
                </a:solidFill>
                <a:latin typeface="Calibri" panose="020F0502020204030204" pitchFamily="34" charset="0"/>
                <a:cs typeface="Calibri" panose="020F0502020204030204" pitchFamily="34" charset="0"/>
              </a:rPr>
              <a:t>Hebreos 10:4</a:t>
            </a:r>
            <a:endParaRPr lang="es-ES" sz="4000" b="1" baseline="30000" dirty="0" smtClean="0"/>
          </a:p>
          <a:p>
            <a:endParaRPr lang="es-ES" sz="4000" b="1" baseline="30000" dirty="0" smtClean="0"/>
          </a:p>
          <a:p>
            <a:r>
              <a:rPr lang="es-ES" sz="4000" b="1" baseline="30000" dirty="0" smtClean="0"/>
              <a:t>4</a:t>
            </a:r>
            <a:r>
              <a:rPr lang="es-ES" sz="4000" dirty="0" smtClean="0"/>
              <a:t>porque </a:t>
            </a:r>
            <a:r>
              <a:rPr lang="es-ES" sz="4000" dirty="0" smtClean="0"/>
              <a:t>la sangre de los toros y de los machos cabríos no puede quitar los pecados</a:t>
            </a:r>
            <a:r>
              <a:rPr lang="es-ES" sz="4000" dirty="0" smtClean="0"/>
              <a:t>.</a:t>
            </a:r>
          </a:p>
          <a:p>
            <a:endParaRPr lang="es-ES" sz="4000" dirty="0" smtClean="0"/>
          </a:p>
          <a:p>
            <a:r>
              <a:rPr lang="es-ES" sz="4000" b="1" dirty="0" smtClean="0">
                <a:solidFill>
                  <a:srgbClr val="FFFF00"/>
                </a:solidFill>
                <a:latin typeface="Calibri" panose="020F0502020204030204" pitchFamily="34" charset="0"/>
                <a:cs typeface="Calibri" panose="020F0502020204030204" pitchFamily="34" charset="0"/>
              </a:rPr>
              <a:t>1 </a:t>
            </a:r>
            <a:r>
              <a:rPr lang="es-ES" sz="4000" b="1" dirty="0" smtClean="0">
                <a:solidFill>
                  <a:srgbClr val="FFFF00"/>
                </a:solidFill>
                <a:latin typeface="Calibri" panose="020F0502020204030204" pitchFamily="34" charset="0"/>
                <a:cs typeface="Calibri" panose="020F0502020204030204" pitchFamily="34" charset="0"/>
              </a:rPr>
              <a:t>Pedro </a:t>
            </a:r>
            <a:r>
              <a:rPr lang="es-ES" sz="4000" b="1" dirty="0" smtClean="0">
                <a:solidFill>
                  <a:srgbClr val="FFFF00"/>
                </a:solidFill>
                <a:latin typeface="Calibri" panose="020F0502020204030204" pitchFamily="34" charset="0"/>
                <a:cs typeface="Calibri" panose="020F0502020204030204" pitchFamily="34" charset="0"/>
              </a:rPr>
              <a:t>1:19</a:t>
            </a:r>
          </a:p>
          <a:p>
            <a:endParaRPr lang="es-ES" sz="4000" b="1" dirty="0" smtClean="0">
              <a:solidFill>
                <a:srgbClr val="FFFF00"/>
              </a:solidFill>
              <a:latin typeface="Calibri" panose="020F0502020204030204" pitchFamily="34" charset="0"/>
              <a:cs typeface="Calibri" panose="020F0502020204030204" pitchFamily="34" charset="0"/>
            </a:endParaRPr>
          </a:p>
          <a:p>
            <a:r>
              <a:rPr lang="es-ES" sz="4000" b="1" baseline="30000" dirty="0" smtClean="0"/>
              <a:t>19</a:t>
            </a:r>
            <a:r>
              <a:rPr lang="es-ES" sz="4000" dirty="0" smtClean="0"/>
              <a:t>sino con la sangre preciosa de Cristo, como de un cordero sin mancha y sin contaminación.</a:t>
            </a:r>
            <a:endParaRPr lang="es-ES" sz="4000" dirty="0" smtClean="0"/>
          </a:p>
          <a:p>
            <a:endParaRPr lang="es-ES" sz="4000" b="1" dirty="0" smtClean="0">
              <a:solidFill>
                <a:srgbClr val="FFFF00"/>
              </a:solidFill>
              <a:latin typeface="Calibri" panose="020F0502020204030204" pitchFamily="34" charset="0"/>
              <a:cs typeface="Calibri" panose="020F0502020204030204" pitchFamily="34" charset="0"/>
            </a:endParaRPr>
          </a:p>
          <a:p>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rgbClr val="FFFF00"/>
                </a:solidFill>
                <a:latin typeface="Calibri" panose="020F0502020204030204" pitchFamily="34" charset="0"/>
                <a:cs typeface="Calibri" panose="020F0502020204030204" pitchFamily="34" charset="0"/>
              </a:rPr>
              <a:t>Hebreos 10:4</a:t>
            </a:r>
            <a:endParaRPr lang="es-ES" sz="4000" b="1" baseline="30000" dirty="0" smtClean="0"/>
          </a:p>
          <a:p>
            <a:endParaRPr lang="es-ES" sz="4000" b="1" baseline="30000" dirty="0" smtClean="0"/>
          </a:p>
          <a:p>
            <a:r>
              <a:rPr lang="es-ES" sz="4000" b="1" baseline="30000" dirty="0" smtClean="0"/>
              <a:t>4</a:t>
            </a:r>
            <a:r>
              <a:rPr lang="es-ES" sz="4000" dirty="0" smtClean="0"/>
              <a:t>porque </a:t>
            </a:r>
            <a:r>
              <a:rPr lang="es-ES" sz="4000" dirty="0" smtClean="0"/>
              <a:t>la sangre de los toros y de los machos cabríos no puede quitar los pecados</a:t>
            </a:r>
            <a:r>
              <a:rPr lang="es-ES" sz="4000" dirty="0" smtClean="0"/>
              <a:t>.</a:t>
            </a:r>
          </a:p>
          <a:p>
            <a:endParaRPr lang="es-ES" sz="4000" dirty="0" smtClean="0"/>
          </a:p>
          <a:p>
            <a:r>
              <a:rPr lang="es-ES" sz="4000" b="1" dirty="0" smtClean="0">
                <a:solidFill>
                  <a:srgbClr val="FFFF00"/>
                </a:solidFill>
                <a:latin typeface="Calibri" panose="020F0502020204030204" pitchFamily="34" charset="0"/>
                <a:cs typeface="Calibri" panose="020F0502020204030204" pitchFamily="34" charset="0"/>
              </a:rPr>
              <a:t>1 </a:t>
            </a:r>
            <a:r>
              <a:rPr lang="es-ES" sz="4000" b="1" dirty="0" smtClean="0">
                <a:solidFill>
                  <a:srgbClr val="FFFF00"/>
                </a:solidFill>
                <a:latin typeface="Calibri" panose="020F0502020204030204" pitchFamily="34" charset="0"/>
                <a:cs typeface="Calibri" panose="020F0502020204030204" pitchFamily="34" charset="0"/>
              </a:rPr>
              <a:t>Pedro </a:t>
            </a:r>
            <a:r>
              <a:rPr lang="es-ES" sz="4000" b="1" dirty="0" smtClean="0">
                <a:solidFill>
                  <a:srgbClr val="FFFF00"/>
                </a:solidFill>
                <a:latin typeface="Calibri" panose="020F0502020204030204" pitchFamily="34" charset="0"/>
                <a:cs typeface="Calibri" panose="020F0502020204030204" pitchFamily="34" charset="0"/>
              </a:rPr>
              <a:t>1:19</a:t>
            </a:r>
          </a:p>
          <a:p>
            <a:endParaRPr lang="es-ES" sz="4000" b="1" dirty="0" smtClean="0">
              <a:solidFill>
                <a:srgbClr val="FFFF00"/>
              </a:solidFill>
              <a:latin typeface="Calibri" panose="020F0502020204030204" pitchFamily="34" charset="0"/>
              <a:cs typeface="Calibri" panose="020F0502020204030204" pitchFamily="34" charset="0"/>
            </a:endParaRPr>
          </a:p>
          <a:p>
            <a:r>
              <a:rPr lang="es-ES" sz="4000" b="1" baseline="30000" dirty="0" smtClean="0"/>
              <a:t>19</a:t>
            </a:r>
            <a:r>
              <a:rPr lang="es-ES" sz="4000" dirty="0" smtClean="0"/>
              <a:t>sino con la sangre preciosa de Cristo, como de un cordero sin mancha y sin contaminación.</a:t>
            </a:r>
            <a:endParaRPr lang="es-ES" sz="4000" dirty="0" smtClean="0"/>
          </a:p>
          <a:p>
            <a:endParaRPr lang="es-ES" sz="4000" b="1" dirty="0" smtClean="0">
              <a:solidFill>
                <a:srgbClr val="FFFF00"/>
              </a:solidFill>
              <a:latin typeface="Calibri" panose="020F0502020204030204" pitchFamily="34" charset="0"/>
              <a:cs typeface="Calibri" panose="020F0502020204030204" pitchFamily="34" charset="0"/>
            </a:endParaRPr>
          </a:p>
          <a:p>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En algunas ofrendas la sangre no era llevada dentro del santuario, pero en toda ofrenda de pecado toda la sangre era derramada sobre la base del altar del holocausto en el atrio. Cuando la sangre no era llevada dentro del primer apartamento del santuario, una porción de la carne de la ofrenda de pecado era comida por el sacerdote en el Lugar Santo. </a:t>
            </a:r>
            <a:r>
              <a:rPr lang="es-ES" sz="4000" b="1" dirty="0" smtClean="0">
                <a:solidFill>
                  <a:srgbClr val="FFFF00"/>
                </a:solidFill>
                <a:latin typeface="Calibri" panose="020F0502020204030204" pitchFamily="34" charset="0"/>
                <a:cs typeface="Calibri" panose="020F0502020204030204" pitchFamily="34" charset="0"/>
              </a:rPr>
              <a:t>Levítico </a:t>
            </a:r>
            <a:r>
              <a:rPr lang="es-ES" sz="4000" b="1" dirty="0" smtClean="0">
                <a:solidFill>
                  <a:srgbClr val="FFFF00"/>
                </a:solidFill>
                <a:latin typeface="Calibri" panose="020F0502020204030204" pitchFamily="34" charset="0"/>
                <a:cs typeface="Calibri" panose="020F0502020204030204" pitchFamily="34" charset="0"/>
              </a:rPr>
              <a:t>10:18:</a:t>
            </a:r>
            <a:r>
              <a:rPr lang="es-ES" sz="4000" b="1" baseline="30000" dirty="0" smtClean="0">
                <a:solidFill>
                  <a:srgbClr val="FFFF00"/>
                </a:solidFill>
              </a:rPr>
              <a:t>18</a:t>
            </a:r>
            <a:r>
              <a:rPr lang="es-ES" sz="4000" dirty="0" smtClean="0">
                <a:solidFill>
                  <a:srgbClr val="FFFF00"/>
                </a:solidFill>
              </a:rPr>
              <a:t>Ved </a:t>
            </a:r>
            <a:r>
              <a:rPr lang="es-ES" sz="4000" dirty="0" smtClean="0">
                <a:solidFill>
                  <a:srgbClr val="FFFF00"/>
                </a:solidFill>
              </a:rPr>
              <a:t>que la sangre no fue llevada dentro del santuario, por lo que vosotros debíais comer la ofrenda en el Lugar santo, como yo mandé.</a:t>
            </a:r>
            <a:endParaRPr lang="es-ES" sz="4000" b="1" dirty="0" smtClean="0">
              <a:solidFill>
                <a:srgbClr val="FFFF00"/>
              </a:solidFill>
              <a:latin typeface="Calibri" panose="020F0502020204030204" pitchFamily="34" charset="0"/>
              <a:cs typeface="Calibri" panose="020F0502020204030204" pitchFamily="34" charset="0"/>
            </a:endParaRPr>
          </a:p>
          <a:p>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37035" y="1235115"/>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Al asimilar el sacerdote la carne de la ofrenda de pecado, y así llegaba a ser parte  de  su  propio  cuerpo;  y  al  desempeñar  la  obra  del  santuario,  él maravillosamente  tipificaba  como  </a:t>
            </a:r>
            <a:r>
              <a:rPr lang="es-ES" sz="4000" b="1" dirty="0" smtClean="0">
                <a:solidFill>
                  <a:srgbClr val="FFFF00"/>
                </a:solidFill>
                <a:latin typeface="Calibri" panose="020F0502020204030204" pitchFamily="34" charset="0"/>
                <a:cs typeface="Calibri" panose="020F0502020204030204" pitchFamily="34" charset="0"/>
              </a:rPr>
              <a:t>“llevó  Él  mismo  nuestros  pecados  en  su cuerpo sobre el madero”, 1 Pedro 2:24 </a:t>
            </a:r>
            <a:r>
              <a:rPr lang="es-ES" sz="4000" b="1" dirty="0" smtClean="0">
                <a:latin typeface="Calibri" panose="020F0502020204030204" pitchFamily="34" charset="0"/>
                <a:cs typeface="Calibri" panose="020F0502020204030204" pitchFamily="34" charset="0"/>
              </a:rPr>
              <a:t>y luego entró al santuario celestial con el mismo cuerpo para comparecerse delante de Dios por nosotros.</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10909" y="1261241"/>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El sacerdote comía solamente la carne de la ofrenda de pecado cuando la sangre no era llevada dentro del santuario. El mandato al respecto era muy claro: </a:t>
            </a:r>
            <a:r>
              <a:rPr lang="es-ES" sz="4000" b="1" dirty="0" smtClean="0">
                <a:solidFill>
                  <a:srgbClr val="FFFF00"/>
                </a:solidFill>
                <a:latin typeface="Calibri" panose="020F0502020204030204" pitchFamily="34" charset="0"/>
                <a:cs typeface="Calibri" panose="020F0502020204030204" pitchFamily="34" charset="0"/>
              </a:rPr>
              <a:t>“Mas no se comerá ninguna ofrenda de cuya sangre se metiere en el tabernáculo de reunión para hacer expiación en el santuario; al fuego será quemada”. Levítico 6:30.</a:t>
            </a:r>
            <a:r>
              <a:rPr lang="es-ES" sz="4000" b="1" dirty="0" smtClean="0">
                <a:latin typeface="Calibri" panose="020F0502020204030204" pitchFamily="34" charset="0"/>
                <a:cs typeface="Calibri" panose="020F0502020204030204" pitchFamily="34" charset="0"/>
              </a:rPr>
              <a:t> La violación de este mandato equivaldría a ignorar el significado del tipo. </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El sacerdote entrando en el santuario para presentar la sangre de la ofrenda de pecado ante el Señor, era un símbolo potente de Cristo quien, por su propia sangre, entraba al santuario celestial</a:t>
            </a:r>
            <a:r>
              <a:rPr lang="es-ES" sz="4000" b="1" dirty="0" smtClean="0">
                <a:solidFill>
                  <a:srgbClr val="FFFF00"/>
                </a:solidFill>
                <a:latin typeface="Calibri" panose="020F0502020204030204" pitchFamily="34" charset="0"/>
                <a:cs typeface="Calibri" panose="020F0502020204030204" pitchFamily="34" charset="0"/>
              </a:rPr>
              <a:t>, “habiendo obtenido eterna redención”.  Hebreos 9:11-12</a:t>
            </a:r>
            <a:r>
              <a:rPr lang="es-ES" sz="4000" b="1" dirty="0" smtClean="0">
                <a:latin typeface="Calibri" panose="020F0502020204030204" pitchFamily="34" charset="0"/>
                <a:cs typeface="Calibri" panose="020F0502020204030204" pitchFamily="34" charset="0"/>
              </a:rPr>
              <a:t>. Por la sangre y la carne los pecados confesados  del  pecador  en  tipo  eran  transferidos  al  santuario.  Estaban escondidos de la vista, porque ningún ojo humano, excepto los ojos de aquellos que oficiaban como sacerdotes, miraban dentro del santuario.</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El tipo era hermoso, pero ¡cuánto más hermoso el </a:t>
            </a:r>
            <a:r>
              <a:rPr lang="es-ES" sz="4000" b="1" dirty="0" err="1" smtClean="0">
                <a:latin typeface="Calibri" panose="020F0502020204030204" pitchFamily="34" charset="0"/>
                <a:cs typeface="Calibri" panose="020F0502020204030204" pitchFamily="34" charset="0"/>
              </a:rPr>
              <a:t>antitipo</a:t>
            </a:r>
            <a:r>
              <a:rPr lang="es-ES" sz="4000" b="1" dirty="0" smtClean="0">
                <a:latin typeface="Calibri" panose="020F0502020204030204" pitchFamily="34" charset="0"/>
                <a:cs typeface="Calibri" panose="020F0502020204030204" pitchFamily="34" charset="0"/>
              </a:rPr>
              <a:t>! Cuando el pecador le coloca sus pecados sobre Cristo, </a:t>
            </a:r>
            <a:r>
              <a:rPr lang="es-ES" sz="4000" b="1" dirty="0" smtClean="0">
                <a:solidFill>
                  <a:srgbClr val="FFFF00"/>
                </a:solidFill>
                <a:latin typeface="Calibri" panose="020F0502020204030204" pitchFamily="34" charset="0"/>
                <a:cs typeface="Calibri" panose="020F0502020204030204" pitchFamily="34" charset="0"/>
              </a:rPr>
              <a:t>“el Cordero de Dios, que quita el pecado del mundo”. Juan 1:29 </a:t>
            </a:r>
            <a:r>
              <a:rPr lang="es-ES" sz="4000" b="1" dirty="0" smtClean="0">
                <a:latin typeface="Calibri" panose="020F0502020204030204" pitchFamily="34" charset="0"/>
                <a:cs typeface="Calibri" panose="020F0502020204030204" pitchFamily="34" charset="0"/>
              </a:rPr>
              <a:t>esos pecados son escondidos, cubiertos por la sangre de Cristo.  </a:t>
            </a:r>
            <a:r>
              <a:rPr lang="es-ES" sz="4000" b="1" dirty="0" smtClean="0">
                <a:solidFill>
                  <a:srgbClr val="FFFF00"/>
                </a:solidFill>
                <a:latin typeface="Calibri" panose="020F0502020204030204" pitchFamily="34" charset="0"/>
                <a:cs typeface="Calibri" panose="020F0502020204030204" pitchFamily="34" charset="0"/>
              </a:rPr>
              <a:t>Romanos 4:7-8</a:t>
            </a:r>
            <a:r>
              <a:rPr lang="es-ES" sz="4000" b="1" dirty="0" smtClean="0">
                <a:latin typeface="Calibri" panose="020F0502020204030204" pitchFamily="34" charset="0"/>
                <a:cs typeface="Calibri" panose="020F0502020204030204" pitchFamily="34" charset="0"/>
              </a:rPr>
              <a:t>. Están todos registrados en los libros del cielo; </a:t>
            </a:r>
            <a:r>
              <a:rPr lang="es-ES" sz="4000" b="1" dirty="0" smtClean="0">
                <a:solidFill>
                  <a:srgbClr val="FFFF00"/>
                </a:solidFill>
                <a:latin typeface="Calibri" panose="020F0502020204030204" pitchFamily="34" charset="0"/>
                <a:cs typeface="Calibri" panose="020F0502020204030204" pitchFamily="34" charset="0"/>
              </a:rPr>
              <a:t>Jeremías 2:22 </a:t>
            </a:r>
            <a:r>
              <a:rPr lang="es-ES" sz="4000" b="1" dirty="0" smtClean="0">
                <a:latin typeface="Calibri" panose="020F0502020204030204" pitchFamily="34" charset="0"/>
                <a:cs typeface="Calibri" panose="020F0502020204030204" pitchFamily="34" charset="0"/>
              </a:rPr>
              <a:t>pero la sangre del Salvador los cubre, y si aquel que peca es fiel a Dios, nunca serán revelados, sino que serán finalmente destruidos en el fuego del día final.</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solidFill>
                  <a:srgbClr val="FFFF00"/>
                </a:solidFill>
                <a:latin typeface="Calibri" panose="020F0502020204030204" pitchFamily="34" charset="0"/>
                <a:cs typeface="Calibri" panose="020F0502020204030204" pitchFamily="34" charset="0"/>
              </a:rPr>
              <a:t>Romanos 4:7-8</a:t>
            </a:r>
            <a:endParaRPr lang="es-ES" sz="4000" b="1" dirty="0" smtClean="0">
              <a:solidFill>
                <a:srgbClr val="FFFF00"/>
              </a:solidFill>
              <a:latin typeface="Calibri" panose="020F0502020204030204" pitchFamily="34" charset="0"/>
              <a:cs typeface="Calibri" panose="020F0502020204030204" pitchFamily="34" charset="0"/>
            </a:endParaRPr>
          </a:p>
          <a:p>
            <a:r>
              <a:rPr lang="es-ES" sz="4000" b="1" baseline="30000" dirty="0" smtClean="0"/>
              <a:t>7</a:t>
            </a:r>
            <a:r>
              <a:rPr lang="es-ES" sz="4000" dirty="0" smtClean="0"/>
              <a:t>diciendo: "Bienaventurados </a:t>
            </a:r>
            <a:r>
              <a:rPr lang="es-ES" sz="4000" dirty="0" smtClean="0"/>
              <a:t>aquellos cuyas </a:t>
            </a:r>
            <a:r>
              <a:rPr lang="es-ES" sz="4000" dirty="0" smtClean="0"/>
              <a:t>iniquidades son perdonadas, y cuyos pecados son </a:t>
            </a:r>
            <a:r>
              <a:rPr lang="es-ES" sz="4000" dirty="0" smtClean="0"/>
              <a:t>cubiertos.</a:t>
            </a:r>
            <a:r>
              <a:rPr lang="es-ES" sz="4000" b="1" baseline="30000" dirty="0" smtClean="0"/>
              <a:t>8</a:t>
            </a:r>
            <a:r>
              <a:rPr lang="es-ES" sz="4000" dirty="0" smtClean="0"/>
              <a:t>Bienaventurado </a:t>
            </a:r>
            <a:r>
              <a:rPr lang="es-ES" sz="4000" dirty="0" smtClean="0"/>
              <a:t>el hombre a </a:t>
            </a:r>
            <a:r>
              <a:rPr lang="es-ES" sz="4000" dirty="0" smtClean="0"/>
              <a:t>quien el </a:t>
            </a:r>
            <a:r>
              <a:rPr lang="es-ES" sz="4000" dirty="0" smtClean="0"/>
              <a:t>Señor no culpa de pecado</a:t>
            </a:r>
            <a:r>
              <a:rPr lang="es-ES" sz="4000" dirty="0" smtClean="0"/>
              <a:t>".</a:t>
            </a:r>
          </a:p>
          <a:p>
            <a:endParaRPr lang="es-ES" sz="4000" b="1" dirty="0" smtClean="0">
              <a:solidFill>
                <a:srgbClr val="FFFF00"/>
              </a:solidFill>
              <a:latin typeface="Calibri" panose="020F0502020204030204" pitchFamily="34" charset="0"/>
              <a:cs typeface="Calibri" panose="020F0502020204030204" pitchFamily="34" charset="0"/>
            </a:endParaRPr>
          </a:p>
          <a:p>
            <a:r>
              <a:rPr lang="es-ES" sz="4000" b="1" dirty="0" smtClean="0">
                <a:solidFill>
                  <a:srgbClr val="FFFF00"/>
                </a:solidFill>
                <a:latin typeface="Calibri" panose="020F0502020204030204" pitchFamily="34" charset="0"/>
                <a:cs typeface="Calibri" panose="020F0502020204030204" pitchFamily="34" charset="0"/>
              </a:rPr>
              <a:t>Jeremías 2:22</a:t>
            </a:r>
            <a:endParaRPr lang="es-ES" sz="4000" b="1" baseline="30000" dirty="0" smtClean="0"/>
          </a:p>
          <a:p>
            <a:endParaRPr lang="es-ES" sz="4000" b="1" baseline="30000" dirty="0" smtClean="0"/>
          </a:p>
          <a:p>
            <a:r>
              <a:rPr lang="es-ES" sz="4000" b="1" baseline="30000" dirty="0" smtClean="0"/>
              <a:t>22</a:t>
            </a:r>
            <a:r>
              <a:rPr lang="es-ES" sz="4000" dirty="0" smtClean="0"/>
              <a:t>Aunque </a:t>
            </a:r>
            <a:r>
              <a:rPr lang="es-ES" sz="4000" dirty="0" smtClean="0"/>
              <a:t>te laves con lejía y amontones jabón sobre ti, la mancha de tu </a:t>
            </a:r>
            <a:r>
              <a:rPr lang="es-ES" sz="4000" dirty="0" smtClean="0"/>
              <a:t>pecado permanecerá </a:t>
            </a:r>
            <a:r>
              <a:rPr lang="es-ES" sz="4000" dirty="0" smtClean="0"/>
              <a:t>aún delante de mí, dice Jehová, el Señor.</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76224" y="1574749"/>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La parte más maravillosa es que Dios mismo dice que Él los echará detrás de Sí </a:t>
            </a:r>
            <a:r>
              <a:rPr lang="es-ES" sz="4000" b="1" dirty="0" smtClean="0">
                <a:solidFill>
                  <a:srgbClr val="FFFF00"/>
                </a:solidFill>
                <a:latin typeface="Calibri" panose="020F0502020204030204" pitchFamily="34" charset="0"/>
                <a:cs typeface="Calibri" panose="020F0502020204030204" pitchFamily="34" charset="0"/>
              </a:rPr>
              <a:t>Isaías 38:17 </a:t>
            </a:r>
            <a:r>
              <a:rPr lang="es-ES" sz="4000" b="1" dirty="0" smtClean="0">
                <a:latin typeface="Calibri" panose="020F0502020204030204" pitchFamily="34" charset="0"/>
                <a:cs typeface="Calibri" panose="020F0502020204030204" pitchFamily="34" charset="0"/>
              </a:rPr>
              <a:t>y no se acordará de ellos. </a:t>
            </a:r>
            <a:r>
              <a:rPr lang="es-ES" sz="4000" b="1" dirty="0" smtClean="0">
                <a:solidFill>
                  <a:srgbClr val="FFFF00"/>
                </a:solidFill>
                <a:latin typeface="Calibri" panose="020F0502020204030204" pitchFamily="34" charset="0"/>
                <a:cs typeface="Calibri" panose="020F0502020204030204" pitchFamily="34" charset="0"/>
              </a:rPr>
              <a:t>Isaías 43:25 </a:t>
            </a:r>
            <a:r>
              <a:rPr lang="es-ES" sz="4000" b="1" dirty="0" smtClean="0">
                <a:latin typeface="Calibri" panose="020F0502020204030204" pitchFamily="34" charset="0"/>
                <a:cs typeface="Calibri" panose="020F0502020204030204" pitchFamily="34" charset="0"/>
              </a:rPr>
              <a:t>¿Por qué alguno necesita llevar la carga de los pecados si tiene un Salvador tan misericordioso esperando para recibirlos?</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En cada ofrenda de pecado dos cosas eran esenciales de parte del pecador: primero, reconocer su propia </a:t>
            </a:r>
            <a:r>
              <a:rPr lang="es-ES" sz="4000" b="1" dirty="0" err="1" smtClean="0">
                <a:latin typeface="Calibri" panose="020F0502020204030204" pitchFamily="34" charset="0"/>
                <a:cs typeface="Calibri" panose="020F0502020204030204" pitchFamily="34" charset="0"/>
              </a:rPr>
              <a:t>pecaminosidad</a:t>
            </a:r>
            <a:r>
              <a:rPr lang="es-ES" sz="4000" b="1" dirty="0" smtClean="0">
                <a:latin typeface="Calibri" panose="020F0502020204030204" pitchFamily="34" charset="0"/>
                <a:cs typeface="Calibri" panose="020F0502020204030204" pitchFamily="34" charset="0"/>
              </a:rPr>
              <a:t> delante de Dios,  y para valorar lo suficientemente  el  perdón  como  para  hacer  un  sacrificio  para  obtenerlo; segundo, para ver por fe más allá de su ofrenda, al Hijo de Dios por medio de quien él recibirá su perdón, </a:t>
            </a:r>
            <a:r>
              <a:rPr lang="es-ES" sz="4000" b="1" dirty="0" smtClean="0">
                <a:solidFill>
                  <a:srgbClr val="FFFF00"/>
                </a:solidFill>
                <a:latin typeface="Calibri" panose="020F0502020204030204" pitchFamily="34" charset="0"/>
                <a:cs typeface="Calibri" panose="020F0502020204030204" pitchFamily="34" charset="0"/>
              </a:rPr>
              <a:t>“porque la sangre de los toros y de los machos cabríos no puede quitar los pecados”. Hebreos 10:4. </a:t>
            </a:r>
            <a:r>
              <a:rPr lang="es-ES" sz="4000" b="1" dirty="0" smtClean="0">
                <a:latin typeface="Calibri" panose="020F0502020204030204" pitchFamily="34" charset="0"/>
                <a:cs typeface="Calibri" panose="020F0502020204030204" pitchFamily="34" charset="0"/>
              </a:rPr>
              <a:t>Solamente la sangre de Cristo puede expiar el pecado.</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Título 1"/>
          <p:cNvSpPr txBox="1">
            <a:spLocks/>
          </p:cNvSpPr>
          <p:nvPr/>
        </p:nvSpPr>
        <p:spPr>
          <a:xfrm>
            <a:off x="342336" y="290503"/>
            <a:ext cx="11382703" cy="56774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7200" b="1" dirty="0">
                <a:solidFill>
                  <a:schemeClr val="accent2">
                    <a:lumMod val="40000"/>
                    <a:lumOff val="60000"/>
                  </a:schemeClr>
                </a:solidFill>
              </a:rPr>
              <a:t>Sección </a:t>
            </a:r>
            <a:r>
              <a:rPr lang="es-ES" sz="7200" b="1" dirty="0" smtClean="0">
                <a:solidFill>
                  <a:schemeClr val="accent2">
                    <a:lumMod val="40000"/>
                    <a:lumOff val="60000"/>
                  </a:schemeClr>
                </a:solidFill>
              </a:rPr>
              <a:t>V</a:t>
            </a:r>
            <a:r>
              <a:rPr lang="es-ES" sz="7200" b="1" dirty="0" smtClean="0">
                <a:solidFill>
                  <a:schemeClr val="accent2">
                    <a:lumMod val="40000"/>
                    <a:lumOff val="60000"/>
                  </a:schemeClr>
                </a:solidFill>
              </a:rPr>
              <a:t>: Ofrenda</a:t>
            </a:r>
            <a:r>
              <a:rPr lang="es-ES" sz="7200" b="1" dirty="0" smtClean="0">
                <a:solidFill>
                  <a:schemeClr val="accent2">
                    <a:lumMod val="40000"/>
                    <a:lumOff val="60000"/>
                  </a:schemeClr>
                </a:solidFill>
              </a:rPr>
              <a:t>s Varias</a:t>
            </a:r>
            <a:r>
              <a:rPr lang="es-DO" sz="7200" b="1" dirty="0"/>
              <a:t/>
            </a:r>
            <a:br>
              <a:rPr lang="es-DO" sz="7200" b="1" dirty="0"/>
            </a:br>
            <a:r>
              <a:rPr lang="es-DO" sz="4000" b="1" dirty="0"/>
              <a:t/>
            </a:r>
            <a:br>
              <a:rPr lang="es-DO" sz="4000" b="1" dirty="0"/>
            </a:br>
            <a:r>
              <a:rPr lang="es-ES" sz="6600" b="1" dirty="0" smtClean="0">
                <a:solidFill>
                  <a:srgbClr val="EBEBEB"/>
                </a:solidFill>
                <a:latin typeface="Century Gothic" panose="020B0502020202020204"/>
              </a:rPr>
              <a:t>Capítulo XVII: La Ofrenda por el Pecado.</a:t>
            </a:r>
            <a:endParaRPr lang="en-US" sz="7200" b="1" dirty="0"/>
          </a:p>
        </p:txBody>
      </p:sp>
      <p:pic>
        <p:nvPicPr>
          <p:cNvPr id="5" name="4 Imagen" descr="image288.png"/>
          <p:cNvPicPr>
            <a:picLocks noChangeAspect="1"/>
          </p:cNvPicPr>
          <p:nvPr/>
        </p:nvPicPr>
        <p:blipFill>
          <a:blip r:embed="rId3" cstate="print"/>
          <a:stretch>
            <a:fillRect/>
          </a:stretch>
        </p:blipFill>
        <p:spPr>
          <a:xfrm>
            <a:off x="7297162" y="3526972"/>
            <a:ext cx="4114799" cy="31742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xmlns="" val="1880141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En cada ofrenda de pecado dos cosas eran esenciales de parte del pecador: primero, reconocer su propia </a:t>
            </a:r>
            <a:r>
              <a:rPr lang="es-ES" sz="4000" b="1" dirty="0" err="1" smtClean="0">
                <a:latin typeface="Calibri" panose="020F0502020204030204" pitchFamily="34" charset="0"/>
                <a:cs typeface="Calibri" panose="020F0502020204030204" pitchFamily="34" charset="0"/>
              </a:rPr>
              <a:t>pecaminosidad</a:t>
            </a:r>
            <a:r>
              <a:rPr lang="es-ES" sz="4000" b="1" dirty="0" smtClean="0">
                <a:latin typeface="Calibri" panose="020F0502020204030204" pitchFamily="34" charset="0"/>
                <a:cs typeface="Calibri" panose="020F0502020204030204" pitchFamily="34" charset="0"/>
              </a:rPr>
              <a:t> delante de Dios,  y para valorar lo suficientemente  el  perdón  como  para  hacer  un  sacrificio  para  obtenerlo; segundo, para ver por fe más allá de su ofrenda, al Hijo de Dios por medio de quien él recibirá su perdón, </a:t>
            </a:r>
            <a:r>
              <a:rPr lang="es-ES" sz="4000" b="1" dirty="0" smtClean="0">
                <a:solidFill>
                  <a:srgbClr val="FFFF00"/>
                </a:solidFill>
                <a:latin typeface="Calibri" panose="020F0502020204030204" pitchFamily="34" charset="0"/>
                <a:cs typeface="Calibri" panose="020F0502020204030204" pitchFamily="34" charset="0"/>
              </a:rPr>
              <a:t>“porque la sangre de los toros y de los machos cabríos no puede quitar los pecados”. Hebreos 10:4. </a:t>
            </a:r>
            <a:r>
              <a:rPr lang="es-ES" sz="4000" b="1" dirty="0" smtClean="0">
                <a:latin typeface="Calibri" panose="020F0502020204030204" pitchFamily="34" charset="0"/>
                <a:cs typeface="Calibri" panose="020F0502020204030204" pitchFamily="34" charset="0"/>
              </a:rPr>
              <a:t>Solamente la sangre de Cristo puede expiar el pecado.</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Después que la sangre fuera presentada ante el Señor, todavía quedaba una obra importante para ser realizada por el pecador. Con sus propias manos él debía retirar toda la grosura de los diferentes órganos del animal ofrecido como una ofrenda de pecado,  </a:t>
            </a:r>
            <a:r>
              <a:rPr lang="es-ES" sz="4000" b="1" dirty="0" smtClean="0">
                <a:solidFill>
                  <a:srgbClr val="FFFF00"/>
                </a:solidFill>
                <a:latin typeface="Calibri" panose="020F0502020204030204" pitchFamily="34" charset="0"/>
                <a:cs typeface="Calibri" panose="020F0502020204030204" pitchFamily="34" charset="0"/>
              </a:rPr>
              <a:t>Levítico 7:30-31 </a:t>
            </a:r>
            <a:r>
              <a:rPr lang="es-ES" sz="4000" b="1" dirty="0" smtClean="0">
                <a:latin typeface="Calibri" panose="020F0502020204030204" pitchFamily="34" charset="0"/>
                <a:cs typeface="Calibri" panose="020F0502020204030204" pitchFamily="34" charset="0"/>
              </a:rPr>
              <a:t>y entregarla al sacerdote, quien la quemaba sobre el altar de bronce. A primera vista esto podría parecer una ceremonia extraña, pero cuando nos acordamos que la grosura representaba pecado,  </a:t>
            </a:r>
            <a:r>
              <a:rPr lang="es-ES" sz="4000" b="1" dirty="0" smtClean="0">
                <a:solidFill>
                  <a:srgbClr val="FFFF00"/>
                </a:solidFill>
                <a:latin typeface="Calibri" panose="020F0502020204030204" pitchFamily="34" charset="0"/>
                <a:cs typeface="Calibri" panose="020F0502020204030204" pitchFamily="34" charset="0"/>
              </a:rPr>
              <a:t>Salmos  37:20;  Isaías  43:23-24</a:t>
            </a:r>
            <a:r>
              <a:rPr lang="es-ES" sz="4000" b="1" dirty="0" smtClean="0">
                <a:latin typeface="Calibri" panose="020F0502020204030204" pitchFamily="34" charset="0"/>
                <a:cs typeface="Calibri" panose="020F0502020204030204" pitchFamily="34" charset="0"/>
              </a:rPr>
              <a:t>  vemos  que  es  una  ceremonia apropiada.</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10910" y="1640063"/>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Fue evidentemente viendo este servicio en el santuario que salvó a David de reincidir. Él había contemplado la prosperidad del impío, y estaba envidioso de ellos,  hasta  que </a:t>
            </a:r>
            <a:r>
              <a:rPr lang="es-ES" sz="4000" b="1" dirty="0" smtClean="0">
                <a:solidFill>
                  <a:srgbClr val="FFFF00"/>
                </a:solidFill>
                <a:latin typeface="Calibri" panose="020F0502020204030204" pitchFamily="34" charset="0"/>
                <a:cs typeface="Calibri" panose="020F0502020204030204" pitchFamily="34" charset="0"/>
              </a:rPr>
              <a:t> “Por  poco  resbalaron  mis  pasos”;  </a:t>
            </a:r>
            <a:r>
              <a:rPr lang="es-ES" sz="4000" b="1" dirty="0" smtClean="0">
                <a:latin typeface="Calibri" panose="020F0502020204030204" pitchFamily="34" charset="0"/>
                <a:cs typeface="Calibri" panose="020F0502020204030204" pitchFamily="34" charset="0"/>
              </a:rPr>
              <a:t>pero  cuando  entró  al santuario,  comprendió  entonces  el  fin  de  los  inicuos.  </a:t>
            </a:r>
            <a:r>
              <a:rPr lang="es-ES" sz="4000" b="1" dirty="0" smtClean="0">
                <a:solidFill>
                  <a:srgbClr val="FFFF00"/>
                </a:solidFill>
                <a:latin typeface="Calibri" panose="020F0502020204030204" pitchFamily="34" charset="0"/>
                <a:cs typeface="Calibri" panose="020F0502020204030204" pitchFamily="34" charset="0"/>
              </a:rPr>
              <a:t>Salmos  73:2-17.</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Podemos  imaginarlo  observando  al  pecador  separando  la  gordura  y  el sacerdote colocándola sobre el gran altar, y luego ver que no quedaba nada sino cenizas. En ello vio solamente cenizas como el fin definitivo de todos los que no se separan del pecado; </a:t>
            </a:r>
            <a:r>
              <a:rPr lang="es-ES" sz="4000" b="1" dirty="0" smtClean="0">
                <a:solidFill>
                  <a:srgbClr val="FFFF00"/>
                </a:solidFill>
                <a:latin typeface="Calibri" panose="020F0502020204030204" pitchFamily="34" charset="0"/>
                <a:cs typeface="Calibri" panose="020F0502020204030204" pitchFamily="34" charset="0"/>
              </a:rPr>
              <a:t>Malaquías 4:1-3 </a:t>
            </a:r>
            <a:r>
              <a:rPr lang="es-ES" sz="4000" b="1" dirty="0" smtClean="0">
                <a:latin typeface="Calibri" panose="020F0502020204030204" pitchFamily="34" charset="0"/>
                <a:cs typeface="Calibri" panose="020F0502020204030204" pitchFamily="34" charset="0"/>
              </a:rPr>
              <a:t>porque si el pecado era una parte de ellos mismos, entonces cuando el pecado sea quemado, ellos serán quemados con él. </a:t>
            </a:r>
            <a:r>
              <a:rPr lang="es-ES" sz="4000" b="1" dirty="0" smtClean="0">
                <a:solidFill>
                  <a:srgbClr val="FFC000"/>
                </a:solidFill>
                <a:latin typeface="Calibri" panose="020F0502020204030204" pitchFamily="34" charset="0"/>
                <a:cs typeface="Calibri" panose="020F0502020204030204" pitchFamily="34" charset="0"/>
              </a:rPr>
              <a:t>La única razón por la cual Dios destruirá al pecador es porque el pecador conserva el pecado en su propio carácter, y no se separa de del mismo.</a:t>
            </a:r>
            <a:endParaRPr lang="es-ES" sz="4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Esto era un tipo impresionante, el sacerdote esperando para que el pecador separe la gordura de la ofrenda, listo para llevarla tan pronto le fuera ofrecida. De igual manera Cristo, nuestro gran Sumo Sacerdote, está esperando porque cada pecador confiese sus pecados y se los entregue a Él para que Él a su vez puede  vestir  al  pecador  con  su  propio  manto  de  justicia;  </a:t>
            </a:r>
            <a:r>
              <a:rPr lang="es-ES" sz="4000" b="1" dirty="0" smtClean="0">
                <a:solidFill>
                  <a:srgbClr val="FFFF00"/>
                </a:solidFill>
                <a:latin typeface="Calibri" panose="020F0502020204030204" pitchFamily="34" charset="0"/>
                <a:cs typeface="Calibri" panose="020F0502020204030204" pitchFamily="34" charset="0"/>
              </a:rPr>
              <a:t>Isaías  61:10  </a:t>
            </a:r>
            <a:r>
              <a:rPr lang="es-ES" sz="4000" b="1" dirty="0" smtClean="0">
                <a:latin typeface="Calibri" panose="020F0502020204030204" pitchFamily="34" charset="0"/>
                <a:cs typeface="Calibri" panose="020F0502020204030204" pitchFamily="34" charset="0"/>
              </a:rPr>
              <a:t>y consumir sus pecados en el fuego del día final. Pablo evidentemente se refiere a esta parte del servicio del santuario en </a:t>
            </a:r>
            <a:r>
              <a:rPr lang="es-ES" sz="4000" b="1" dirty="0" smtClean="0">
                <a:solidFill>
                  <a:srgbClr val="FFFF00"/>
                </a:solidFill>
                <a:latin typeface="Calibri" panose="020F0502020204030204" pitchFamily="34" charset="0"/>
                <a:cs typeface="Calibri" panose="020F0502020204030204" pitchFamily="34" charset="0"/>
              </a:rPr>
              <a:t>Hebreos 4:12</a:t>
            </a:r>
            <a:r>
              <a:rPr lang="es-ES" sz="4000" b="1" dirty="0" smtClean="0">
                <a:latin typeface="Calibri" panose="020F0502020204030204" pitchFamily="34" charset="0"/>
                <a:cs typeface="Calibri" panose="020F0502020204030204" pitchFamily="34" charset="0"/>
              </a:rPr>
              <a:t>.</a:t>
            </a:r>
            <a:endParaRPr lang="es-ES" sz="4000" b="1" dirty="0">
              <a:solidFill>
                <a:srgbClr val="FFC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Calibri" panose="020F0502020204030204" pitchFamily="34" charset="0"/>
                <a:cs typeface="Calibri" panose="020F0502020204030204" pitchFamily="34" charset="0"/>
              </a:rPr>
              <a:t>La quema de la gordura era </a:t>
            </a:r>
            <a:r>
              <a:rPr lang="es-ES" sz="3600" b="1" dirty="0" smtClean="0">
                <a:solidFill>
                  <a:srgbClr val="FFFF00"/>
                </a:solidFill>
                <a:latin typeface="Calibri" panose="020F0502020204030204" pitchFamily="34" charset="0"/>
                <a:cs typeface="Calibri" panose="020F0502020204030204" pitchFamily="34" charset="0"/>
              </a:rPr>
              <a:t>“olor grato a Jehová”  Levítico 4:31. </a:t>
            </a:r>
            <a:r>
              <a:rPr lang="es-ES" sz="3600" b="1" dirty="0" smtClean="0">
                <a:latin typeface="Calibri" panose="020F0502020204030204" pitchFamily="34" charset="0"/>
                <a:cs typeface="Calibri" panose="020F0502020204030204" pitchFamily="34" charset="0"/>
              </a:rPr>
              <a:t>Hay pocos olores más desagradables que la de grosura quemada y sin embargo es grato al Señor, porque tipifica el pecado consumido y el pecador salvado. </a:t>
            </a:r>
            <a:r>
              <a:rPr lang="es-ES" sz="3600" b="1" dirty="0" smtClean="0">
                <a:solidFill>
                  <a:srgbClr val="FFC000"/>
                </a:solidFill>
                <a:latin typeface="Calibri" panose="020F0502020204030204" pitchFamily="34" charset="0"/>
                <a:cs typeface="Calibri" panose="020F0502020204030204" pitchFamily="34" charset="0"/>
              </a:rPr>
              <a:t>Dios no toma placer alguno en la muerte del pecador</a:t>
            </a:r>
            <a:r>
              <a:rPr lang="es-ES" sz="3600" b="1" dirty="0" smtClean="0">
                <a:latin typeface="Calibri" panose="020F0502020204030204" pitchFamily="34" charset="0"/>
                <a:cs typeface="Calibri" panose="020F0502020204030204" pitchFamily="34" charset="0"/>
              </a:rPr>
              <a:t>; </a:t>
            </a:r>
            <a:r>
              <a:rPr lang="es-ES" sz="3600" b="1" dirty="0" smtClean="0">
                <a:solidFill>
                  <a:srgbClr val="FFFF00"/>
                </a:solidFill>
                <a:latin typeface="Calibri" panose="020F0502020204030204" pitchFamily="34" charset="0"/>
                <a:cs typeface="Calibri" panose="020F0502020204030204" pitchFamily="34" charset="0"/>
              </a:rPr>
              <a:t>Ezequiel 33:11 </a:t>
            </a:r>
            <a:r>
              <a:rPr lang="es-ES" sz="3600" b="1" dirty="0" smtClean="0">
                <a:latin typeface="Calibri" panose="020F0502020204030204" pitchFamily="34" charset="0"/>
                <a:cs typeface="Calibri" panose="020F0502020204030204" pitchFamily="34" charset="0"/>
              </a:rPr>
              <a:t>pero Él se deleita en la destrucción del pecado separado del pecador. Cuando los redimidos del Señor del interior del albergue de la Nueva Jerusalén contemplan el fuego del día final consumiendo todos los pecados que ellos hayan cometido, será en realidad de olor grato para ellos. </a:t>
            </a:r>
            <a:r>
              <a:rPr lang="es-ES" sz="3600" b="1" dirty="0" smtClean="0">
                <a:solidFill>
                  <a:srgbClr val="FFFF00"/>
                </a:solidFill>
                <a:latin typeface="Calibri" panose="020F0502020204030204" pitchFamily="34" charset="0"/>
                <a:cs typeface="Calibri" panose="020F0502020204030204" pitchFamily="34" charset="0"/>
              </a:rPr>
              <a:t>Apocalipsis 20:8-9.</a:t>
            </a:r>
            <a:endParaRPr lang="es-ES" sz="36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Un individuo que era demasiado pobre para ofrecer un cordero como ofrenda por el pecado podía traer dos palomas; y si fuere tan pobre que no tenía dos palomas,  entonces  podía  cazar  dos  palomas  silvestres,  y  ofrecerlas  como ofrenda por el pecado; pero si era demasiado débil para cazar las palomas silvestres, el Señor hizo provisión para que pudiera traer una pequeña porción de harina fina, y el sacerdote presentaría el grano molido como un tipo </a:t>
            </a:r>
            <a:r>
              <a:rPr lang="es-ES" sz="4000" b="1" dirty="0" smtClean="0">
                <a:latin typeface="Calibri" panose="020F0502020204030204" pitchFamily="34" charset="0"/>
                <a:cs typeface="Calibri" panose="020F0502020204030204" pitchFamily="34" charset="0"/>
              </a:rPr>
              <a:t>del cuerpo </a:t>
            </a:r>
            <a:r>
              <a:rPr lang="es-ES" sz="4000" b="1" dirty="0" smtClean="0">
                <a:latin typeface="Calibri" panose="020F0502020204030204" pitchFamily="34" charset="0"/>
                <a:cs typeface="Calibri" panose="020F0502020204030204" pitchFamily="34" charset="0"/>
              </a:rPr>
              <a:t>quebrantado del Salvador.</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76224" y="1352681"/>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De este se dijo: “y tendrá perdón”, de igual manera que aquel que fue capaz de presentar un buey. El puñado de harina quemado correspondía a la quema de la grosura, en tipo de la destrucción final del  pecado;  y  el  remanente  era  comido  por  el  sacerdote;  de  esa  manera tipificando a Cristo cargando los pecados. </a:t>
            </a:r>
            <a:r>
              <a:rPr lang="es-ES" sz="4000" b="1" dirty="0" smtClean="0">
                <a:solidFill>
                  <a:srgbClr val="FFFF00"/>
                </a:solidFill>
                <a:latin typeface="Calibri" panose="020F0502020204030204" pitchFamily="34" charset="0"/>
                <a:cs typeface="Calibri" panose="020F0502020204030204" pitchFamily="34" charset="0"/>
              </a:rPr>
              <a:t>Levítico 5:7-13.</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63161"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3600" b="1" dirty="0" smtClean="0">
                <a:latin typeface="Calibri" panose="020F0502020204030204" pitchFamily="34" charset="0"/>
                <a:cs typeface="Calibri" panose="020F0502020204030204" pitchFamily="34" charset="0"/>
              </a:rPr>
              <a:t>En cada ofrenda por el pecado donde se ofrecía animales o pájaros, toda la sangre era derramada sobre la base del altar del holocausto en el atrio del santuario. Cuando nos acordamos de cuan particular era el Señor que todo cuanto  estuviera  alrededor  del  campamento  debía  mantenerse  en  una condición higiénica, </a:t>
            </a:r>
            <a:r>
              <a:rPr lang="es-ES" sz="3600" b="1" dirty="0" smtClean="0">
                <a:solidFill>
                  <a:srgbClr val="FFFF00"/>
                </a:solidFill>
                <a:latin typeface="Calibri" panose="020F0502020204030204" pitchFamily="34" charset="0"/>
                <a:cs typeface="Calibri" panose="020F0502020204030204" pitchFamily="34" charset="0"/>
              </a:rPr>
              <a:t>Deuteronomio 23:14</a:t>
            </a:r>
            <a:r>
              <a:rPr lang="es-ES" sz="3600" b="1" dirty="0" smtClean="0">
                <a:latin typeface="Calibri" panose="020F0502020204030204" pitchFamily="34" charset="0"/>
                <a:cs typeface="Calibri" panose="020F0502020204030204" pitchFamily="34" charset="0"/>
              </a:rPr>
              <a:t> podemos ver de forma instantánea que debió requerir de una gran labor para conservar el atrio limpio. Por lo tanto el Señor no habría ordenado que toda la sangre fuera derramada sobre la tierra en la base del altar si no hubiera contenido una lección muy importante.</a:t>
            </a:r>
            <a:endParaRPr lang="es-ES" sz="36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63161" y="1300430"/>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La maldición del pecado descansa cada vez más pesadamente sobre la tierra. </a:t>
            </a:r>
            <a:r>
              <a:rPr lang="es-ES" sz="4000" b="1" dirty="0" smtClean="0">
                <a:solidFill>
                  <a:srgbClr val="FFFF00"/>
                </a:solidFill>
                <a:latin typeface="Calibri" panose="020F0502020204030204" pitchFamily="34" charset="0"/>
                <a:cs typeface="Calibri" panose="020F0502020204030204" pitchFamily="34" charset="0"/>
              </a:rPr>
              <a:t>Isaías 24:5-6. </a:t>
            </a:r>
            <a:r>
              <a:rPr lang="es-ES" sz="4000" b="1" dirty="0" smtClean="0">
                <a:latin typeface="Calibri" panose="020F0502020204030204" pitchFamily="34" charset="0"/>
                <a:cs typeface="Calibri" panose="020F0502020204030204" pitchFamily="34" charset="0"/>
              </a:rPr>
              <a:t>Hay una sola cosa en todo el universo de Dios que puede eliminar  esta  maldición.  “la  tierra  no  será  expiada  de  la  sangre  que  fue derramada en ella, sino por la sangre del que la derramó.” </a:t>
            </a:r>
            <a:r>
              <a:rPr lang="es-ES" sz="4000" b="1" dirty="0" smtClean="0">
                <a:solidFill>
                  <a:srgbClr val="FFFF00"/>
                </a:solidFill>
                <a:latin typeface="Calibri" panose="020F0502020204030204" pitchFamily="34" charset="0"/>
                <a:cs typeface="Calibri" panose="020F0502020204030204" pitchFamily="34" charset="0"/>
              </a:rPr>
              <a:t>Números 35:33.</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150126"/>
            <a:ext cx="12192000" cy="6858000"/>
          </a:xfrm>
          <a:prstGeom prst="rect">
            <a:avLst/>
          </a:prstGeom>
        </p:spPr>
      </p:pic>
      <p:sp>
        <p:nvSpPr>
          <p:cNvPr id="4" name="Título 1"/>
          <p:cNvSpPr txBox="1">
            <a:spLocks/>
          </p:cNvSpPr>
          <p:nvPr/>
        </p:nvSpPr>
        <p:spPr>
          <a:xfrm>
            <a:off x="295146" y="150126"/>
            <a:ext cx="9731723" cy="112688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FFC000"/>
                </a:solidFill>
              </a:rPr>
              <a:t>La </a:t>
            </a:r>
            <a:r>
              <a:rPr lang="en-US" b="1" dirty="0" err="1" smtClean="0">
                <a:solidFill>
                  <a:srgbClr val="FFC000"/>
                </a:solidFill>
              </a:rPr>
              <a:t>Ofrenda</a:t>
            </a:r>
            <a:r>
              <a:rPr lang="en-US" b="1" dirty="0" smtClean="0">
                <a:solidFill>
                  <a:srgbClr val="FFC000"/>
                </a:solidFill>
              </a:rPr>
              <a:t> </a:t>
            </a:r>
            <a:r>
              <a:rPr lang="en-US" b="1" dirty="0" err="1" smtClean="0">
                <a:solidFill>
                  <a:srgbClr val="FFC000"/>
                </a:solidFill>
              </a:rPr>
              <a:t>por</a:t>
            </a:r>
            <a:r>
              <a:rPr lang="en-US" b="1" dirty="0" smtClean="0">
                <a:solidFill>
                  <a:srgbClr val="FFC000"/>
                </a:solidFill>
              </a:rPr>
              <a:t> el </a:t>
            </a:r>
            <a:r>
              <a:rPr lang="en-US" b="1" dirty="0" err="1" smtClean="0">
                <a:solidFill>
                  <a:srgbClr val="FFC000"/>
                </a:solidFill>
              </a:rPr>
              <a:t>Pecado</a:t>
            </a:r>
            <a:endParaRPr lang="en-US" b="1" dirty="0">
              <a:solidFill>
                <a:srgbClr val="FFC000"/>
              </a:solidFill>
            </a:endParaRPr>
          </a:p>
        </p:txBody>
      </p:sp>
      <p:sp>
        <p:nvSpPr>
          <p:cNvPr id="5" name="Título 1"/>
          <p:cNvSpPr txBox="1">
            <a:spLocks/>
          </p:cNvSpPr>
          <p:nvPr/>
        </p:nvSpPr>
        <p:spPr>
          <a:xfrm>
            <a:off x="450098" y="839338"/>
            <a:ext cx="10932135" cy="60186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spcBef>
                <a:spcPts val="1800"/>
              </a:spcBef>
            </a:pPr>
            <a:endParaRPr lang="es-ES" sz="4800" b="1" dirty="0">
              <a:latin typeface="Calibri" panose="020F0502020204030204" pitchFamily="34" charset="0"/>
              <a:cs typeface="Calibri" panose="020F0502020204030204" pitchFamily="34" charset="0"/>
            </a:endParaRPr>
          </a:p>
          <a:p>
            <a:pPr algn="just">
              <a:spcBef>
                <a:spcPts val="1800"/>
              </a:spcBef>
            </a:pPr>
            <a:endParaRPr lang="es-ES" sz="4800" b="1" dirty="0">
              <a:latin typeface="Calibri" panose="020F0502020204030204" pitchFamily="34" charset="0"/>
              <a:cs typeface="Calibri" panose="020F0502020204030204" pitchFamily="34" charset="0"/>
            </a:endParaRPr>
          </a:p>
          <a:p>
            <a:pPr lvl="0" algn="just" defTabSz="457200">
              <a:lnSpc>
                <a:spcPct val="100000"/>
              </a:lnSpc>
              <a:spcBef>
                <a:spcPts val="1000"/>
              </a:spcBef>
              <a:buClr>
                <a:srgbClr val="1E5155">
                  <a:lumMod val="40000"/>
                  <a:lumOff val="60000"/>
                </a:srgbClr>
              </a:buClr>
              <a:buSzPct val="80000"/>
              <a:defRPr/>
            </a:pPr>
            <a:r>
              <a:rPr lang="es-ES" b="1" dirty="0" smtClean="0">
                <a:solidFill>
                  <a:prstClr val="white"/>
                </a:solidFill>
                <a:latin typeface="Century Gothic" panose="020B0502020202020204"/>
              </a:rPr>
              <a:t>En ninguno de los tipos era el adorador individual llevado a sentirse tan cerca del servicio del santuario, como en la ofrenda por el pecado. </a:t>
            </a:r>
            <a:endParaRPr kumimoji="0" lang="es-ES" sz="4400" b="1" i="0" u="none" strike="noStrike" kern="1200" cap="none" spc="0" normalizeH="0" baseline="0" noProof="0" dirty="0">
              <a:ln>
                <a:noFill/>
              </a:ln>
              <a:solidFill>
                <a:prstClr val="white"/>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xmlns="" val="23300868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397846" y="1509435"/>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Debe ser uno de la humanidad, de la misma familia que derramó la sangre. Por esa  razón  Cristo  participó  de  la  humanidad,  llegó  a  ser  nuestro  Hermano Mayor, </a:t>
            </a:r>
            <a:r>
              <a:rPr lang="es-ES" sz="4000" b="1" dirty="0" smtClean="0">
                <a:solidFill>
                  <a:srgbClr val="FFFF00"/>
                </a:solidFill>
                <a:latin typeface="Calibri" panose="020F0502020204030204" pitchFamily="34" charset="0"/>
                <a:cs typeface="Calibri" panose="020F0502020204030204" pitchFamily="34" charset="0"/>
              </a:rPr>
              <a:t>Hebreos 2:11 </a:t>
            </a:r>
            <a:r>
              <a:rPr lang="es-ES" sz="4000" b="1" dirty="0" smtClean="0">
                <a:latin typeface="Calibri" panose="020F0502020204030204" pitchFamily="34" charset="0"/>
                <a:cs typeface="Calibri" panose="020F0502020204030204" pitchFamily="34" charset="0"/>
              </a:rPr>
              <a:t>de manera que Él pueda eliminar la maldición del pecado de la tierra al igual que del pecador. Por su muerte sobre el Calvario, Cristo compró la tierra, así </a:t>
            </a:r>
            <a:r>
              <a:rPr lang="es-ES" sz="4000" b="1" dirty="0" err="1" smtClean="0">
                <a:latin typeface="Calibri" panose="020F0502020204030204" pitchFamily="34" charset="0"/>
                <a:cs typeface="Calibri" panose="020F0502020204030204" pitchFamily="34" charset="0"/>
              </a:rPr>
              <a:t>redimióla</a:t>
            </a:r>
            <a:r>
              <a:rPr lang="es-ES" sz="4000" b="1" dirty="0" smtClean="0">
                <a:latin typeface="Calibri" panose="020F0502020204030204" pitchFamily="34" charset="0"/>
                <a:cs typeface="Calibri" panose="020F0502020204030204" pitchFamily="34" charset="0"/>
              </a:rPr>
              <a:t> </a:t>
            </a:r>
            <a:r>
              <a:rPr lang="es-ES" sz="4000" b="1" dirty="0" smtClean="0">
                <a:latin typeface="Calibri" panose="020F0502020204030204" pitchFamily="34" charset="0"/>
                <a:cs typeface="Calibri" panose="020F0502020204030204" pitchFamily="34" charset="0"/>
              </a:rPr>
              <a:t>al igual que a sus habitantes. </a:t>
            </a:r>
            <a:r>
              <a:rPr lang="es-ES" sz="4000" b="1" dirty="0" smtClean="0">
                <a:solidFill>
                  <a:srgbClr val="FFFF00"/>
                </a:solidFill>
                <a:latin typeface="Calibri" panose="020F0502020204030204" pitchFamily="34" charset="0"/>
                <a:cs typeface="Calibri" panose="020F0502020204030204" pitchFamily="34" charset="0"/>
              </a:rPr>
              <a:t>Efesios 1:14.</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397846" y="1509435"/>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Ya que es el pecado de la humanidad lo que contamina la tierra, en cada ofrenda por el pecado, después que se hubiera presentado la ofrenda por el pecador, el resto de la sangre era derramada sobre la tierra en la base del altar de bronce en el atrio, como tipo de la sangre preciosa de Cristo, que eliminaría todo  vestigio  de  pecado  de  esta  tierra,  y  revestirla  de  belleza  edénica. </a:t>
            </a:r>
            <a:r>
              <a:rPr lang="es-ES" sz="4000" b="1" dirty="0" smtClean="0">
                <a:solidFill>
                  <a:srgbClr val="FFFF00"/>
                </a:solidFill>
                <a:latin typeface="Calibri" panose="020F0502020204030204" pitchFamily="34" charset="0"/>
                <a:cs typeface="Calibri" panose="020F0502020204030204" pitchFamily="34" charset="0"/>
              </a:rPr>
              <a:t>Apocalipsis 21:1.</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14 Rectángulo"/>
          <p:cNvSpPr/>
          <p:nvPr/>
        </p:nvSpPr>
        <p:spPr>
          <a:xfrm>
            <a:off x="8660674" y="0"/>
            <a:ext cx="353132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pic>
        <p:nvPicPr>
          <p:cNvPr id="181" name="Picture 180">
            <a:extLst>
              <a:ext uri="{FF2B5EF4-FFF2-40B4-BE49-F238E27FC236}">
                <a16:creationId xmlns:a16="http://schemas.microsoft.com/office/drawing/2014/main" xmlns=""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xmlns=""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xmlns=""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xmlns=""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xmlns=""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91" name="Rectangle 190">
            <a:extLst>
              <a:ext uri="{FF2B5EF4-FFF2-40B4-BE49-F238E27FC236}">
                <a16:creationId xmlns:a16="http://schemas.microsoft.com/office/drawing/2014/main" xmlns=""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8837193" y="1352005"/>
            <a:ext cx="3354807" cy="3066507"/>
          </a:xfrm>
        </p:spPr>
        <p:txBody>
          <a:bodyPr vert="horz" lIns="91440" tIns="45720" rIns="91440" bIns="45720" rtlCol="0" anchor="b">
            <a:normAutofit/>
          </a:bodyPr>
          <a:lstStyle/>
          <a:p>
            <a:pPr>
              <a:lnSpc>
                <a:spcPct val="90000"/>
              </a:lnSpc>
            </a:pPr>
            <a:r>
              <a:rPr lang="en-US" sz="4200" b="0" i="0" kern="1200" dirty="0" smtClean="0">
                <a:solidFill>
                  <a:srgbClr val="EBEBEB"/>
                </a:solidFill>
                <a:latin typeface="+mj-lt"/>
                <a:ea typeface="+mj-ea"/>
                <a:cs typeface="+mj-cs"/>
              </a:rPr>
              <a:t>Las </a:t>
            </a:r>
            <a:r>
              <a:rPr lang="en-US" sz="4200" b="0" i="0" kern="1200" dirty="0" err="1" smtClean="0">
                <a:solidFill>
                  <a:srgbClr val="EBEBEB"/>
                </a:solidFill>
                <a:latin typeface="+mj-lt"/>
                <a:ea typeface="+mj-ea"/>
                <a:cs typeface="+mj-cs"/>
              </a:rPr>
              <a:t>Ofrenda</a:t>
            </a:r>
            <a:r>
              <a:rPr lang="en-US" sz="4200" dirty="0" err="1" smtClean="0">
                <a:solidFill>
                  <a:srgbClr val="EBEBEB"/>
                </a:solidFill>
              </a:rPr>
              <a:t>s</a:t>
            </a:r>
            <a:r>
              <a:rPr lang="en-US" sz="4200" dirty="0" smtClean="0">
                <a:solidFill>
                  <a:srgbClr val="EBEBEB"/>
                </a:solidFill>
              </a:rPr>
              <a:t> </a:t>
            </a:r>
            <a:r>
              <a:rPr lang="en-US" sz="4200" dirty="0" err="1" smtClean="0">
                <a:solidFill>
                  <a:srgbClr val="EBEBEB"/>
                </a:solidFill>
              </a:rPr>
              <a:t>por</a:t>
            </a:r>
            <a:r>
              <a:rPr lang="en-US" sz="4200" dirty="0" smtClean="0">
                <a:solidFill>
                  <a:srgbClr val="EBEBEB"/>
                </a:solidFill>
              </a:rPr>
              <a:t> el </a:t>
            </a:r>
            <a:r>
              <a:rPr lang="en-US" sz="4200" dirty="0" err="1" smtClean="0">
                <a:solidFill>
                  <a:srgbClr val="EBEBEB"/>
                </a:solidFill>
              </a:rPr>
              <a:t>pecado</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xmlns="" id="{EA1C8458-DBAA-4D00-98AC-E9890360D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26" name="Picture 2"/>
          <p:cNvPicPr>
            <a:picLocks noChangeAspect="1" noChangeArrowheads="1"/>
          </p:cNvPicPr>
          <p:nvPr/>
        </p:nvPicPr>
        <p:blipFill>
          <a:blip r:embed="rId6" cstate="print"/>
          <a:stretch>
            <a:fillRect/>
          </a:stretch>
        </p:blipFill>
        <p:spPr bwMode="auto">
          <a:xfrm>
            <a:off x="0" y="0"/>
            <a:ext cx="8673737" cy="6892523"/>
          </a:xfrm>
          <a:prstGeom prst="rect">
            <a:avLst/>
          </a:prstGeom>
          <a:noFill/>
          <a:ln w="9525">
            <a:noFill/>
            <a:miter lim="800000"/>
            <a:headEnd/>
            <a:tailEnd/>
          </a:ln>
        </p:spPr>
      </p:pic>
    </p:spTree>
    <p:extLst>
      <p:ext uri="{BB962C8B-B14F-4D97-AF65-F5344CB8AC3E}">
        <p14:creationId xmlns:p14="http://schemas.microsoft.com/office/powerpoint/2010/main" xmlns="" val="22984600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Picture 180">
            <a:extLst>
              <a:ext uri="{FF2B5EF4-FFF2-40B4-BE49-F238E27FC236}">
                <a16:creationId xmlns:a16="http://schemas.microsoft.com/office/drawing/2014/main" xmlns=""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cstate="print">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183" name="Picture 182">
            <a:extLst>
              <a:ext uri="{FF2B5EF4-FFF2-40B4-BE49-F238E27FC236}">
                <a16:creationId xmlns:a16="http://schemas.microsoft.com/office/drawing/2014/main" xmlns=""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85" name="Oval 184">
            <a:extLst>
              <a:ext uri="{FF2B5EF4-FFF2-40B4-BE49-F238E27FC236}">
                <a16:creationId xmlns:a16="http://schemas.microsoft.com/office/drawing/2014/main" xmlns=""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7" name="Picture 186">
            <a:extLst>
              <a:ext uri="{FF2B5EF4-FFF2-40B4-BE49-F238E27FC236}">
                <a16:creationId xmlns:a16="http://schemas.microsoft.com/office/drawing/2014/main" xmlns=""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89" name="Picture 188">
            <a:extLst>
              <a:ext uri="{FF2B5EF4-FFF2-40B4-BE49-F238E27FC236}">
                <a16:creationId xmlns:a16="http://schemas.microsoft.com/office/drawing/2014/main" xmlns=""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cstate="print">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5" name="14 Rectángulo"/>
          <p:cNvSpPr/>
          <p:nvPr/>
        </p:nvSpPr>
        <p:spPr>
          <a:xfrm>
            <a:off x="0" y="0"/>
            <a:ext cx="12192000" cy="18941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
        <p:nvSpPr>
          <p:cNvPr id="191" name="Rectangle 190">
            <a:extLst>
              <a:ext uri="{FF2B5EF4-FFF2-40B4-BE49-F238E27FC236}">
                <a16:creationId xmlns:a16="http://schemas.microsoft.com/office/drawing/2014/main" xmlns=""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ítulo 1"/>
          <p:cNvSpPr>
            <a:spLocks noGrp="1"/>
          </p:cNvSpPr>
          <p:nvPr>
            <p:ph type="title"/>
          </p:nvPr>
        </p:nvSpPr>
        <p:spPr>
          <a:xfrm>
            <a:off x="1535055" y="457201"/>
            <a:ext cx="8549470" cy="773974"/>
          </a:xfrm>
        </p:spPr>
        <p:txBody>
          <a:bodyPr vert="horz" lIns="91440" tIns="45720" rIns="91440" bIns="45720" rtlCol="0" anchor="b">
            <a:normAutofit/>
          </a:bodyPr>
          <a:lstStyle/>
          <a:p>
            <a:pPr>
              <a:lnSpc>
                <a:spcPct val="90000"/>
              </a:lnSpc>
            </a:pPr>
            <a:r>
              <a:rPr lang="en-US" sz="4200" b="0" i="0" kern="1200" dirty="0" smtClean="0">
                <a:solidFill>
                  <a:srgbClr val="EBEBEB"/>
                </a:solidFill>
                <a:latin typeface="+mj-lt"/>
                <a:ea typeface="+mj-ea"/>
                <a:cs typeface="+mj-cs"/>
              </a:rPr>
              <a:t>Las </a:t>
            </a:r>
            <a:r>
              <a:rPr lang="en-US" sz="4200" b="0" i="0" kern="1200" dirty="0" err="1" smtClean="0">
                <a:solidFill>
                  <a:srgbClr val="EBEBEB"/>
                </a:solidFill>
                <a:latin typeface="+mj-lt"/>
                <a:ea typeface="+mj-ea"/>
                <a:cs typeface="+mj-cs"/>
              </a:rPr>
              <a:t>Ofrenda</a:t>
            </a:r>
            <a:r>
              <a:rPr lang="en-US" sz="4200" dirty="0" err="1" smtClean="0">
                <a:solidFill>
                  <a:srgbClr val="EBEBEB"/>
                </a:solidFill>
              </a:rPr>
              <a:t>s</a:t>
            </a:r>
            <a:r>
              <a:rPr lang="en-US" sz="4200" dirty="0" smtClean="0">
                <a:solidFill>
                  <a:srgbClr val="EBEBEB"/>
                </a:solidFill>
              </a:rPr>
              <a:t> </a:t>
            </a:r>
            <a:r>
              <a:rPr lang="en-US" sz="4200" dirty="0" err="1" smtClean="0">
                <a:solidFill>
                  <a:srgbClr val="EBEBEB"/>
                </a:solidFill>
              </a:rPr>
              <a:t>por</a:t>
            </a:r>
            <a:r>
              <a:rPr lang="en-US" sz="4200" dirty="0" smtClean="0">
                <a:solidFill>
                  <a:srgbClr val="EBEBEB"/>
                </a:solidFill>
              </a:rPr>
              <a:t> el </a:t>
            </a:r>
            <a:r>
              <a:rPr lang="en-US" sz="4200" dirty="0" err="1" smtClean="0">
                <a:solidFill>
                  <a:srgbClr val="EBEBEB"/>
                </a:solidFill>
              </a:rPr>
              <a:t>pecado</a:t>
            </a:r>
            <a:endParaRPr lang="en-US" sz="4200" b="0" i="0" kern="1200" dirty="0">
              <a:solidFill>
                <a:srgbClr val="EBEBEB"/>
              </a:solidFill>
              <a:latin typeface="+mj-lt"/>
              <a:ea typeface="+mj-ea"/>
              <a:cs typeface="+mj-cs"/>
            </a:endParaRPr>
          </a:p>
        </p:txBody>
      </p:sp>
      <p:sp>
        <p:nvSpPr>
          <p:cNvPr id="197" name="Rectangle 196">
            <a:extLst>
              <a:ext uri="{FF2B5EF4-FFF2-40B4-BE49-F238E27FC236}">
                <a16:creationId xmlns:a16="http://schemas.microsoft.com/office/drawing/2014/main" xmlns="" id="{EA1C8458-DBAA-4D00-98AC-E9890360D5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050" name="Picture 2"/>
          <p:cNvPicPr>
            <a:picLocks noChangeAspect="1" noChangeArrowheads="1"/>
          </p:cNvPicPr>
          <p:nvPr/>
        </p:nvPicPr>
        <p:blipFill>
          <a:blip r:embed="rId6" cstate="print"/>
          <a:srcRect l="13855" t="25179" r="11951" b="20714"/>
          <a:stretch>
            <a:fillRect/>
          </a:stretch>
        </p:blipFill>
        <p:spPr bwMode="auto">
          <a:xfrm>
            <a:off x="-1" y="1859115"/>
            <a:ext cx="12192001" cy="4998885"/>
          </a:xfrm>
          <a:prstGeom prst="rect">
            <a:avLst/>
          </a:prstGeom>
          <a:noFill/>
          <a:ln w="9525">
            <a:noFill/>
            <a:miter lim="800000"/>
            <a:headEnd/>
            <a:tailEnd/>
          </a:ln>
        </p:spPr>
      </p:pic>
    </p:spTree>
    <p:extLst>
      <p:ext uri="{BB962C8B-B14F-4D97-AF65-F5344CB8AC3E}">
        <p14:creationId xmlns:p14="http://schemas.microsoft.com/office/powerpoint/2010/main" xmlns="" val="22984600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4">
            <a:extLst>
              <a:ext uri="{FF2B5EF4-FFF2-40B4-BE49-F238E27FC236}">
                <a16:creationId xmlns:a16="http://schemas.microsoft.com/office/drawing/2014/main" xmlns="" id="{2D8FDD8E-CD0E-8DAD-43A3-9A5B7F55511E}"/>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12061" y="0"/>
            <a:ext cx="12192000" cy="6858000"/>
          </a:xfrm>
          <a:prstGeom prst="rect">
            <a:avLst/>
          </a:prstGeom>
        </p:spPr>
      </p:pic>
      <p:sp>
        <p:nvSpPr>
          <p:cNvPr id="4" name="CuadroTexto 3">
            <a:extLst>
              <a:ext uri="{FF2B5EF4-FFF2-40B4-BE49-F238E27FC236}">
                <a16:creationId xmlns:a16="http://schemas.microsoft.com/office/drawing/2014/main" xmlns="" id="{B7F75417-8BC0-431B-9DD0-3952FEF3CE45}"/>
              </a:ext>
            </a:extLst>
          </p:cNvPr>
          <p:cNvSpPr txBox="1"/>
          <p:nvPr/>
        </p:nvSpPr>
        <p:spPr>
          <a:xfrm>
            <a:off x="258289" y="1483351"/>
            <a:ext cx="5157427" cy="954107"/>
          </a:xfrm>
          <a:prstGeom prst="rect">
            <a:avLst/>
          </a:prstGeom>
          <a:noFill/>
        </p:spPr>
        <p:txBody>
          <a:bodyPr wrap="square" rtlCol="0">
            <a:spAutoFit/>
          </a:bodyPr>
          <a:lstStyle/>
          <a:p>
            <a:pPr lvl="0" algn="just" defTabSz="457200">
              <a:defRPr/>
            </a:pPr>
            <a:r>
              <a:rPr lang="es-ES" sz="2800" dirty="0" smtClean="0"/>
              <a:t>Confesión de pecados sobre el cordero</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5" name="CuadroTexto 4">
            <a:extLst>
              <a:ext uri="{FF2B5EF4-FFF2-40B4-BE49-F238E27FC236}">
                <a16:creationId xmlns:a16="http://schemas.microsoft.com/office/drawing/2014/main" xmlns="" id="{2B80B65F-4774-4B34-B211-5F7CCD9DB0D1}"/>
              </a:ext>
            </a:extLst>
          </p:cNvPr>
          <p:cNvSpPr txBox="1"/>
          <p:nvPr/>
        </p:nvSpPr>
        <p:spPr>
          <a:xfrm>
            <a:off x="357360" y="532076"/>
            <a:ext cx="4915382" cy="523220"/>
          </a:xfrm>
          <a:prstGeom prst="rect">
            <a:avLst/>
          </a:prstGeom>
          <a:noFill/>
        </p:spPr>
        <p:txBody>
          <a:bodyPr wrap="square" rtlCol="0">
            <a:spAutoFit/>
          </a:bodyPr>
          <a:lstStyle/>
          <a:p>
            <a:pPr lvl="0" defTabSz="457200">
              <a:defRPr/>
            </a:pPr>
            <a:r>
              <a:rPr lang="es-ES" sz="2800" dirty="0" smtClean="0"/>
              <a:t>Ofrenda de pecado</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xmlns="" id="{3C95100F-E8B5-4CF3-9E17-D707427B80EE}"/>
              </a:ext>
            </a:extLst>
          </p:cNvPr>
          <p:cNvSpPr txBox="1"/>
          <p:nvPr/>
        </p:nvSpPr>
        <p:spPr>
          <a:xfrm>
            <a:off x="317412" y="4115681"/>
            <a:ext cx="4803412" cy="954107"/>
          </a:xfrm>
          <a:prstGeom prst="rect">
            <a:avLst/>
          </a:prstGeom>
          <a:noFill/>
        </p:spPr>
        <p:txBody>
          <a:bodyPr wrap="square" rtlCol="0">
            <a:spAutoFit/>
          </a:bodyPr>
          <a:lstStyle/>
          <a:p>
            <a:pPr lvl="0" algn="just" defTabSz="457200">
              <a:defRPr/>
            </a:pPr>
            <a:r>
              <a:rPr lang="es-ES" sz="2800" dirty="0" smtClean="0"/>
              <a:t>Comer la carne de la ofrenda</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7" name="CuadroTexto 6">
            <a:extLst>
              <a:ext uri="{FF2B5EF4-FFF2-40B4-BE49-F238E27FC236}">
                <a16:creationId xmlns:a16="http://schemas.microsoft.com/office/drawing/2014/main" xmlns="" id="{484CE96C-CBE3-40DD-869A-7E653E50D465}"/>
              </a:ext>
            </a:extLst>
          </p:cNvPr>
          <p:cNvSpPr txBox="1"/>
          <p:nvPr/>
        </p:nvSpPr>
        <p:spPr>
          <a:xfrm>
            <a:off x="387219" y="5464242"/>
            <a:ext cx="4803412" cy="954107"/>
          </a:xfrm>
          <a:prstGeom prst="rect">
            <a:avLst/>
          </a:prstGeom>
          <a:noFill/>
        </p:spPr>
        <p:txBody>
          <a:bodyPr wrap="square" rtlCol="0">
            <a:spAutoFit/>
          </a:bodyPr>
          <a:lstStyle/>
          <a:p>
            <a:pPr lvl="0" defTabSz="457200">
              <a:defRPr/>
            </a:pPr>
            <a:r>
              <a:rPr lang="es-ES" sz="2800" dirty="0" smtClean="0"/>
              <a:t>Separar la grosura del animal</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8" name="CuadroTexto 7">
            <a:extLst>
              <a:ext uri="{FF2B5EF4-FFF2-40B4-BE49-F238E27FC236}">
                <a16:creationId xmlns:a16="http://schemas.microsoft.com/office/drawing/2014/main" xmlns="" id="{BADEAE86-D7E0-4E67-860F-EC436B06AF60}"/>
              </a:ext>
            </a:extLst>
          </p:cNvPr>
          <p:cNvSpPr txBox="1"/>
          <p:nvPr/>
        </p:nvSpPr>
        <p:spPr>
          <a:xfrm>
            <a:off x="317412" y="2869968"/>
            <a:ext cx="4933015" cy="954107"/>
          </a:xfrm>
          <a:prstGeom prst="rect">
            <a:avLst/>
          </a:prstGeom>
          <a:noFill/>
        </p:spPr>
        <p:txBody>
          <a:bodyPr wrap="square" rtlCol="0">
            <a:spAutoFit/>
          </a:bodyPr>
          <a:lstStyle/>
          <a:p>
            <a:pPr lvl="0" algn="just" defTabSz="457200">
              <a:defRPr/>
            </a:pPr>
            <a:r>
              <a:rPr lang="es-ES" sz="2800" dirty="0" smtClean="0"/>
              <a:t>Derramar la sangre sobre la base del altar</a:t>
            </a:r>
            <a:endParaRPr kumimoji="0" lang="es-ES" sz="2800" b="0" i="0" u="none" strike="noStrike" kern="1200" cap="none" spc="0" normalizeH="0" baseline="0" noProof="0" dirty="0">
              <a:ln>
                <a:noFill/>
              </a:ln>
              <a:solidFill>
                <a:prstClr val="white"/>
              </a:solidFill>
              <a:effectLst/>
              <a:uLnTx/>
              <a:uFillTx/>
              <a:latin typeface="Calibri" panose="020F0502020204030204"/>
            </a:endParaRPr>
          </a:p>
        </p:txBody>
      </p:sp>
      <p:sp>
        <p:nvSpPr>
          <p:cNvPr id="9" name="CuadroTexto 8">
            <a:extLst>
              <a:ext uri="{FF2B5EF4-FFF2-40B4-BE49-F238E27FC236}">
                <a16:creationId xmlns:a16="http://schemas.microsoft.com/office/drawing/2014/main" xmlns="" id="{DB4BBA2C-AD84-4635-BFED-A54A24D56E2B}"/>
              </a:ext>
            </a:extLst>
          </p:cNvPr>
          <p:cNvSpPr txBox="1"/>
          <p:nvPr/>
        </p:nvSpPr>
        <p:spPr>
          <a:xfrm>
            <a:off x="5661943" y="4043413"/>
            <a:ext cx="6483306"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D. </a:t>
            </a:r>
            <a:r>
              <a:rPr lang="es-ES" sz="3200" dirty="0" smtClean="0"/>
              <a:t>Tipifica la transferencia de pecados al Cordero de Dios</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xmlns="" id="{707CBC07-791E-485A-931D-932FDFAF0D6C}"/>
              </a:ext>
            </a:extLst>
          </p:cNvPr>
          <p:cNvSpPr txBox="1"/>
          <p:nvPr/>
        </p:nvSpPr>
        <p:spPr>
          <a:xfrm>
            <a:off x="5661943" y="362799"/>
            <a:ext cx="5332006" cy="1446550"/>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A. </a:t>
            </a:r>
            <a:r>
              <a:rPr lang="es-ES" sz="2800" dirty="0" smtClean="0"/>
              <a:t>Tipifica cómo Cristo cargó nuestros pecados en su cuerpo</a:t>
            </a: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adroTexto 11">
            <a:extLst>
              <a:ext uri="{FF2B5EF4-FFF2-40B4-BE49-F238E27FC236}">
                <a16:creationId xmlns:a16="http://schemas.microsoft.com/office/drawing/2014/main" xmlns="" id="{4D4C28EC-9574-47D6-8D4C-A2D48F991BF0}"/>
              </a:ext>
            </a:extLst>
          </p:cNvPr>
          <p:cNvSpPr txBox="1"/>
          <p:nvPr/>
        </p:nvSpPr>
        <p:spPr>
          <a:xfrm>
            <a:off x="5661943" y="2839190"/>
            <a:ext cx="6427788" cy="1077218"/>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C. </a:t>
            </a:r>
            <a:r>
              <a:rPr lang="es-ES" sz="3200" dirty="0" smtClean="0"/>
              <a:t>Tipifica la destrucción del pecado y el pecador salvado.</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xmlns="" id="{570408FA-21B6-4E50-A2CA-A06FB9771535}"/>
              </a:ext>
            </a:extLst>
          </p:cNvPr>
          <p:cNvSpPr txBox="1"/>
          <p:nvPr/>
        </p:nvSpPr>
        <p:spPr>
          <a:xfrm>
            <a:off x="5677506" y="5704918"/>
            <a:ext cx="6181510" cy="1015663"/>
          </a:xfrm>
          <a:prstGeom prst="rect">
            <a:avLst/>
          </a:prstGeom>
          <a:noFill/>
        </p:spPr>
        <p:txBody>
          <a:bodyPr wrap="square" rtlCol="0">
            <a:spAutoFit/>
          </a:bodyPr>
          <a:lstStyle/>
          <a:p>
            <a:pPr lvl="0" defTabSz="45720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F. </a:t>
            </a:r>
            <a:r>
              <a:rPr lang="es-ES" sz="2800" dirty="0" smtClean="0"/>
              <a:t>Representa la eliminación de la maldición del pecado de la tierra.</a:t>
            </a:r>
            <a:endParaRPr kumimoji="0" lang="es-ES" sz="2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4" name="CuadroTexto 13">
            <a:extLst>
              <a:ext uri="{FF2B5EF4-FFF2-40B4-BE49-F238E27FC236}">
                <a16:creationId xmlns:a16="http://schemas.microsoft.com/office/drawing/2014/main" xmlns="" id="{D52AD20F-C77A-4B88-B6A1-2718AE27E03B}"/>
              </a:ext>
            </a:extLst>
          </p:cNvPr>
          <p:cNvSpPr txBox="1"/>
          <p:nvPr/>
        </p:nvSpPr>
        <p:spPr>
          <a:xfrm>
            <a:off x="5671995" y="5087131"/>
            <a:ext cx="7260234" cy="584775"/>
          </a:xfrm>
          <a:prstGeom prst="rect">
            <a:avLst/>
          </a:prstGeom>
          <a:noFill/>
        </p:spPr>
        <p:txBody>
          <a:bodyPr wrap="square" rtlCol="0">
            <a:spAutoFit/>
          </a:bodyPr>
          <a:lstStyle/>
          <a:p>
            <a:pPr lvl="0">
              <a:defRPr/>
            </a:pPr>
            <a:r>
              <a:rPr kumimoji="0" lang="es-DO" sz="3200" b="0" i="0" u="none" strike="noStrike" kern="1200" cap="none" spc="0" normalizeH="0" baseline="0" noProof="0" dirty="0">
                <a:ln>
                  <a:noFill/>
                </a:ln>
                <a:solidFill>
                  <a:srgbClr val="FFFF00"/>
                </a:solidFill>
                <a:effectLst/>
                <a:uLnTx/>
                <a:uFillTx/>
                <a:latin typeface="Calibri" panose="020F0502020204030204"/>
                <a:ea typeface="+mn-ea"/>
                <a:cs typeface="+mn-cs"/>
              </a:rPr>
              <a:t>E.</a:t>
            </a:r>
            <a:r>
              <a:rPr lang="es-ES" sz="3200" dirty="0">
                <a:solidFill>
                  <a:prstClr val="white"/>
                </a:solidFill>
              </a:rPr>
              <a:t> </a:t>
            </a:r>
            <a:r>
              <a:rPr lang="es-ES" sz="2800" dirty="0" smtClean="0"/>
              <a:t>S</a:t>
            </a:r>
            <a:r>
              <a:rPr lang="es-ES" sz="2800" dirty="0" smtClean="0"/>
              <a:t>imboliza </a:t>
            </a:r>
            <a:r>
              <a:rPr lang="es-ES" sz="2800" dirty="0" smtClean="0"/>
              <a:t>el pecado consumido.</a:t>
            </a: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CuadroTexto 8">
            <a:extLst>
              <a:ext uri="{FF2B5EF4-FFF2-40B4-BE49-F238E27FC236}">
                <a16:creationId xmlns:a16="http://schemas.microsoft.com/office/drawing/2014/main" xmlns="" id="{DB4BBA2C-AD84-4635-BFED-A54A24D56E2B}"/>
              </a:ext>
            </a:extLst>
          </p:cNvPr>
          <p:cNvSpPr txBox="1"/>
          <p:nvPr/>
        </p:nvSpPr>
        <p:spPr>
          <a:xfrm>
            <a:off x="5708694" y="1674299"/>
            <a:ext cx="6483306" cy="1077218"/>
          </a:xfrm>
          <a:prstGeom prst="rect">
            <a:avLst/>
          </a:prstGeom>
          <a:noFill/>
        </p:spPr>
        <p:txBody>
          <a:bodyPr wrap="square" rtlCol="0">
            <a:spAutoFit/>
          </a:bodyPr>
          <a:lstStyle/>
          <a:p>
            <a:pPr lvl="0" defTabSz="457200">
              <a:defRPr/>
            </a:pPr>
            <a:r>
              <a:rPr lang="es-DO" sz="3200" noProof="0" dirty="0" smtClean="0">
                <a:solidFill>
                  <a:srgbClr val="FFFF00"/>
                </a:solidFill>
                <a:latin typeface="Calibri" panose="020F0502020204030204"/>
              </a:rPr>
              <a:t>B</a:t>
            </a:r>
            <a:r>
              <a:rPr kumimoji="0" lang="es-DO" sz="3200" b="0" i="0" u="none" strike="noStrike" kern="1200" cap="none" spc="0" normalizeH="0" baseline="0" noProof="0" dirty="0" smtClean="0">
                <a:ln>
                  <a:noFill/>
                </a:ln>
                <a:solidFill>
                  <a:srgbClr val="FFFF00"/>
                </a:solidFill>
                <a:effectLst/>
                <a:uLnTx/>
                <a:uFillTx/>
                <a:latin typeface="Calibri" panose="020F0502020204030204"/>
                <a:ea typeface="+mn-ea"/>
                <a:cs typeface="+mn-cs"/>
              </a:rPr>
              <a:t>. </a:t>
            </a:r>
            <a:r>
              <a:rPr lang="es-ES" sz="3200" dirty="0" smtClean="0"/>
              <a:t>Se requería según la posición del transgresor</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837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16"/>
                                        </p:tgtEl>
                                        <p:attrNameLst>
                                          <p:attrName>style.color</p:attrName>
                                        </p:attrNameLst>
                                      </p:cBhvr>
                                      <p:by>
                                        <p:hsl h="7200000" s="0" l="0"/>
                                      </p:by>
                                    </p:animClr>
                                    <p:animClr clrSpc="hsl" dir="cw">
                                      <p:cBhvr>
                                        <p:cTn id="11" dur="500" fill="hold"/>
                                        <p:tgtEl>
                                          <p:spTgt spid="16"/>
                                        </p:tgtEl>
                                        <p:attrNameLst>
                                          <p:attrName>fillcolor</p:attrName>
                                        </p:attrNameLst>
                                      </p:cBhvr>
                                      <p:by>
                                        <p:hsl h="7200000" s="0" l="0"/>
                                      </p:by>
                                    </p:animClr>
                                    <p:animClr clrSpc="hsl" dir="cw">
                                      <p:cBhvr>
                                        <p:cTn id="12" dur="500" fill="hold"/>
                                        <p:tgtEl>
                                          <p:spTgt spid="16"/>
                                        </p:tgtEl>
                                        <p:attrNameLst>
                                          <p:attrName>stroke.color</p:attrName>
                                        </p:attrNameLst>
                                      </p:cBhvr>
                                      <p:by>
                                        <p:hsl h="7200000" s="0" l="0"/>
                                      </p:by>
                                    </p:animClr>
                                    <p:set>
                                      <p:cBhvr>
                                        <p:cTn id="13" dur="500" fill="hold"/>
                                        <p:tgtEl>
                                          <p:spTgt spid="1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9"/>
                                        </p:tgtEl>
                                        <p:attrNameLst>
                                          <p:attrName>style.color</p:attrName>
                                        </p:attrNameLst>
                                      </p:cBhvr>
                                      <p:by>
                                        <p:hsl h="7200000" s="0" l="0"/>
                                      </p:by>
                                    </p:animClr>
                                    <p:animClr clrSpc="hsl" dir="cw">
                                      <p:cBhvr>
                                        <p:cTn id="22" dur="500" fill="hold"/>
                                        <p:tgtEl>
                                          <p:spTgt spid="9"/>
                                        </p:tgtEl>
                                        <p:attrNameLst>
                                          <p:attrName>fillcolor</p:attrName>
                                        </p:attrNameLst>
                                      </p:cBhvr>
                                      <p:by>
                                        <p:hsl h="7200000" s="0" l="0"/>
                                      </p:by>
                                    </p:animClr>
                                    <p:animClr clrSpc="hsl" dir="cw">
                                      <p:cBhvr>
                                        <p:cTn id="23" dur="500" fill="hold"/>
                                        <p:tgtEl>
                                          <p:spTgt spid="9"/>
                                        </p:tgtEl>
                                        <p:attrNameLst>
                                          <p:attrName>stroke.color</p:attrName>
                                        </p:attrNameLst>
                                      </p:cBhvr>
                                      <p:by>
                                        <p:hsl h="7200000" s="0" l="0"/>
                                      </p:by>
                                    </p:animClr>
                                    <p:set>
                                      <p:cBhvr>
                                        <p:cTn id="24" dur="500" fill="hold"/>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13"/>
                                        </p:tgtEl>
                                        <p:attrNameLst>
                                          <p:attrName>style.color</p:attrName>
                                        </p:attrNameLst>
                                      </p:cBhvr>
                                      <p:by>
                                        <p:hsl h="7200000" s="0" l="0"/>
                                      </p:by>
                                    </p:animClr>
                                    <p:animClr clrSpc="hsl" dir="cw">
                                      <p:cBhvr>
                                        <p:cTn id="33" dur="500" fill="hold"/>
                                        <p:tgtEl>
                                          <p:spTgt spid="13"/>
                                        </p:tgtEl>
                                        <p:attrNameLst>
                                          <p:attrName>fillcolor</p:attrName>
                                        </p:attrNameLst>
                                      </p:cBhvr>
                                      <p:by>
                                        <p:hsl h="7200000" s="0" l="0"/>
                                      </p:by>
                                    </p:animClr>
                                    <p:animClr clrSpc="hsl" dir="cw">
                                      <p:cBhvr>
                                        <p:cTn id="34" dur="500" fill="hold"/>
                                        <p:tgtEl>
                                          <p:spTgt spid="13"/>
                                        </p:tgtEl>
                                        <p:attrNameLst>
                                          <p:attrName>stroke.color</p:attrName>
                                        </p:attrNameLst>
                                      </p:cBhvr>
                                      <p:by>
                                        <p:hsl h="7200000" s="0" l="0"/>
                                      </p:by>
                                    </p:animClr>
                                    <p:set>
                                      <p:cBhvr>
                                        <p:cTn id="35" dur="500" fill="hold"/>
                                        <p:tgtEl>
                                          <p:spTgt spid="1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11"/>
                                        </p:tgtEl>
                                        <p:attrNameLst>
                                          <p:attrName>style.color</p:attrName>
                                        </p:attrNameLst>
                                      </p:cBhvr>
                                      <p:by>
                                        <p:hsl h="7200000" s="0" l="0"/>
                                      </p:by>
                                    </p:animClr>
                                    <p:animClr clrSpc="hsl" dir="cw">
                                      <p:cBhvr>
                                        <p:cTn id="44" dur="500" fill="hold"/>
                                        <p:tgtEl>
                                          <p:spTgt spid="11"/>
                                        </p:tgtEl>
                                        <p:attrNameLst>
                                          <p:attrName>fillcolor</p:attrName>
                                        </p:attrNameLst>
                                      </p:cBhvr>
                                      <p:by>
                                        <p:hsl h="7200000" s="0" l="0"/>
                                      </p:by>
                                    </p:animClr>
                                    <p:animClr clrSpc="hsl" dir="cw">
                                      <p:cBhvr>
                                        <p:cTn id="45" dur="500" fill="hold"/>
                                        <p:tgtEl>
                                          <p:spTgt spid="11"/>
                                        </p:tgtEl>
                                        <p:attrNameLst>
                                          <p:attrName>stroke.color</p:attrName>
                                        </p:attrNameLst>
                                      </p:cBhvr>
                                      <p:by>
                                        <p:hsl h="7200000" s="0" l="0"/>
                                      </p:by>
                                    </p:animClr>
                                    <p:set>
                                      <p:cBhvr>
                                        <p:cTn id="46" dur="500" fill="hold"/>
                                        <p:tgtEl>
                                          <p:spTgt spid="1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12"/>
                                        </p:tgtEl>
                                        <p:attrNameLst>
                                          <p:attrName>style.color</p:attrName>
                                        </p:attrNameLst>
                                      </p:cBhvr>
                                      <p:by>
                                        <p:hsl h="7200000" s="0" l="0"/>
                                      </p:by>
                                    </p:animClr>
                                    <p:animClr clrSpc="hsl" dir="cw">
                                      <p:cBhvr>
                                        <p:cTn id="55" dur="500" fill="hold"/>
                                        <p:tgtEl>
                                          <p:spTgt spid="12"/>
                                        </p:tgtEl>
                                        <p:attrNameLst>
                                          <p:attrName>fillcolor</p:attrName>
                                        </p:attrNameLst>
                                      </p:cBhvr>
                                      <p:by>
                                        <p:hsl h="7200000" s="0" l="0"/>
                                      </p:by>
                                    </p:animClr>
                                    <p:animClr clrSpc="hsl" dir="cw">
                                      <p:cBhvr>
                                        <p:cTn id="56" dur="500" fill="hold"/>
                                        <p:tgtEl>
                                          <p:spTgt spid="12"/>
                                        </p:tgtEl>
                                        <p:attrNameLst>
                                          <p:attrName>stroke.color</p:attrName>
                                        </p:attrNameLst>
                                      </p:cBhvr>
                                      <p:by>
                                        <p:hsl h="7200000" s="0" l="0"/>
                                      </p:by>
                                    </p:animClr>
                                    <p:set>
                                      <p:cBhvr>
                                        <p:cTn id="57"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1" grpId="0"/>
      <p:bldP spid="12"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3">
            <a:extLst>
              <a:ext uri="{FF2B5EF4-FFF2-40B4-BE49-F238E27FC236}">
                <a16:creationId xmlns:a16="http://schemas.microsoft.com/office/drawing/2014/main" xmlns="" id="{0047927D-8278-105D-702C-2B24C0BC0638}"/>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xmlns="" id="{E575D3F2-26D6-77A2-D051-73489A17DA74}"/>
              </a:ext>
            </a:extLst>
          </p:cNvPr>
          <p:cNvSpPr txBox="1"/>
          <p:nvPr/>
        </p:nvSpPr>
        <p:spPr>
          <a:xfrm>
            <a:off x="5833241" y="561028"/>
            <a:ext cx="6045898" cy="4524315"/>
          </a:xfrm>
          <a:prstGeom prst="rect">
            <a:avLst/>
          </a:prstGeom>
          <a:noFill/>
        </p:spPr>
        <p:txBody>
          <a:bodyPr wrap="square" rtlCol="0">
            <a:spAutoFit/>
          </a:bodyPr>
          <a:lstStyle/>
          <a:p>
            <a:pPr defTabSz="457200"/>
            <a:r>
              <a:rPr lang="es-DO" sz="4800" b="1" dirty="0" smtClean="0">
                <a:solidFill>
                  <a:srgbClr val="FFFF00"/>
                </a:solidFill>
                <a:latin typeface="Century Gothic" panose="020B0502020202020204"/>
              </a:rPr>
              <a:t>¿Aceptas el sacrificio de Cristo como único y suficiente para el perdón de tus pecados?</a:t>
            </a:r>
            <a:endParaRPr lang="en-US" sz="4800" b="1" dirty="0">
              <a:solidFill>
                <a:srgbClr val="FFFF00"/>
              </a:solidFill>
              <a:latin typeface="Century Gothic" panose="020B0502020202020204"/>
            </a:endParaRPr>
          </a:p>
        </p:txBody>
      </p:sp>
    </p:spTree>
    <p:extLst>
      <p:ext uri="{BB962C8B-B14F-4D97-AF65-F5344CB8AC3E}">
        <p14:creationId xmlns:p14="http://schemas.microsoft.com/office/powerpoint/2010/main" xmlns="" val="2303535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No existe ninguna parte de la adoración religiosa que lleve al adorador tan cerca del Señor, que cuando el se arrodillaba a los pies del Salvador, confesando sus pecados, y conociendo la fuerza de la promesa, </a:t>
            </a:r>
            <a:r>
              <a:rPr lang="es-ES" sz="4000" b="1" dirty="0" smtClean="0">
                <a:solidFill>
                  <a:srgbClr val="FFFF00"/>
                </a:solidFill>
                <a:latin typeface="Calibri" panose="020F0502020204030204" pitchFamily="34" charset="0"/>
                <a:cs typeface="Calibri" panose="020F0502020204030204" pitchFamily="34" charset="0"/>
              </a:rPr>
              <a:t>“Si confesamos  nuestros  pecados,  Él  es  fiel  y  justo  para  perdonar  nuestros pecados, y limpiarnos de toda maldad”.  1 Juan 1:9. </a:t>
            </a:r>
            <a:r>
              <a:rPr lang="es-ES" sz="4000" b="1" dirty="0" smtClean="0">
                <a:latin typeface="Calibri" panose="020F0502020204030204" pitchFamily="34" charset="0"/>
                <a:cs typeface="Calibri" panose="020F0502020204030204" pitchFamily="34" charset="0"/>
              </a:rPr>
              <a:t>Es entonces cuando el pecador arrepentido toca el borde de la túnica del Maestro, y recibe su poder sanador en el alma.</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El pecado es la transgresión de la ley de Dios. Aquellos que </a:t>
            </a:r>
            <a:r>
              <a:rPr lang="es-ES" sz="4000" b="1" dirty="0" smtClean="0">
                <a:solidFill>
                  <a:srgbClr val="FFFF00"/>
                </a:solidFill>
                <a:latin typeface="Calibri" panose="020F0502020204030204" pitchFamily="34" charset="0"/>
                <a:cs typeface="Calibri" panose="020F0502020204030204" pitchFamily="34" charset="0"/>
              </a:rPr>
              <a:t>“hubieren hecho algo contra alguno de los mandamientos de Jehová” Levítico 4:13 </a:t>
            </a:r>
            <a:r>
              <a:rPr lang="es-ES" sz="4000" b="1" dirty="0" smtClean="0">
                <a:latin typeface="Calibri" panose="020F0502020204030204" pitchFamily="34" charset="0"/>
                <a:cs typeface="Calibri" panose="020F0502020204030204" pitchFamily="34" charset="0"/>
              </a:rPr>
              <a:t>era culpable de pecado; y con el fin de quedar libre del pecado, debía traer una ofrenda, de manera  que  al  ver  la  víctima  inocente  morir  por  sus  pecados  podía  más plenamente comprender como el Cordero inocente de Dios podía ofrecer su vida por los pecados del mundo.</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Si el pecador era un sacerdote, realizando aquel oficio sagrado donde la influencia de un acto errado podría hacer caer a otros, entonces tenía que traer un buey, un animal caro, como ofrenda por el pecado; pero si pertenecía al pueblo común, podía traer un cabrito o un cordero. El valor del animal a ser ofrecido era determinado por la posición que disfrutaba el transgresor.</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La ofrenda de pecado era presentada en el atrio del santuario, en la puerta del tabernáculo de la congregación.  </a:t>
            </a:r>
            <a:r>
              <a:rPr lang="es-ES" sz="4000" b="1" dirty="0" smtClean="0">
                <a:solidFill>
                  <a:srgbClr val="FFFF00"/>
                </a:solidFill>
                <a:latin typeface="Calibri" panose="020F0502020204030204" pitchFamily="34" charset="0"/>
                <a:cs typeface="Calibri" panose="020F0502020204030204" pitchFamily="34" charset="0"/>
              </a:rPr>
              <a:t>Levítico </a:t>
            </a:r>
            <a:r>
              <a:rPr lang="es-ES" sz="4000" b="1" dirty="0" smtClean="0">
                <a:solidFill>
                  <a:srgbClr val="FFFF00"/>
                </a:solidFill>
                <a:latin typeface="Calibri" panose="020F0502020204030204" pitchFamily="34" charset="0"/>
                <a:cs typeface="Calibri" panose="020F0502020204030204" pitchFamily="34" charset="0"/>
              </a:rPr>
              <a:t>4:1-35</a:t>
            </a:r>
            <a:r>
              <a:rPr lang="es-ES" sz="4000" b="1" dirty="0" smtClean="0">
                <a:latin typeface="Calibri" panose="020F0502020204030204" pitchFamily="34" charset="0"/>
                <a:cs typeface="Calibri" panose="020F0502020204030204" pitchFamily="34" charset="0"/>
              </a:rPr>
              <a:t>. El </a:t>
            </a:r>
            <a:r>
              <a:rPr lang="es-ES" sz="4000" b="1" dirty="0" smtClean="0">
                <a:latin typeface="Calibri" panose="020F0502020204030204" pitchFamily="34" charset="0"/>
                <a:cs typeface="Calibri" panose="020F0502020204030204" pitchFamily="34" charset="0"/>
              </a:rPr>
              <a:t>pecador con su mano colocada sobre la cabeza del cordero, confesaba sobre ella todos sus pecados, y luego con su propia mano mataba al animal. </a:t>
            </a:r>
            <a:r>
              <a:rPr lang="es-ES" sz="4000" b="1" dirty="0" smtClean="0">
                <a:solidFill>
                  <a:srgbClr val="FFFF00"/>
                </a:solidFill>
                <a:latin typeface="Calibri" panose="020F0502020204030204" pitchFamily="34" charset="0"/>
                <a:cs typeface="Calibri" panose="020F0502020204030204" pitchFamily="34" charset="0"/>
              </a:rPr>
              <a:t>Levítico 4:29; Números 5:7</a:t>
            </a:r>
            <a:r>
              <a:rPr lang="es-ES" sz="4000" b="1" dirty="0" smtClean="0">
                <a:latin typeface="Calibri" panose="020F0502020204030204" pitchFamily="34" charset="0"/>
                <a:cs typeface="Calibri" panose="020F0502020204030204" pitchFamily="34" charset="0"/>
              </a:rPr>
              <a:t>. Algunas veces la sangre era llevada al primer apartamento del santuario por el sacerdote oficiante; quien introducía su dedo en la sangre y la esparcía ante el Señor. </a:t>
            </a:r>
            <a:endParaRPr lang="es-ES"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63161" y="1117550"/>
            <a:ext cx="11291804" cy="57404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Los cuernos del altar de oro, el altar del incienso, también eran tocados con la sangre. El sacerdote entonces salía al atrio, y derramaba toda la sangre sobre la base del altar del holocausto. Levítico 4:7, 18, 25,30. Los cuerpos de los animales cuya sangre era llevada dentro del santuario, eran quemados fuera  del  campamento.  Levítico  6:30.  </a:t>
            </a:r>
            <a:r>
              <a:rPr lang="es-ES" sz="4000" b="1" dirty="0" smtClean="0">
                <a:solidFill>
                  <a:srgbClr val="FFFF00"/>
                </a:solidFill>
                <a:latin typeface="Calibri" panose="020F0502020204030204" pitchFamily="34" charset="0"/>
                <a:cs typeface="Calibri" panose="020F0502020204030204" pitchFamily="34" charset="0"/>
              </a:rPr>
              <a:t>“Por  lo  cual  también  Jesús,  para santificar al pueblo mediante su propia sangre, padeció fuera de la puerta“. Hebreos 13:12.</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2">
            <a:extLst>
              <a:ext uri="{FF2B5EF4-FFF2-40B4-BE49-F238E27FC236}">
                <a16:creationId xmlns:a16="http://schemas.microsoft.com/office/drawing/2014/main" xmlns="" id="{BCAAF9C1-F1ED-37F1-A4C2-FA8CE2171672}"/>
              </a:ext>
            </a:extLst>
          </p:cNvPr>
          <p:cNvPicPr>
            <a:picLocks noGrp="1" noChangeAspect="1"/>
          </p:cNvPicPr>
          <p:nvPr isPhoto="1"/>
        </p:nvPicPr>
        <p:blipFill>
          <a:blip r:embed="rId2" cstate="print">
            <a:lum/>
            <a:extLst>
              <a:ext uri="{28A0092B-C50C-407E-A947-70E740481C1C}">
                <a14:useLocalDpi xmlns:a14="http://schemas.microsoft.com/office/drawing/2010/main" xmlns="" val="0"/>
              </a:ext>
            </a:extLst>
          </a:blip>
          <a:stretch>
            <a:fillRect/>
          </a:stretch>
        </p:blipFill>
        <p:spPr>
          <a:xfrm>
            <a:off x="42041" y="-150126"/>
            <a:ext cx="12192000" cy="6858000"/>
          </a:xfrm>
          <a:prstGeom prst="rect">
            <a:avLst/>
          </a:prstGeom>
        </p:spPr>
      </p:pic>
      <p:sp>
        <p:nvSpPr>
          <p:cNvPr id="4" name="Título 1"/>
          <p:cNvSpPr txBox="1">
            <a:spLocks/>
          </p:cNvSpPr>
          <p:nvPr/>
        </p:nvSpPr>
        <p:spPr>
          <a:xfrm>
            <a:off x="295146" y="150126"/>
            <a:ext cx="9872436" cy="10007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rgbClr val="FFC000"/>
                </a:solidFill>
              </a:rPr>
              <a:t>La </a:t>
            </a:r>
            <a:r>
              <a:rPr lang="en-US" sz="3600" b="1" dirty="0" err="1" smtClean="0">
                <a:solidFill>
                  <a:srgbClr val="FFC000"/>
                </a:solidFill>
              </a:rPr>
              <a:t>Ofrenda</a:t>
            </a:r>
            <a:r>
              <a:rPr lang="en-US" sz="3600" b="1" dirty="0" smtClean="0">
                <a:solidFill>
                  <a:srgbClr val="FFC000"/>
                </a:solidFill>
              </a:rPr>
              <a:t> </a:t>
            </a:r>
            <a:r>
              <a:rPr lang="en-US" sz="3600" b="1" dirty="0" err="1" smtClean="0">
                <a:solidFill>
                  <a:srgbClr val="FFC000"/>
                </a:solidFill>
              </a:rPr>
              <a:t>por</a:t>
            </a:r>
            <a:r>
              <a:rPr lang="en-US" sz="3600" b="1" dirty="0" smtClean="0">
                <a:solidFill>
                  <a:srgbClr val="FFC000"/>
                </a:solidFill>
              </a:rPr>
              <a:t> el </a:t>
            </a:r>
            <a:r>
              <a:rPr lang="en-US" sz="3600" b="1" dirty="0" err="1" smtClean="0">
                <a:solidFill>
                  <a:srgbClr val="FFC000"/>
                </a:solidFill>
              </a:rPr>
              <a:t>Pecado</a:t>
            </a:r>
            <a:endParaRPr lang="en-US" sz="3600" b="1" dirty="0">
              <a:solidFill>
                <a:srgbClr val="FFC000"/>
              </a:solidFill>
            </a:endParaRPr>
          </a:p>
        </p:txBody>
      </p:sp>
      <p:sp>
        <p:nvSpPr>
          <p:cNvPr id="5" name="Título 1"/>
          <p:cNvSpPr txBox="1">
            <a:spLocks/>
          </p:cNvSpPr>
          <p:nvPr/>
        </p:nvSpPr>
        <p:spPr>
          <a:xfrm>
            <a:off x="450098" y="764852"/>
            <a:ext cx="11291804" cy="60931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smtClean="0">
                <a:latin typeface="Calibri" panose="020F0502020204030204" pitchFamily="34" charset="0"/>
                <a:cs typeface="Calibri" panose="020F0502020204030204" pitchFamily="34" charset="0"/>
              </a:rPr>
              <a:t>El pecador, al confesar sus pecados sobre el cordero, en tipo y sombra los transfería al cordero. La vida del cordero entonces era tomada en vez de la vida del pecador, tipificando la muerte del Cordero de Dios, quien ofrecería su vida por los pecados del mundo. La sangre del animal era impotente para eliminar el pecado,  </a:t>
            </a:r>
            <a:r>
              <a:rPr lang="es-ES" sz="4000" b="1" dirty="0" smtClean="0">
                <a:solidFill>
                  <a:srgbClr val="FFFF00"/>
                </a:solidFill>
                <a:latin typeface="Calibri" panose="020F0502020204030204" pitchFamily="34" charset="0"/>
                <a:cs typeface="Calibri" panose="020F0502020204030204" pitchFamily="34" charset="0"/>
              </a:rPr>
              <a:t>Hebreos 10:4 </a:t>
            </a:r>
            <a:r>
              <a:rPr lang="es-ES" sz="4000" b="1" dirty="0" smtClean="0">
                <a:latin typeface="Calibri" panose="020F0502020204030204" pitchFamily="34" charset="0"/>
                <a:cs typeface="Calibri" panose="020F0502020204030204" pitchFamily="34" charset="0"/>
              </a:rPr>
              <a:t>pero al derramar su sangre el penitente revelaba su fe en la ofrenda divina del Hijo de Dios. Cada ofrenda de pecado</a:t>
            </a:r>
          </a:p>
          <a:p>
            <a:r>
              <a:rPr lang="es-ES" sz="4000" b="1" dirty="0" smtClean="0">
                <a:latin typeface="Calibri" panose="020F0502020204030204" pitchFamily="34" charset="0"/>
                <a:cs typeface="Calibri" panose="020F0502020204030204" pitchFamily="34" charset="0"/>
              </a:rPr>
              <a:t>debía </a:t>
            </a:r>
            <a:r>
              <a:rPr lang="es-ES" sz="4000" b="1" dirty="0" smtClean="0">
                <a:latin typeface="Calibri" panose="020F0502020204030204" pitchFamily="34" charset="0"/>
                <a:cs typeface="Calibri" panose="020F0502020204030204" pitchFamily="34" charset="0"/>
              </a:rPr>
              <a:t>ser sin mancha, tipificando así el sacrificio perfecto del Salvador. </a:t>
            </a:r>
            <a:r>
              <a:rPr lang="es-ES" sz="4000" b="1" dirty="0" smtClean="0">
                <a:solidFill>
                  <a:srgbClr val="FFFF00"/>
                </a:solidFill>
                <a:latin typeface="Calibri" panose="020F0502020204030204" pitchFamily="34" charset="0"/>
                <a:cs typeface="Calibri" panose="020F0502020204030204" pitchFamily="34" charset="0"/>
              </a:rPr>
              <a:t>1 Pedro 1:19.</a:t>
            </a:r>
            <a:endParaRPr lang="es-ES" sz="4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62330095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lantilla" id="{CBAD0E0A-F576-4E8B-A01B-D97BC1BBDAE3}" vid="{BD0A4B01-F1E2-47E0-9001-0D659CBADEE4}"/>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Plantilla la cruz y su sombra</Template>
  <TotalTime>685</TotalTime>
  <Words>2563</Words>
  <Application>Microsoft Office PowerPoint</Application>
  <PresentationFormat>Personalizado</PresentationFormat>
  <Paragraphs>93</Paragraphs>
  <Slides>35</Slides>
  <Notes>0</Notes>
  <HiddenSlides>0</HiddenSlides>
  <MMClips>0</MMClips>
  <ScaleCrop>false</ScaleCrop>
  <HeadingPairs>
    <vt:vector size="4" baseType="variant">
      <vt:variant>
        <vt:lpstr>Tema</vt:lpstr>
      </vt:variant>
      <vt:variant>
        <vt:i4>2</vt:i4>
      </vt:variant>
      <vt:variant>
        <vt:lpstr>Títulos de diapositiva</vt:lpstr>
      </vt:variant>
      <vt:variant>
        <vt:i4>35</vt:i4>
      </vt:variant>
    </vt:vector>
  </HeadingPairs>
  <TitlesOfParts>
    <vt:vector size="37" baseType="lpstr">
      <vt:lpstr>Tema de Office</vt:lpstr>
      <vt:lpstr>1_Ion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Las Ofrendas por el pecado</vt:lpstr>
      <vt:lpstr>Las Ofrendas por el pecado</vt:lpstr>
      <vt:lpstr>Diapositiva 34</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dc:creator>
  <cp:lastModifiedBy>Usuario de Windows</cp:lastModifiedBy>
  <cp:revision>52</cp:revision>
  <dcterms:created xsi:type="dcterms:W3CDTF">2024-04-21T02:46:20Z</dcterms:created>
  <dcterms:modified xsi:type="dcterms:W3CDTF">2024-09-01T05:19:02Z</dcterms:modified>
</cp:coreProperties>
</file>