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sldIdLst>
    <p:sldId id="257" r:id="rId3"/>
    <p:sldId id="285" r:id="rId4"/>
    <p:sldId id="322" r:id="rId5"/>
    <p:sldId id="462" r:id="rId6"/>
    <p:sldId id="463" r:id="rId7"/>
    <p:sldId id="464" r:id="rId8"/>
    <p:sldId id="465" r:id="rId9"/>
    <p:sldId id="466" r:id="rId10"/>
    <p:sldId id="467" r:id="rId11"/>
    <p:sldId id="468" r:id="rId12"/>
    <p:sldId id="469" r:id="rId13"/>
    <p:sldId id="470" r:id="rId14"/>
    <p:sldId id="471" r:id="rId15"/>
    <p:sldId id="472" r:id="rId16"/>
    <p:sldId id="473" r:id="rId17"/>
    <p:sldId id="474" r:id="rId18"/>
    <p:sldId id="475" r:id="rId19"/>
    <p:sldId id="476" r:id="rId20"/>
    <p:sldId id="477" r:id="rId21"/>
    <p:sldId id="478" r:id="rId22"/>
    <p:sldId id="479" r:id="rId23"/>
    <p:sldId id="480" r:id="rId24"/>
    <p:sldId id="481" r:id="rId25"/>
    <p:sldId id="482" r:id="rId26"/>
    <p:sldId id="483" r:id="rId27"/>
    <p:sldId id="484" r:id="rId28"/>
    <p:sldId id="485" r:id="rId29"/>
    <p:sldId id="486" r:id="rId30"/>
    <p:sldId id="487" r:id="rId31"/>
    <p:sldId id="488" r:id="rId32"/>
    <p:sldId id="489" r:id="rId33"/>
    <p:sldId id="490" r:id="rId34"/>
    <p:sldId id="410" r:id="rId35"/>
    <p:sldId id="284" r:id="rId36"/>
    <p:sldId id="259" r:id="rId37"/>
  </p:sldIdLst>
  <p:sldSz cx="12192000" cy="6858000"/>
  <p:notesSz cx="6858000" cy="9144000"/>
  <p:photoAlbum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8" autoAdjust="0"/>
    <p:restoredTop sz="94660"/>
  </p:normalViewPr>
  <p:slideViewPr>
    <p:cSldViewPr snapToGrid="0">
      <p:cViewPr varScale="1">
        <p:scale>
          <a:sx n="89" d="100"/>
          <a:sy n="89" d="100"/>
        </p:scale>
        <p:origin x="192" y="9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59792-18B9-8FD6-EF14-1DF5EB072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1146E9-687F-E8BC-6044-58A4407D5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322BFE-1E62-2E26-CB05-D5F920AEC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pPr/>
              <a:t>27/10/24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99BA35-6703-2A13-E803-F0CDC7BD3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A3E83C-C1A6-36D5-6761-51C804A3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2358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71F814-F414-EF23-5B43-C8AA8592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E82AA9-AEB2-3E8D-1392-65E85BEDB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23041B-482D-2FF5-7811-4B8CFA186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pPr/>
              <a:t>27/10/24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D0597A-2E17-963A-02B2-1BA0B8761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49C2F0-1F96-594E-C3E0-8546437D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6136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1F1AE6B-13CD-A23B-CDAF-6CC8502CB4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80E18C-98FF-0118-CC11-73F2BA7A6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55BFAD-AD88-6CDB-6164-3B79FF56F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pPr/>
              <a:t>27/10/24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1E9704-7418-B5B9-3B9C-D9A8860E7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945250-4C70-3C47-0990-F40D0673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34668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80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28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740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10/27/24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77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10/27/24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1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10/27/24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89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10/27/24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596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10/27/24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7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8892D-D702-00C2-BC9A-5A82849E4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705981-4A37-F1CF-F063-FB8568D3A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34F3CA-2C4B-4260-981F-F827575B7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pPr/>
              <a:t>27/10/24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9522E4-5946-5EFB-C88C-B84371A19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EC67FD-70A7-3A1C-8DAE-B828DA0E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0966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10/27/24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7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10/27/24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098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345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593387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26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10/27/24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20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10/27/24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73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48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96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D285BB-5999-9BD0-AFA5-73153F04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D0AFAA-5E0E-A017-3974-B8E8E6EDC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38A9EA-CA4A-E775-FEA9-7E4A5E32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pPr/>
              <a:t>27/10/24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B2A586-1AEA-8DCB-3301-9A5DB2958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3CEFC5-DA17-A23D-A0C8-85FB16913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8260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352FF8-9009-5451-CFA8-BA1C96C50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309D88-CE9E-4A86-45DC-3A5E9F396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317619-52DD-696F-4F65-FAC8BB1C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ED535D-E24D-8707-D970-E6A3975A4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pPr/>
              <a:t>27/10/24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0DDF4C-DFCF-0F9B-23F5-5F64B8BFE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31C51F-BCB4-EA1E-5F89-FF0F675A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1335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BB8F6-248A-077B-09B1-D9AD509B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4E2E9F-F97C-4097-42A8-8E76BC91B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C6618C-5BEE-F355-CBAB-5DFDB5619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10C05A-A6FB-2DAD-7322-AA24458D2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F2D67D-B28D-2C35-A46A-8DE80B9B7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C00534B-0C4B-027C-9066-F75E4E16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pPr/>
              <a:t>27/10/24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3CF184-9F58-FED4-1A36-59FDC22A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0DB0397-2D87-C7F8-AB22-3BCF47A0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7928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3EEBC-8D8E-A58D-60AF-25CBB6795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22707B-E948-5CE2-C90C-FB86CC0B7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pPr/>
              <a:t>27/10/24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B5B3BF-F931-EB9C-2E01-E798C9E79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C330045-2A19-7260-DE21-3E95F9E93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5971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238DB6F-7900-EDD4-0D0D-4843F5B62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pPr/>
              <a:t>27/10/24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352ACC-B5BC-D52B-FC65-A7E36C2A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E03866C-4B76-7238-C705-560DB26B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144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03B8AF-80B3-0AD8-8500-6F37802E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F2B118-190C-E2CD-3FB0-A45720412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E54338-2056-73C7-205C-C1E67601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499695-0D33-4BC4-FCDF-C17AEA4D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pPr/>
              <a:t>27/10/24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3B861C-27FB-A4FB-B48D-E51601CD6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103F12-2DED-514D-D0B4-5071CE02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0779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6AA19-AAFC-F739-BF8A-EBEC3117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AE06951-CB06-E713-83DB-C07FBE8F48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D3463C-B71E-1534-D736-178A9D90A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C375DF-CAAF-901F-9329-010BBDAD6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pPr/>
              <a:t>27/10/24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AFB9DE-98BE-D0F3-01D8-B808A5578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CA37C0-1FD0-6102-7944-BD38403F0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6080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9D3DD9F-D327-9301-5A5F-F6BB3D57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9E8055-7761-B772-D82B-FBDF9DE4B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FEF495-6D99-B1CC-332C-62C8D2714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59B9C6-C011-4741-998D-4934121D99A2}" type="datetimeFigureOut">
              <a:rPr lang="es-419" smtClean="0"/>
              <a:pPr/>
              <a:t>27/10/24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B7F1C3-0314-FD34-F252-1DB5D6664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C10CE5-34A0-98FF-3C6B-0AFC8A6FC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291F84-6F03-4C0B-9611-A582E7A48C1D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54664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48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8680A5DA-4E3B-597C-DD2C-2B874E5D2D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17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6B410-3048-9A9F-8138-6D73104C8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7E5ACAAB-3621-CA4B-A0A5-4C1EDDE4FC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F32FC38-4586-1F5F-796E-800AC48CC462}"/>
              </a:ext>
            </a:extLst>
          </p:cNvPr>
          <p:cNvSpPr txBox="1">
            <a:spLocks/>
          </p:cNvSpPr>
          <p:nvPr/>
        </p:nvSpPr>
        <p:spPr>
          <a:xfrm>
            <a:off x="295147" y="148856"/>
            <a:ext cx="9050872" cy="956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La Ofrenda Pacífica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9104BE2-4656-0BED-E3AC-7AF0CF73ABE1}"/>
              </a:ext>
            </a:extLst>
          </p:cNvPr>
          <p:cNvSpPr txBox="1">
            <a:spLocks/>
          </p:cNvSpPr>
          <p:nvPr/>
        </p:nvSpPr>
        <p:spPr>
          <a:xfrm>
            <a:off x="470443" y="-839972"/>
            <a:ext cx="10932135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El individuo que ofrecía la ofrenda pacífica </a:t>
            </a:r>
            <a:r>
              <a:rPr lang="es-ES" sz="3600" b="1" dirty="0">
                <a:solidFill>
                  <a:srgbClr val="00B050"/>
                </a:solidFill>
                <a:latin typeface="Century Gothic" panose="020B0502020202020204"/>
              </a:rPr>
              <a:t>colocaba sus manos en la cabeza del animal, y después lo mataba</a:t>
            </a: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. Después que había separado toda la grasa de los diferentes órganos del cuerpo, el sacerdote </a:t>
            </a:r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quemaba la grasa sobre el altar de la ofrenda quemada</a:t>
            </a: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. No solamente se le daba toda la grasa al sacerdote, </a:t>
            </a:r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sino que también el pecho, el hombro derecho, y las "dos mejillas" de cada ofrenda.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29025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A3FF5-17BD-05A5-1242-D84C6B2CE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86A8AC05-C5A1-8978-9281-C240303891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0F6FA50-0BC7-1EE0-68A5-090E49FD11E9}"/>
              </a:ext>
            </a:extLst>
          </p:cNvPr>
          <p:cNvSpPr txBox="1">
            <a:spLocks/>
          </p:cNvSpPr>
          <p:nvPr/>
        </p:nvSpPr>
        <p:spPr>
          <a:xfrm>
            <a:off x="295147" y="148856"/>
            <a:ext cx="9050872" cy="956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La Ofrenda Pacífica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2EE0269-72B7-0C8A-33B0-6E143A83E7EA}"/>
              </a:ext>
            </a:extLst>
          </p:cNvPr>
          <p:cNvSpPr txBox="1">
            <a:spLocks/>
          </p:cNvSpPr>
          <p:nvPr/>
        </p:nvSpPr>
        <p:spPr>
          <a:xfrm>
            <a:off x="544871" y="-255181"/>
            <a:ext cx="10932135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La separación y el quemado de la grasa </a:t>
            </a:r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tipificaba el único camino por el cual se puede obtener la verdadera paz; o sea, entregando todos nuestros pecados al verdadero dador</a:t>
            </a: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. El Príncipe de la Paz, el bendito Salvador, </a:t>
            </a:r>
            <a:r>
              <a:rPr lang="es-ES" sz="3600" b="1" dirty="0">
                <a:solidFill>
                  <a:srgbClr val="00B050"/>
                </a:solidFill>
                <a:latin typeface="Century Gothic" panose="020B0502020202020204"/>
              </a:rPr>
              <a:t>"se dio a Si mismo por nuestros pecados". El los compró y los destruyó y nos dio la paz.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93615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BCC55-D230-0F6E-E1C7-510BAD74E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21D19F68-C100-D7AD-621C-6B495A461D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A6A9B4B-B017-A8CA-3408-2A24E2F20693}"/>
              </a:ext>
            </a:extLst>
          </p:cNvPr>
          <p:cNvSpPr txBox="1">
            <a:spLocks/>
          </p:cNvSpPr>
          <p:nvPr/>
        </p:nvSpPr>
        <p:spPr>
          <a:xfrm>
            <a:off x="295147" y="148856"/>
            <a:ext cx="9050872" cy="956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La Ofrenda Pacífica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1EBE68E-9147-0AC8-5837-69C666286BDC}"/>
              </a:ext>
            </a:extLst>
          </p:cNvPr>
          <p:cNvSpPr txBox="1">
            <a:spLocks/>
          </p:cNvSpPr>
          <p:nvPr/>
        </p:nvSpPr>
        <p:spPr>
          <a:xfrm>
            <a:off x="534239" y="-382771"/>
            <a:ext cx="10932135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Esto estaba plenamente tipificado por el sacerdote "quien servía como ejemplo y sombra de las cosas celestiales", tomando la grasa de las manos de aquel que estaba haciendo la ofrenda pacífica, y quemándola sobre el altar. </a:t>
            </a:r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El sacerdote movía el pecho y el hombro delante del Señor, y después las comía como su parte en la ofrenda pacífica.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02166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C48FD-9FF4-6A02-FEB3-4674954E6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D0E586EF-3816-0429-4896-61290808E2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B9421F3-8CA6-630C-E9E7-6D251BC77F24}"/>
              </a:ext>
            </a:extLst>
          </p:cNvPr>
          <p:cNvSpPr txBox="1">
            <a:spLocks/>
          </p:cNvSpPr>
          <p:nvPr/>
        </p:nvSpPr>
        <p:spPr>
          <a:xfrm>
            <a:off x="295147" y="148856"/>
            <a:ext cx="9050872" cy="956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La Ofrenda Pacífica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A887F1C-6951-071E-793B-8CB582D84B0A}"/>
              </a:ext>
            </a:extLst>
          </p:cNvPr>
          <p:cNvSpPr txBox="1">
            <a:spLocks/>
          </p:cNvSpPr>
          <p:nvPr/>
        </p:nvSpPr>
        <p:spPr>
          <a:xfrm>
            <a:off x="544872" y="0"/>
            <a:ext cx="10932135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La disposición de la grasa, el pecho y del hombro derecho revela el secreto de cómo obtener la paz. </a:t>
            </a:r>
            <a:r>
              <a:rPr lang="es-ES" sz="3600" b="1" dirty="0">
                <a:solidFill>
                  <a:srgbClr val="00B050"/>
                </a:solidFill>
                <a:latin typeface="Century Gothic" panose="020B0502020202020204"/>
              </a:rPr>
              <a:t>Aquel que obtenía la paz tenía que separarse del pecado</a:t>
            </a: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, y después en flaqueza (sin la grasa), al igual que el amado discípulo, </a:t>
            </a:r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apoyarse sobre el pecho del Salvador.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82792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4CB1B-4110-276F-F097-3BBF111CF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F0B2EB0B-34DE-ED37-C5DB-5214392BED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5B47DA8-0438-1933-02A2-D52B60F8AF2C}"/>
              </a:ext>
            </a:extLst>
          </p:cNvPr>
          <p:cNvSpPr txBox="1">
            <a:spLocks/>
          </p:cNvSpPr>
          <p:nvPr/>
        </p:nvSpPr>
        <p:spPr>
          <a:xfrm>
            <a:off x="295147" y="148856"/>
            <a:ext cx="9050872" cy="956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La Ofrenda Pacífica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21322D2-96AD-B245-0638-4AE66A7CB3C2}"/>
              </a:ext>
            </a:extLst>
          </p:cNvPr>
          <p:cNvSpPr txBox="1">
            <a:spLocks/>
          </p:cNvSpPr>
          <p:nvPr/>
        </p:nvSpPr>
        <p:spPr>
          <a:xfrm>
            <a:off x="459811" y="-180754"/>
            <a:ext cx="10932135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Cuando Cristo les contó a sus 12 discípulos que uno de ellos lo traicionaría, ellos tenían miedo de preguntarle quien sería. Ellos conocían perfectamente bien su relacionamiento con el Salvador; pero Juan, </a:t>
            </a:r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apoyándose en Su pecho</a:t>
            </a: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, pudo mirarlo al rostro y decir, "¿ Quién es Señor ?". El estaba seguro de que nunca traicionaría a su Señor.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6507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7694C-04F3-FC5D-A790-45EB5238E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6E96FCC9-B44B-16A5-D3C4-25F53ABC9F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64B2914-B25F-D02A-E418-3D6F0B8CD33A}"/>
              </a:ext>
            </a:extLst>
          </p:cNvPr>
          <p:cNvSpPr txBox="1">
            <a:spLocks/>
          </p:cNvSpPr>
          <p:nvPr/>
        </p:nvSpPr>
        <p:spPr>
          <a:xfrm>
            <a:off x="295147" y="148856"/>
            <a:ext cx="9050872" cy="956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La Ofrenda Pacífica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3ED072-9218-70B8-7EF2-5293FAE2A88E}"/>
              </a:ext>
            </a:extLst>
          </p:cNvPr>
          <p:cNvSpPr txBox="1">
            <a:spLocks/>
          </p:cNvSpPr>
          <p:nvPr/>
        </p:nvSpPr>
        <p:spPr>
          <a:xfrm>
            <a:off x="534239" y="-350875"/>
            <a:ext cx="10932135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3200" b="1" dirty="0">
                <a:solidFill>
                  <a:prstClr val="white"/>
                </a:solidFill>
                <a:latin typeface="Century Gothic" panose="020B0502020202020204"/>
              </a:rPr>
              <a:t>El profeta Isaías entendió el significado de la presentación del pecho de cada ofrenda pacífica al sacerdote, ya que al escribir sobre el Salvador él dijo, "como pastor apacentará su rebaño; entre sus brazos recogerá los corderitos, </a:t>
            </a:r>
            <a:r>
              <a:rPr lang="es-ES" sz="3200" b="1" dirty="0">
                <a:solidFill>
                  <a:srgbClr val="FFC000"/>
                </a:solidFill>
                <a:latin typeface="Century Gothic" panose="020B0502020202020204"/>
              </a:rPr>
              <a:t>y los llevará en el pecho; a los que maman guiará mansamente</a:t>
            </a:r>
            <a:r>
              <a:rPr lang="es-ES" sz="3200" b="1" dirty="0">
                <a:solidFill>
                  <a:prstClr val="white"/>
                </a:solidFill>
                <a:latin typeface="Century Gothic" panose="020B0502020202020204"/>
              </a:rPr>
              <a:t>". El hijo de Dios que hoy, al igual que el discípulo amado Juan, </a:t>
            </a:r>
            <a:r>
              <a:rPr lang="es-ES" sz="3200" b="1" dirty="0">
                <a:solidFill>
                  <a:srgbClr val="00B050"/>
                </a:solidFill>
                <a:latin typeface="Century Gothic" panose="020B0502020202020204"/>
              </a:rPr>
              <a:t>se apoya en el pecho del Señor, disfruta la real paz de Dios de la cual la ofrenda pacífica era apenas un tipo.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78649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03F86-0586-45D0-046E-E70055A88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9E845CED-D31C-3D8C-C0F8-07CD07403F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3DA27ADB-47A1-E900-B3C0-AEBF77FE5E7D}"/>
              </a:ext>
            </a:extLst>
          </p:cNvPr>
          <p:cNvSpPr txBox="1">
            <a:spLocks/>
          </p:cNvSpPr>
          <p:nvPr/>
        </p:nvSpPr>
        <p:spPr>
          <a:xfrm>
            <a:off x="295147" y="148856"/>
            <a:ext cx="9050872" cy="956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La Ofrenda Pacífica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75A6154-2DCA-5BBC-DC92-20297E32C853}"/>
              </a:ext>
            </a:extLst>
          </p:cNvPr>
          <p:cNvSpPr txBox="1">
            <a:spLocks/>
          </p:cNvSpPr>
          <p:nvPr/>
        </p:nvSpPr>
        <p:spPr>
          <a:xfrm>
            <a:off x="502342" y="-425303"/>
            <a:ext cx="10932135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En el antitipo al recibir el sacerdote el hombro derecho de cada ofrenda pacífica, hay poder y bendición. Copiamos del profeta Isaías, a quien le gustaba escribir sobre el Salvador: "Porque un niño nos nació, un hijo se nos dio; el gobierno está sobre sus hombros; y su nombre será Maravilloso Consejero, Dios Fuerte, Padre de la Eternidad, </a:t>
            </a:r>
            <a:r>
              <a:rPr lang="es-ES" sz="3600" b="1" dirty="0">
                <a:solidFill>
                  <a:srgbClr val="00B050"/>
                </a:solidFill>
                <a:latin typeface="Century Gothic" panose="020B0502020202020204"/>
              </a:rPr>
              <a:t>Príncipe de la Paz, para que se aumente su gobierno y haya paz sin fin</a:t>
            </a: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"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67651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797A3-4749-8437-EDB9-90C284C76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D9A8F99E-0710-4FC5-DDCC-A06CBA53FA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B1C16B1A-DCA7-C61E-CDDD-DE15675A94EA}"/>
              </a:ext>
            </a:extLst>
          </p:cNvPr>
          <p:cNvSpPr txBox="1">
            <a:spLocks/>
          </p:cNvSpPr>
          <p:nvPr/>
        </p:nvSpPr>
        <p:spPr>
          <a:xfrm>
            <a:off x="295147" y="148856"/>
            <a:ext cx="9050872" cy="956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La Ofrenda Pacífica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5404B27-26F8-3C72-9903-6B269E0CE276}"/>
              </a:ext>
            </a:extLst>
          </p:cNvPr>
          <p:cNvSpPr txBox="1">
            <a:spLocks/>
          </p:cNvSpPr>
          <p:nvPr/>
        </p:nvSpPr>
        <p:spPr>
          <a:xfrm>
            <a:off x="502342" y="-425303"/>
            <a:ext cx="10932135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En Note que, es aquel que cree que Cristo es su Salvador personal, y </a:t>
            </a:r>
            <a:r>
              <a:rPr lang="es-ES" sz="3600" b="1" dirty="0">
                <a:solidFill>
                  <a:srgbClr val="00B050"/>
                </a:solidFill>
                <a:latin typeface="Century Gothic" panose="020B0502020202020204"/>
              </a:rPr>
              <a:t>que deja el gobierno de sus asuntos en Sus hombros</a:t>
            </a: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, el que recibe la paz sin fin. La razón por la cual nosotros fallamos tan a menudo en recibir la abundante paz cuando vamos a Dios, </a:t>
            </a:r>
            <a:r>
              <a:rPr lang="es-ES" sz="3600" b="1" dirty="0">
                <a:solidFill>
                  <a:srgbClr val="00B050"/>
                </a:solidFill>
                <a:latin typeface="Century Gothic" panose="020B0502020202020204"/>
              </a:rPr>
              <a:t>es porque no vamos más allá que el individuo en el tipo le entregaba al sacerdote solamente la grasa</a:t>
            </a: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.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52171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CD8CD-0142-B03E-49C8-62B952ED3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4B59504D-B5D9-7182-2A8E-960CD6E12E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CC644BE-B2A1-3021-7D2A-9B72CF48F44E}"/>
              </a:ext>
            </a:extLst>
          </p:cNvPr>
          <p:cNvSpPr txBox="1">
            <a:spLocks/>
          </p:cNvSpPr>
          <p:nvPr/>
        </p:nvSpPr>
        <p:spPr>
          <a:xfrm>
            <a:off x="295147" y="148856"/>
            <a:ext cx="9050872" cy="956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La Ofrenda Pacífica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3ABFAC7-BEC7-1252-C7F2-9B49DDD04437}"/>
              </a:ext>
            </a:extLst>
          </p:cNvPr>
          <p:cNvSpPr txBox="1">
            <a:spLocks/>
          </p:cNvSpPr>
          <p:nvPr/>
        </p:nvSpPr>
        <p:spPr>
          <a:xfrm>
            <a:off x="449179" y="-691117"/>
            <a:ext cx="10932135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Le confesamos nuestros pecados a Cristo, y El los toma, </a:t>
            </a:r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pero le entregamos nuestras confidencias a nuestros amigos</a:t>
            </a: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; </a:t>
            </a:r>
            <a:r>
              <a:rPr lang="es-ES" sz="3600" b="1" dirty="0">
                <a:solidFill>
                  <a:srgbClr val="00B050"/>
                </a:solidFill>
                <a:latin typeface="Century Gothic" panose="020B0502020202020204"/>
              </a:rPr>
              <a:t>no nos apoyamos en el pecho del Señor, haciéndolo a El confidente en todo, y no confiamos en El para aclarar el camino que está delante de nosotros</a:t>
            </a: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, Así como el pastor cuida de sus ovejas. No dejamos el gobierno de nuestros asuntos en Sus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hombros poderosos.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1357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6C7AF-028F-084E-BED7-B01F0A84D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501E5E11-5AED-7104-091E-29B37B11A7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07AC18A1-C9C5-EDB6-9B06-060DBD0E373C}"/>
              </a:ext>
            </a:extLst>
          </p:cNvPr>
          <p:cNvSpPr txBox="1">
            <a:spLocks/>
          </p:cNvSpPr>
          <p:nvPr/>
        </p:nvSpPr>
        <p:spPr>
          <a:xfrm>
            <a:off x="295147" y="148856"/>
            <a:ext cx="9050872" cy="956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La Ofrenda Pacífica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B1B37C7-341F-A953-4983-BC8126362CB4}"/>
              </a:ext>
            </a:extLst>
          </p:cNvPr>
          <p:cNvSpPr txBox="1">
            <a:spLocks/>
          </p:cNvSpPr>
          <p:nvPr/>
        </p:nvSpPr>
        <p:spPr>
          <a:xfrm>
            <a:off x="459811" y="-340242"/>
            <a:ext cx="10932135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Cuando le entregamos la llave o el control de todos nuestros problemas a Cristo, entonces veremos cómo </a:t>
            </a:r>
            <a:r>
              <a:rPr lang="es-ES" sz="3600" b="1" dirty="0">
                <a:solidFill>
                  <a:srgbClr val="00B050"/>
                </a:solidFill>
                <a:latin typeface="Century Gothic" panose="020B0502020202020204"/>
              </a:rPr>
              <a:t>El abre puertas </a:t>
            </a: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delante de nuestras narices que ningún poder humano puede cerrar, y </a:t>
            </a:r>
            <a:r>
              <a:rPr lang="es-ES" sz="3600" b="1" dirty="0">
                <a:solidFill>
                  <a:srgbClr val="00B050"/>
                </a:solidFill>
                <a:latin typeface="Century Gothic" panose="020B0502020202020204"/>
              </a:rPr>
              <a:t>también cerrará otros caminos </a:t>
            </a: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por los cuales El no quiere que nosotros andemos, y </a:t>
            </a:r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ningún poder humano podrá abrir esas puertas para que enreden nuestros pies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98596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342336" y="290503"/>
            <a:ext cx="11382703" cy="56774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Sección V: Ofrendas Varias</a:t>
            </a:r>
            <a:br>
              <a:rPr lang="es-DO" sz="7200" b="1" dirty="0"/>
            </a:br>
            <a:br>
              <a:rPr lang="es-DO" sz="4000" b="1" dirty="0"/>
            </a:br>
            <a:r>
              <a:rPr lang="es-ES" sz="6600" b="1" dirty="0">
                <a:solidFill>
                  <a:srgbClr val="EBEBEB"/>
                </a:solidFill>
                <a:latin typeface="Century Gothic" panose="020B0502020202020204"/>
              </a:rPr>
              <a:t>Capítulo XXIII: La Ofrenda Pacífica</a:t>
            </a:r>
          </a:p>
          <a:p>
            <a:r>
              <a:rPr lang="es-ES" sz="6600" b="1" dirty="0">
                <a:solidFill>
                  <a:srgbClr val="EBEBEB"/>
                </a:solidFill>
                <a:latin typeface="Century Gothic" panose="020B0502020202020204"/>
              </a:rPr>
              <a:t> 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880141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1D75D-A17A-F5E2-BEF5-5053E2E81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4658F1E-656C-D378-6EC2-6C77DE9962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2BA1F6F-557F-5930-AFD2-743FF6735988}"/>
              </a:ext>
            </a:extLst>
          </p:cNvPr>
          <p:cNvSpPr txBox="1">
            <a:spLocks/>
          </p:cNvSpPr>
          <p:nvPr/>
        </p:nvSpPr>
        <p:spPr>
          <a:xfrm>
            <a:off x="295147" y="148856"/>
            <a:ext cx="9050872" cy="956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La Ofrenda Pacífica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64B079A-0983-1033-F338-83D8A158B138}"/>
              </a:ext>
            </a:extLst>
          </p:cNvPr>
          <p:cNvSpPr txBox="1">
            <a:spLocks/>
          </p:cNvSpPr>
          <p:nvPr/>
        </p:nvSpPr>
        <p:spPr>
          <a:xfrm>
            <a:off x="427913" y="-499730"/>
            <a:ext cx="10932135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Después que Samuel ungió a Saúl como rey de Israel, lo llevó a su casa, y "le dijo al cocinero: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trae la porción que te di, de la cual te dije que guardases aparte. Tomó pues el cocinero el pedazo de carne y lo puso delante de Saúl. Y Samuel dijo: esto es lo que estaba reservado, tómalo y come, pues se guardó para ti y para esta ocasión, cuando dije: convidé al pueblo. Así comió Saúl con Samuel en aquel Día. 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21457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A11CB-7996-075F-218C-44E1923EE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D30768A-075F-C91D-4361-57263ADD0B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E37FB60-C730-27EC-9064-70F6056EAF6E}"/>
              </a:ext>
            </a:extLst>
          </p:cNvPr>
          <p:cNvSpPr txBox="1">
            <a:spLocks/>
          </p:cNvSpPr>
          <p:nvPr/>
        </p:nvSpPr>
        <p:spPr>
          <a:xfrm>
            <a:off x="295147" y="148856"/>
            <a:ext cx="9050872" cy="956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La Ofrenda Pacífica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7701C54-C44E-11A4-AB91-E0A98BB47290}"/>
              </a:ext>
            </a:extLst>
          </p:cNvPr>
          <p:cNvSpPr txBox="1">
            <a:spLocks/>
          </p:cNvSpPr>
          <p:nvPr/>
        </p:nvSpPr>
        <p:spPr>
          <a:xfrm>
            <a:off x="427913" y="-786809"/>
            <a:ext cx="10932135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Si Saúl hubiese comprendido la maravillosa lección tipificada a través de este acto de Samuel, </a:t>
            </a:r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habría colocado el gobierno del reino sobre los hombros del gran Príncipe de la Paz, y no habría naufragado en su trabajo</a:t>
            </a: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. Había otra figura en la ofrenda pacífica típica que cada uno de nosotros debería considerar si quiere experimentar la ilimitada paz de la ofrenda pacífica </a:t>
            </a:r>
            <a:r>
              <a:rPr lang="es-ES" sz="3600" b="1" dirty="0" err="1">
                <a:solidFill>
                  <a:prstClr val="white"/>
                </a:solidFill>
                <a:latin typeface="Century Gothic" panose="020B0502020202020204"/>
              </a:rPr>
              <a:t>antitípica</a:t>
            </a: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. </a:t>
            </a:r>
            <a:endParaRPr lang="es-ES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97804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43612-97F8-4D31-AFA4-718A210E8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53A209FE-BFF6-0AD4-3738-5656B30DA0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6F1DC3F-F775-0189-BBBB-FDFCC7DC5F83}"/>
              </a:ext>
            </a:extLst>
          </p:cNvPr>
          <p:cNvSpPr txBox="1">
            <a:spLocks/>
          </p:cNvSpPr>
          <p:nvPr/>
        </p:nvSpPr>
        <p:spPr>
          <a:xfrm>
            <a:off x="295147" y="148856"/>
            <a:ext cx="9050872" cy="956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La Ofrenda Pacífica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312CE18-9998-857A-1701-F9ED7F525060}"/>
              </a:ext>
            </a:extLst>
          </p:cNvPr>
          <p:cNvSpPr txBox="1">
            <a:spLocks/>
          </p:cNvSpPr>
          <p:nvPr/>
        </p:nvSpPr>
        <p:spPr>
          <a:xfrm>
            <a:off x="406647" y="-404037"/>
            <a:ext cx="10932135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El gran Príncipe de la Paz </a:t>
            </a:r>
            <a:r>
              <a:rPr lang="es-ES" sz="3600" b="1" dirty="0" err="1">
                <a:solidFill>
                  <a:prstClr val="white"/>
                </a:solidFill>
                <a:latin typeface="Century Gothic" panose="020B0502020202020204"/>
              </a:rPr>
              <a:t>antitípico</a:t>
            </a: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 podría decir,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"</a:t>
            </a:r>
            <a:r>
              <a:rPr lang="es-ES" sz="3600" b="1" dirty="0">
                <a:solidFill>
                  <a:srgbClr val="00B050"/>
                </a:solidFill>
                <a:latin typeface="Century Gothic" panose="020B0502020202020204"/>
              </a:rPr>
              <a:t>Yo he ofrecido mis mejillas </a:t>
            </a: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a los que me arrancaban los cabellos; no escondí mi rostro de las injurias y de aquellos que me escupían". Y para aquel que se regocija con la paz que el mundo no puede dar ni retirar, El le dice, "Mas yo os digo: no resistáis al mal; antes a cualquiera que te hiriere en tu mejilla diestra, dale también la otra".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52587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1F608-6850-8B20-A257-D80232B3A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24EEB201-8FB3-8046-045F-B682FAF389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C38E2923-F24B-657E-07C6-890D773F827A}"/>
              </a:ext>
            </a:extLst>
          </p:cNvPr>
          <p:cNvSpPr txBox="1">
            <a:spLocks/>
          </p:cNvSpPr>
          <p:nvPr/>
        </p:nvSpPr>
        <p:spPr>
          <a:xfrm>
            <a:off x="295147" y="148856"/>
            <a:ext cx="9050872" cy="956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La Ofrenda Pacífica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3F83E33-CC16-1FF9-7CBE-984B3523E9C6}"/>
              </a:ext>
            </a:extLst>
          </p:cNvPr>
          <p:cNvSpPr txBox="1">
            <a:spLocks/>
          </p:cNvSpPr>
          <p:nvPr/>
        </p:nvSpPr>
        <p:spPr>
          <a:xfrm>
            <a:off x="523605" y="0"/>
            <a:ext cx="10932135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Job, de quien el Señor dijo que era "un hombre íntegro y recto", podría decir "con desprecio me hirieron las mejillas" (me abofetearon). </a:t>
            </a:r>
            <a:r>
              <a:rPr lang="es-ES" sz="3600" b="1" dirty="0">
                <a:solidFill>
                  <a:srgbClr val="00B050"/>
                </a:solidFill>
                <a:latin typeface="Century Gothic" panose="020B0502020202020204"/>
              </a:rPr>
              <a:t>El hijo de Dios a menudo tiene que aguantar el reproche y la vergüenza por causa de Cristo.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5937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19F8B-FAF0-4037-CFC4-E06662161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C5265476-C1F7-4345-4976-5960A9DE12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661772E-5323-C31E-F44A-661E3818BF17}"/>
              </a:ext>
            </a:extLst>
          </p:cNvPr>
          <p:cNvSpPr txBox="1">
            <a:spLocks/>
          </p:cNvSpPr>
          <p:nvPr/>
        </p:nvSpPr>
        <p:spPr>
          <a:xfrm>
            <a:off x="295147" y="148856"/>
            <a:ext cx="9050872" cy="956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La Ofrenda Pacífica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4246A53-E76B-5C58-1496-2BD320412F12}"/>
              </a:ext>
            </a:extLst>
          </p:cNvPr>
          <p:cNvSpPr txBox="1">
            <a:spLocks/>
          </p:cNvSpPr>
          <p:nvPr/>
        </p:nvSpPr>
        <p:spPr>
          <a:xfrm>
            <a:off x="295147" y="-414670"/>
            <a:ext cx="10932135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Los panes sin fermento untados con aceite eran comidos junto con la ofrenda pacífica. </a:t>
            </a:r>
            <a:r>
              <a:rPr lang="es-ES" sz="3600" b="1" dirty="0">
                <a:solidFill>
                  <a:srgbClr val="00B050"/>
                </a:solidFill>
                <a:latin typeface="Century Gothic" panose="020B0502020202020204"/>
              </a:rPr>
              <a:t>El pan sin fermento indicaba sinceridad y verdad,</a:t>
            </a: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 y </a:t>
            </a:r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el aceite es usado como un emblema del Espíritu Santo, el cual trae paz al corazón.</a:t>
            </a: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 El pan sin fermento también era comido junto con las ofrendas de acción de gracias, y era motivo de regocijo.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sz="36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06883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68F2E-8C50-9CA1-553C-F931F85B4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2F55F481-CD45-21F6-F8B1-4A7319DBD9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4DB3A66-8A4B-F16D-ED7F-F041090E1D18}"/>
              </a:ext>
            </a:extLst>
          </p:cNvPr>
          <p:cNvSpPr txBox="1">
            <a:spLocks/>
          </p:cNvSpPr>
          <p:nvPr/>
        </p:nvSpPr>
        <p:spPr>
          <a:xfrm>
            <a:off x="295147" y="148856"/>
            <a:ext cx="9050872" cy="956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La Ofrenda Pacífica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93194D6-87BC-4035-F404-F43062720274}"/>
              </a:ext>
            </a:extLst>
          </p:cNvPr>
          <p:cNvSpPr txBox="1">
            <a:spLocks/>
          </p:cNvSpPr>
          <p:nvPr/>
        </p:nvSpPr>
        <p:spPr>
          <a:xfrm>
            <a:off x="422738" y="-499730"/>
            <a:ext cx="10932135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Había una restricción rígida en cuanto a comer la ofrenda pacífica</a:t>
            </a:r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. La carne era tenía que ser totalmente comida entre el primero y el segundo Día</a:t>
            </a: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. El mandamiento era muy claro: "Si cualquier pedazo de la carne de la ofrenda pacífica es comida al tercer Día, </a:t>
            </a:r>
            <a:r>
              <a:rPr lang="es-ES" sz="3600" b="1" dirty="0">
                <a:solidFill>
                  <a:srgbClr val="00B050"/>
                </a:solidFill>
                <a:latin typeface="Century Gothic" panose="020B0502020202020204"/>
              </a:rPr>
              <a:t>no será aceptado ni será imputada como ofrenda al que la hizo: será una abominación, y el alma que la haya comido llevará su iniquidad" 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58469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1542B-779D-8CBC-7DF2-6B3BBE46D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5B2A492B-6505-D404-1406-DD7DFE98CD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D362196-FA24-6071-F38E-BFF2DAE40015}"/>
              </a:ext>
            </a:extLst>
          </p:cNvPr>
          <p:cNvSpPr txBox="1">
            <a:spLocks/>
          </p:cNvSpPr>
          <p:nvPr/>
        </p:nvSpPr>
        <p:spPr>
          <a:xfrm>
            <a:off x="295147" y="148856"/>
            <a:ext cx="9050872" cy="956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La Ofrenda Pacífica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927047C-CE3F-8684-54E7-175F36500FBB}"/>
              </a:ext>
            </a:extLst>
          </p:cNvPr>
          <p:cNvSpPr txBox="1">
            <a:spLocks/>
          </p:cNvSpPr>
          <p:nvPr/>
        </p:nvSpPr>
        <p:spPr>
          <a:xfrm>
            <a:off x="507799" y="0"/>
            <a:ext cx="10932135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Esta ofrenda, que podía ser ofrecida por ricos y pobres en cualquier época del año y con tanta frecuencia como quisieran, era un significativo tipo de la resurrección del Príncipe de la Paz. La economía judía de tipos y sombras es realmente una "compacta profecía del evangelio".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66814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67935-1D07-9954-5C5A-11DB5198C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6D6FD989-B0E4-AF48-16EB-825674D40B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0FEF882D-9C85-E8A2-C211-B9367AD2E42F}"/>
              </a:ext>
            </a:extLst>
          </p:cNvPr>
          <p:cNvSpPr txBox="1">
            <a:spLocks/>
          </p:cNvSpPr>
          <p:nvPr/>
        </p:nvSpPr>
        <p:spPr>
          <a:xfrm>
            <a:off x="295147" y="148856"/>
            <a:ext cx="9050872" cy="956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La Ofrenda Pacífica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82A42F9-CC1F-D69B-A7B8-C74D94FBBBF0}"/>
              </a:ext>
            </a:extLst>
          </p:cNvPr>
          <p:cNvSpPr txBox="1">
            <a:spLocks/>
          </p:cNvSpPr>
          <p:nvPr/>
        </p:nvSpPr>
        <p:spPr>
          <a:xfrm>
            <a:off x="497166" y="-499730"/>
            <a:ext cx="10932135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La Pascua y el mover las primicias en el tercer Día </a:t>
            </a:r>
            <a:r>
              <a:rPr lang="es-ES" sz="3600" b="1" dirty="0">
                <a:solidFill>
                  <a:srgbClr val="00B050"/>
                </a:solidFill>
                <a:latin typeface="Century Gothic" panose="020B0502020202020204"/>
              </a:rPr>
              <a:t>enseñaba la resurrección</a:t>
            </a: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; solamente el sacerdote entraba en el templo, y movía la gavilla de granos, como un tipo de la resurrección de Cristo; </a:t>
            </a:r>
            <a:r>
              <a:rPr lang="es-ES" sz="3600" b="1" dirty="0">
                <a:solidFill>
                  <a:srgbClr val="00B050"/>
                </a:solidFill>
                <a:latin typeface="Century Gothic" panose="020B0502020202020204"/>
              </a:rPr>
              <a:t>mientras que en la ofrenda pacífica a cada hijo de Dios se le daba la oportunidad de mostrar su fe en la resurrección de Cristo.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0668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27B09-1CB1-4EF0-59C1-A22A21D73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D1CF17B7-3C1D-FC43-D697-945A5ECDDF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4DEAF5D-1FD1-5679-3855-0AFD9701C0AF}"/>
              </a:ext>
            </a:extLst>
          </p:cNvPr>
          <p:cNvSpPr txBox="1">
            <a:spLocks/>
          </p:cNvSpPr>
          <p:nvPr/>
        </p:nvSpPr>
        <p:spPr>
          <a:xfrm>
            <a:off x="295147" y="148856"/>
            <a:ext cx="9050872" cy="956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La Ofrenda Pacífica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F5CF86A-3BF6-9930-E5F6-13A211394372}"/>
              </a:ext>
            </a:extLst>
          </p:cNvPr>
          <p:cNvSpPr txBox="1">
            <a:spLocks/>
          </p:cNvSpPr>
          <p:nvPr/>
        </p:nvSpPr>
        <p:spPr>
          <a:xfrm>
            <a:off x="454636" y="-106325"/>
            <a:ext cx="10932135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Si uno comía la carne en el tercer Día, </a:t>
            </a:r>
            <a:r>
              <a:rPr lang="es-ES" sz="3600" b="1" dirty="0">
                <a:solidFill>
                  <a:srgbClr val="00B050"/>
                </a:solidFill>
                <a:latin typeface="Century Gothic" panose="020B0502020202020204"/>
              </a:rPr>
              <a:t>indicaba que el contaba el Antitipo de su ofrenda pacífica como muerto a partir de aquel Día.</a:t>
            </a: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 Por otro lado, aquel que rehusase comer la carne en el tercer Día, y quemaba en el fuego todo lo que había sobrado, mostraba su fe en un Salvador resucitado.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0447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E8620-6458-7E11-7B74-D29F72087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29765CFE-DED5-886B-3A07-3BC1A7FFBA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12D36B3-00D5-8534-3C19-B70D90D862A8}"/>
              </a:ext>
            </a:extLst>
          </p:cNvPr>
          <p:cNvSpPr txBox="1">
            <a:spLocks/>
          </p:cNvSpPr>
          <p:nvPr/>
        </p:nvSpPr>
        <p:spPr>
          <a:xfrm>
            <a:off x="295147" y="148856"/>
            <a:ext cx="9050872" cy="956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La Ofrenda Pacífica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F4A86EE-B349-0009-397C-BA0ED174D9C2}"/>
              </a:ext>
            </a:extLst>
          </p:cNvPr>
          <p:cNvSpPr txBox="1">
            <a:spLocks/>
          </p:cNvSpPr>
          <p:nvPr/>
        </p:nvSpPr>
        <p:spPr>
          <a:xfrm>
            <a:off x="433372" y="-808073"/>
            <a:ext cx="10932135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En la tierra caliente de Palestina el cuerpo comenzaría a descomponerse a partir del tercer Día. De Lázaro dijo Marta, "Señor, ya está maloliente, porque ya es el cuarto Día" . Pero el salmista, profetizando acerca de la resurrección de Cristo dijo, "no permitirás que tu santo vea la corrupción. </a:t>
            </a:r>
            <a:r>
              <a:rPr lang="es-ES" sz="3600" b="1" dirty="0">
                <a:solidFill>
                  <a:srgbClr val="00B050"/>
                </a:solidFill>
                <a:latin typeface="Century Gothic" panose="020B0502020202020204"/>
              </a:rPr>
              <a:t>David sabía que el Salvador viviría al tercer Día. Aquellos que vivieron cerca del Señor vieron la luz que se reflejaba del servicio típico.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55996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7" y="148856"/>
            <a:ext cx="9050872" cy="956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La Ofrenda Pacífica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29932" y="-845330"/>
            <a:ext cx="10932135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Todo el mundo está buscando la paz. Las naciones están peleando por ella, y miles de personas están vendiendo sus almas para obtener riquezas con la vana esperanza de que las riquezas les traerán paz y felicidad. Pero no existe una paz real </a:t>
            </a:r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excepto aquella que viene del gran Príncipe de la Paz</a:t>
            </a: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; y nunca es recibida como recompensa de una guerra, ni como derramamiento de sangre o como codicia mundana. 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b="1" dirty="0">
                <a:solidFill>
                  <a:prstClr val="white"/>
                </a:solidFill>
                <a:latin typeface="Century Gothic" panose="020B0502020202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086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77E24-028F-F1E7-81CE-D3991A3FE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6E1E63BB-3F3A-EC54-B4D8-18C138D7D5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1FCCDFB-820A-EED9-94DC-15E19C06F1FF}"/>
              </a:ext>
            </a:extLst>
          </p:cNvPr>
          <p:cNvSpPr txBox="1">
            <a:spLocks/>
          </p:cNvSpPr>
          <p:nvPr/>
        </p:nvSpPr>
        <p:spPr>
          <a:xfrm>
            <a:off x="295147" y="148856"/>
            <a:ext cx="9050872" cy="956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La Ofrenda Pacífica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8915BF1-3936-7A8B-4113-29BB929C5F8F}"/>
              </a:ext>
            </a:extLst>
          </p:cNvPr>
          <p:cNvSpPr txBox="1">
            <a:spLocks/>
          </p:cNvSpPr>
          <p:nvPr/>
        </p:nvSpPr>
        <p:spPr>
          <a:xfrm>
            <a:off x="295147" y="-829338"/>
            <a:ext cx="11368768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3600" b="1" dirty="0">
                <a:solidFill>
                  <a:srgbClr val="00B050"/>
                </a:solidFill>
                <a:latin typeface="Century Gothic" panose="020B0502020202020204"/>
              </a:rPr>
              <a:t>Los propios ojos de los discípulos estaban tan ciegos por causa del pecado </a:t>
            </a: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y de la incredulidad que no pudieron discernir que salía de las ofrendas </a:t>
            </a:r>
            <a:r>
              <a:rPr lang="es-ES" sz="3600" b="1" dirty="0" err="1">
                <a:solidFill>
                  <a:prstClr val="white"/>
                </a:solidFill>
                <a:latin typeface="Century Gothic" panose="020B0502020202020204"/>
              </a:rPr>
              <a:t>sacrificales</a:t>
            </a: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. Así como la luna refleja los rayos del sol de manera suficiente como para que uno camine seguro en la noche, </a:t>
            </a:r>
            <a:r>
              <a:rPr lang="es-ES" sz="3600" b="1" dirty="0">
                <a:solidFill>
                  <a:srgbClr val="00B050"/>
                </a:solidFill>
                <a:latin typeface="Century Gothic" panose="020B0502020202020204"/>
              </a:rPr>
              <a:t>Así la luz del gran Cordero </a:t>
            </a:r>
            <a:r>
              <a:rPr lang="es-ES" sz="3600" b="1" dirty="0" err="1">
                <a:solidFill>
                  <a:srgbClr val="00B050"/>
                </a:solidFill>
                <a:latin typeface="Century Gothic" panose="020B0502020202020204"/>
              </a:rPr>
              <a:t>antitípico</a:t>
            </a:r>
            <a:r>
              <a:rPr lang="es-ES" sz="3600" b="1" dirty="0">
                <a:solidFill>
                  <a:srgbClr val="00B050"/>
                </a:solidFill>
                <a:latin typeface="Century Gothic" panose="020B0502020202020204"/>
              </a:rPr>
              <a:t> de Dios, reflejada de las leyes Levíticas y de las ofrendas </a:t>
            </a:r>
            <a:r>
              <a:rPr lang="es-ES" sz="3600" b="1" dirty="0" err="1">
                <a:solidFill>
                  <a:srgbClr val="00B050"/>
                </a:solidFill>
                <a:latin typeface="Century Gothic" panose="020B0502020202020204"/>
              </a:rPr>
              <a:t>sacrificales</a:t>
            </a:r>
            <a:r>
              <a:rPr lang="es-ES" sz="3600" b="1" dirty="0">
                <a:solidFill>
                  <a:srgbClr val="00B050"/>
                </a:solidFill>
                <a:latin typeface="Century Gothic" panose="020B0502020202020204"/>
              </a:rPr>
              <a:t>, es suficiente para guiar al pueblo en forma segura hasta el reino de Dios.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67404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3BF25-D887-93D7-9B55-7339FDE16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590EA938-CB31-25BC-7F12-59DFEF470D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E10C54B-2FB5-FE8D-DE8B-FC884B72EB9E}"/>
              </a:ext>
            </a:extLst>
          </p:cNvPr>
          <p:cNvSpPr txBox="1">
            <a:spLocks/>
          </p:cNvSpPr>
          <p:nvPr/>
        </p:nvSpPr>
        <p:spPr>
          <a:xfrm>
            <a:off x="295147" y="148856"/>
            <a:ext cx="9050872" cy="956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La Ofrenda Pacífica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C945E11-88CF-9255-F848-5900836BDDB3}"/>
              </a:ext>
            </a:extLst>
          </p:cNvPr>
          <p:cNvSpPr txBox="1">
            <a:spLocks/>
          </p:cNvSpPr>
          <p:nvPr/>
        </p:nvSpPr>
        <p:spPr>
          <a:xfrm>
            <a:off x="295147" y="-180752"/>
            <a:ext cx="11368768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Hay muchas personas hoy Día que desean la paz, y claman por Dios y por Su Palabra Día tras Día, y sin embargo </a:t>
            </a:r>
            <a:r>
              <a:rPr lang="es-ES" sz="3600" b="1" dirty="0">
                <a:solidFill>
                  <a:srgbClr val="00B050"/>
                </a:solidFill>
                <a:latin typeface="Century Gothic" panose="020B0502020202020204"/>
              </a:rPr>
              <a:t>tropiezan en la oscuridad; porque, como aquel en el tipo</a:t>
            </a: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, que comía la carne en el tercer Día, significando Así que él creía que el Señor aún estaba muerto…</a:t>
            </a:r>
          </a:p>
        </p:txBody>
      </p:sp>
    </p:spTree>
    <p:extLst>
      <p:ext uri="{BB962C8B-B14F-4D97-AF65-F5344CB8AC3E}">
        <p14:creationId xmlns:p14="http://schemas.microsoft.com/office/powerpoint/2010/main" val="2707987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28E9F-D3FF-7682-0549-A1F635D1A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0F44215B-0238-FD33-D75C-F3BC1C4960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D8FCFA0-B15E-A833-35C3-66C7DA5DD5E5}"/>
              </a:ext>
            </a:extLst>
          </p:cNvPr>
          <p:cNvSpPr txBox="1">
            <a:spLocks/>
          </p:cNvSpPr>
          <p:nvPr/>
        </p:nvSpPr>
        <p:spPr>
          <a:xfrm>
            <a:off x="295147" y="148856"/>
            <a:ext cx="9050872" cy="956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La Ofrenda Pacífica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8BFCBF8-5DC6-B61F-0543-7512573B1427}"/>
              </a:ext>
            </a:extLst>
          </p:cNvPr>
          <p:cNvSpPr txBox="1">
            <a:spLocks/>
          </p:cNvSpPr>
          <p:nvPr/>
        </p:nvSpPr>
        <p:spPr>
          <a:xfrm>
            <a:off x="303215" y="-542259"/>
            <a:ext cx="11368768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ellos van a través de la vida lamentándose como si el Señor de la vida y gloria aún estuviese muerto en la tumba de José en vez de estar vivo en el cielo a la derecha del Padre, listo para enviar luz y ayuda para todo seguidor que confíe en El Aquí en la tierra. El mensaje que El nos envía desde el santuario celeste es, </a:t>
            </a:r>
            <a:r>
              <a:rPr lang="es-ES" sz="3600" b="1" dirty="0">
                <a:solidFill>
                  <a:srgbClr val="00B050"/>
                </a:solidFill>
                <a:latin typeface="Century Gothic" panose="020B0502020202020204"/>
              </a:rPr>
              <a:t>"Yo soy aquel que vive; estuve muerto pero he Aquí que estoy vivo por los siglos de los siglos”.</a:t>
            </a:r>
          </a:p>
        </p:txBody>
      </p:sp>
    </p:spTree>
    <p:extLst>
      <p:ext uri="{BB962C8B-B14F-4D97-AF65-F5344CB8AC3E}">
        <p14:creationId xmlns:p14="http://schemas.microsoft.com/office/powerpoint/2010/main" val="25222741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18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5" name="Oval 18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87" name="Picture 18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0" y="0"/>
            <a:ext cx="12192000" cy="18941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5055" y="457201"/>
            <a:ext cx="8549470" cy="77397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4400" b="1" dirty="0">
                <a:solidFill>
                  <a:srgbClr val="EBEBEB"/>
                </a:solidFill>
              </a:rPr>
              <a:t>La Ofrenda Pacífica </a:t>
            </a:r>
            <a:endParaRPr lang="en-US" sz="42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EA1C8458-DBAA-4D00-98AC-E9890360D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3F43D8-DA3D-2BA1-F7FE-09882C0271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31" y="1890238"/>
            <a:ext cx="12274062" cy="496776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70141D8-4A74-3450-1428-908C69516F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" y="1800470"/>
            <a:ext cx="12096307" cy="494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60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284687" y="2461209"/>
            <a:ext cx="7519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es-ES" sz="2400" dirty="0"/>
              <a:t>La separación y el quemado de la grasa tipificaba la entrega total del pecado.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284688" y="1525501"/>
            <a:ext cx="7519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s-ES" sz="2400" dirty="0"/>
              <a:t>Era la única ofrenda, exceptuando la Pascua, en la cual el pueblo podía comer la carne.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284688" y="4172715"/>
            <a:ext cx="1017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es-ES" sz="2400" dirty="0"/>
              <a:t>El pan sin fermento indicaba sinceridad y verdad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284688" y="4832157"/>
            <a:ext cx="9995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s-ES" sz="2400" dirty="0"/>
              <a:t>La carne debía comerse antes del tercer día. 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284688" y="3501628"/>
            <a:ext cx="837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s-ES" sz="2400" dirty="0"/>
              <a:t>El animal podía ser con mancha o defecto alguno.</a:t>
            </a:r>
            <a:endParaRPr lang="es-E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3A204D3-DC0F-B793-719E-7B39FAA7ECB0}"/>
              </a:ext>
            </a:extLst>
          </p:cNvPr>
          <p:cNvSpPr txBox="1"/>
          <p:nvPr/>
        </p:nvSpPr>
        <p:spPr>
          <a:xfrm>
            <a:off x="2212725" y="362738"/>
            <a:ext cx="7519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s-ES" sz="2400" dirty="0"/>
              <a:t>Indica Verdadero o Falso según corresponda.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8372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DE00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DE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DE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DE0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DE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DE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DE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DE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DE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DE0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DE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DE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0047927D-8278-105D-702C-2B24C0BC06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575D3F2-26D6-77A2-D051-73489A17DA74}"/>
              </a:ext>
            </a:extLst>
          </p:cNvPr>
          <p:cNvSpPr txBox="1"/>
          <p:nvPr/>
        </p:nvSpPr>
        <p:spPr>
          <a:xfrm>
            <a:off x="5833240" y="561028"/>
            <a:ext cx="63587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DO" sz="4800" b="1" dirty="0">
                <a:solidFill>
                  <a:srgbClr val="FFFF00"/>
                </a:solidFill>
                <a:latin typeface="Century Gothic" panose="020B0502020202020204"/>
              </a:rPr>
              <a:t>¿Entregas hoy todos tus problemas a Aquel que se entregó para garantizar nuestra paz y salvacion? </a:t>
            </a:r>
            <a:endParaRPr lang="en-US" sz="4800" b="1" dirty="0">
              <a:solidFill>
                <a:srgbClr val="FFFF00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03535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42668-93D7-E976-03F1-E11AA372C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F13130EE-3D89-4812-3587-B5BBA53F07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E8BE9F9-77EF-40E0-8359-96EB526A621C}"/>
              </a:ext>
            </a:extLst>
          </p:cNvPr>
          <p:cNvSpPr txBox="1">
            <a:spLocks/>
          </p:cNvSpPr>
          <p:nvPr/>
        </p:nvSpPr>
        <p:spPr>
          <a:xfrm>
            <a:off x="295147" y="148856"/>
            <a:ext cx="9050872" cy="956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La Ofrenda Pacífica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794B306-90D1-970B-4940-53189B51B0C0}"/>
              </a:ext>
            </a:extLst>
          </p:cNvPr>
          <p:cNvSpPr txBox="1">
            <a:spLocks/>
          </p:cNvSpPr>
          <p:nvPr/>
        </p:nvSpPr>
        <p:spPr>
          <a:xfrm>
            <a:off x="470444" y="526270"/>
            <a:ext cx="10932135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El último legado que el Salvador les dejó a Sus discípulos, fue un legado de paz. </a:t>
            </a:r>
            <a:r>
              <a:rPr lang="es-ES" sz="3600" b="1" dirty="0">
                <a:solidFill>
                  <a:srgbClr val="00B050"/>
                </a:solidFill>
                <a:latin typeface="Century Gothic" panose="020B0502020202020204"/>
              </a:rPr>
              <a:t>"La paz os dejo, Mi paz os doy: no os la doy como la da el mundo".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b="1" dirty="0">
                <a:solidFill>
                  <a:prstClr val="white"/>
                </a:solidFill>
                <a:latin typeface="Century Gothic" panose="020B0502020202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833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5A79E-0B41-7C31-0FEE-8555B7B86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0643A92C-F70D-C16E-FBE6-36DAC0BBF2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318EADF-ACF2-EA61-6487-1802E1D71C92}"/>
              </a:ext>
            </a:extLst>
          </p:cNvPr>
          <p:cNvSpPr txBox="1">
            <a:spLocks/>
          </p:cNvSpPr>
          <p:nvPr/>
        </p:nvSpPr>
        <p:spPr>
          <a:xfrm>
            <a:off x="295147" y="148856"/>
            <a:ext cx="9050872" cy="956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La Ofrenda Pacífica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E507A7D-ECB5-A955-FF85-FF5B0E51EE86}"/>
              </a:ext>
            </a:extLst>
          </p:cNvPr>
          <p:cNvSpPr txBox="1">
            <a:spLocks/>
          </p:cNvSpPr>
          <p:nvPr/>
        </p:nvSpPr>
        <p:spPr>
          <a:xfrm>
            <a:off x="396016" y="313619"/>
            <a:ext cx="10932135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La paz permanente de Dios en el corazón no se obtiene persiguiendo la fama o las riquezas del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mundo. </a:t>
            </a:r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La ofrenda pacífica en el servicio levítico enseñaba de una forma muy hermosa, en tipo y sombra, cómo obtener este codiciado tesoro.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53690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5FB36-61C7-1AE7-EE74-9D62E0043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E6E36D3A-4EC7-1FD0-2350-00A9445FF8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E3E27D7-3390-77A8-7707-6F5BB04FAA78}"/>
              </a:ext>
            </a:extLst>
          </p:cNvPr>
          <p:cNvSpPr txBox="1">
            <a:spLocks/>
          </p:cNvSpPr>
          <p:nvPr/>
        </p:nvSpPr>
        <p:spPr>
          <a:xfrm>
            <a:off x="295147" y="148856"/>
            <a:ext cx="9050872" cy="956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La Ofrenda Pacífica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E6ED40C-6742-5A4D-5E8C-0B71C54F334D}"/>
              </a:ext>
            </a:extLst>
          </p:cNvPr>
          <p:cNvSpPr txBox="1">
            <a:spLocks/>
          </p:cNvSpPr>
          <p:nvPr/>
        </p:nvSpPr>
        <p:spPr>
          <a:xfrm>
            <a:off x="385384" y="-196744"/>
            <a:ext cx="10932135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De varias maneras la ofrenda pacífica era diferente de todas las otras ofrendas. </a:t>
            </a:r>
            <a:r>
              <a:rPr lang="es-ES" sz="3600" b="1" dirty="0">
                <a:solidFill>
                  <a:srgbClr val="00B050"/>
                </a:solidFill>
                <a:latin typeface="Century Gothic" panose="020B0502020202020204"/>
              </a:rPr>
              <a:t>Era la única ofrenda, exceptuando la Pascua, en la cual el pueblo podía comer la carne. </a:t>
            </a: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A diferencia de la Pascua, no estaba restringida a solo un Día en el año, sino que </a:t>
            </a:r>
            <a:r>
              <a:rPr lang="es-ES" sz="3600" b="1" dirty="0">
                <a:solidFill>
                  <a:srgbClr val="00B050"/>
                </a:solidFill>
                <a:latin typeface="Century Gothic" panose="020B0502020202020204"/>
              </a:rPr>
              <a:t>podía ser celebrada en cualquier momento.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375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9FE86-A978-0D0F-7DC8-09D5E8E47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0D2EC7C3-8A65-52D9-19FF-2CAD77420A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A6CB8E4-06C7-795C-F4D9-03D571D3A1D4}"/>
              </a:ext>
            </a:extLst>
          </p:cNvPr>
          <p:cNvSpPr txBox="1">
            <a:spLocks/>
          </p:cNvSpPr>
          <p:nvPr/>
        </p:nvSpPr>
        <p:spPr>
          <a:xfrm>
            <a:off x="295147" y="148856"/>
            <a:ext cx="9050872" cy="956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La Ofrenda Pacífica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B94E20D-5F1F-9759-872D-A53D45654C8A}"/>
              </a:ext>
            </a:extLst>
          </p:cNvPr>
          <p:cNvSpPr txBox="1">
            <a:spLocks/>
          </p:cNvSpPr>
          <p:nvPr/>
        </p:nvSpPr>
        <p:spPr>
          <a:xfrm>
            <a:off x="385384" y="-196744"/>
            <a:ext cx="10932135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Los animales para la ofrenda pacífica eran escogidos de la manada o del rebaño. Tenían </a:t>
            </a:r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que ser sin defecto, ya que ningún animal defectuoso podría representar correctamente al Príncipe de la Paz</a:t>
            </a: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. La ofrenda pacífica era </a:t>
            </a:r>
            <a:r>
              <a:rPr lang="es-ES" sz="3600" b="1" dirty="0">
                <a:solidFill>
                  <a:srgbClr val="00B050"/>
                </a:solidFill>
                <a:latin typeface="Century Gothic" panose="020B0502020202020204"/>
              </a:rPr>
              <a:t>hecha con acciones de gracia, para confirmar el voto o el concierto, y con ofrendas voluntarias </a:t>
            </a: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.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29750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FA88B-6B74-DAA6-C1B7-D7DF2ED44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796680D6-CD14-491C-9D7D-D1A54E8334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0F3F08D5-A08F-CDD4-E147-5AB7CE201F38}"/>
              </a:ext>
            </a:extLst>
          </p:cNvPr>
          <p:cNvSpPr txBox="1">
            <a:spLocks/>
          </p:cNvSpPr>
          <p:nvPr/>
        </p:nvSpPr>
        <p:spPr>
          <a:xfrm>
            <a:off x="295147" y="148856"/>
            <a:ext cx="9050872" cy="956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La Ofrenda Pacífica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5ADC336-B792-6604-F2EE-F2E12FD0EC81}"/>
              </a:ext>
            </a:extLst>
          </p:cNvPr>
          <p:cNvSpPr txBox="1">
            <a:spLocks/>
          </p:cNvSpPr>
          <p:nvPr/>
        </p:nvSpPr>
        <p:spPr>
          <a:xfrm>
            <a:off x="427913" y="-653943"/>
            <a:ext cx="10932135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Fue con una ofrenda pacífica que Moisés confirmó el antiguo concierto con Israel</a:t>
            </a: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. En tiempos de especial regocijo, conforme leemos en el Antiguo Testamento, era celebrada la ofrenda pacífica. </a:t>
            </a:r>
            <a:r>
              <a:rPr lang="es-ES" sz="3600" b="1" dirty="0">
                <a:solidFill>
                  <a:srgbClr val="00B050"/>
                </a:solidFill>
                <a:latin typeface="Century Gothic" panose="020B0502020202020204"/>
              </a:rPr>
              <a:t>Cuando David trajo el arca a Jerusalén, ofreció una ofrenda pacífica </a:t>
            </a: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y "repartió a todos en Israel, tanto a hombres como mujeres, a cada uno, una torta de pan, un pedazo de carne y pasas"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01005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56B39-A7E4-5357-3BA6-EF68CC07F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FC7838E5-4C73-FDAA-AA22-B327826503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D24FE68-8C41-6F7B-EFC9-8BE62B9A1848}"/>
              </a:ext>
            </a:extLst>
          </p:cNvPr>
          <p:cNvSpPr txBox="1">
            <a:spLocks/>
          </p:cNvSpPr>
          <p:nvPr/>
        </p:nvSpPr>
        <p:spPr>
          <a:xfrm>
            <a:off x="295147" y="148856"/>
            <a:ext cx="9050872" cy="956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FFC000"/>
                </a:solidFill>
                <a:latin typeface="Century Gothic" panose="020B0502020202020204"/>
              </a:rPr>
              <a:t>La Ofrenda Pacífica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4CE4915-0AE2-ED76-53AA-9FC0D0D8725B}"/>
              </a:ext>
            </a:extLst>
          </p:cNvPr>
          <p:cNvSpPr txBox="1">
            <a:spLocks/>
          </p:cNvSpPr>
          <p:nvPr/>
        </p:nvSpPr>
        <p:spPr>
          <a:xfrm>
            <a:off x="491709" y="148856"/>
            <a:ext cx="10932135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3600" b="1" dirty="0">
                <a:solidFill>
                  <a:prstClr val="white"/>
                </a:solidFill>
                <a:latin typeface="Century Gothic" panose="020B0502020202020204"/>
              </a:rPr>
              <a:t>La ofrenda pacífica era a menudo asociada con las otras ofrendas; y siempre, salvo en la fiesta de la Pascua, que el pueblo comía de la carne, era porque se estaba celebrando la ofrenda pacífica.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9340826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antilla" id="{CBAD0E0A-F576-4E8B-A01B-D97BC1BBDAE3}" vid="{BD0A4B01-F1E2-47E0-9001-0D659CBADEE4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la cruz y su sombra</Template>
  <TotalTime>1424</TotalTime>
  <Words>2249</Words>
  <Application>Microsoft Macintosh PowerPoint</Application>
  <PresentationFormat>Panorámica</PresentationFormat>
  <Paragraphs>136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35</vt:i4>
      </vt:variant>
    </vt:vector>
  </HeadingPairs>
  <TitlesOfParts>
    <vt:vector size="43" baseType="lpstr">
      <vt:lpstr>Aptos</vt:lpstr>
      <vt:lpstr>Aptos Display</vt:lpstr>
      <vt:lpstr>Arial</vt:lpstr>
      <vt:lpstr>Calibri</vt:lpstr>
      <vt:lpstr>Century Gothic</vt:lpstr>
      <vt:lpstr>Wingdings 3</vt:lpstr>
      <vt:lpstr>Tema de Office</vt:lpstr>
      <vt:lpstr>1_Ion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Ofrenda Pacífica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Ulises Aguero</dc:creator>
  <cp:lastModifiedBy>[Est - MED] De Jesus Acosta, Loida Beatriz</cp:lastModifiedBy>
  <cp:revision>74</cp:revision>
  <dcterms:created xsi:type="dcterms:W3CDTF">2024-04-21T02:46:20Z</dcterms:created>
  <dcterms:modified xsi:type="dcterms:W3CDTF">2024-10-27T23:36:16Z</dcterms:modified>
</cp:coreProperties>
</file>