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12" r:id="rId6"/>
    <p:sldId id="413" r:id="rId7"/>
    <p:sldId id="414" r:id="rId8"/>
    <p:sldId id="415" r:id="rId9"/>
    <p:sldId id="416" r:id="rId10"/>
    <p:sldId id="418" r:id="rId11"/>
    <p:sldId id="419" r:id="rId12"/>
    <p:sldId id="420" r:id="rId13"/>
    <p:sldId id="421" r:id="rId14"/>
    <p:sldId id="422" r:id="rId15"/>
    <p:sldId id="423" r:id="rId16"/>
    <p:sldId id="424" r:id="rId17"/>
    <p:sldId id="425" r:id="rId18"/>
    <p:sldId id="426" r:id="rId19"/>
    <p:sldId id="427" r:id="rId20"/>
    <p:sldId id="410" r:id="rId21"/>
    <p:sldId id="429" r:id="rId22"/>
    <p:sldId id="428" r:id="rId23"/>
    <p:sldId id="430" r:id="rId24"/>
    <p:sldId id="284" r:id="rId25"/>
    <p:sldId id="259" r:id="rId26"/>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pPr/>
              <a:t>17/11/2024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17/11/2024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11/17/2024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Cuando los hijos de Israel eran llevados en cautiverio, los fieles oraban, como Daniel, con sus ventanas abiertas en dirección a Jerusalén.  </a:t>
            </a:r>
            <a:r>
              <a:rPr lang="es-ES" sz="3600" b="1" dirty="0" smtClean="0">
                <a:solidFill>
                  <a:srgbClr val="FFC000"/>
                </a:solidFill>
                <a:latin typeface="Century Gothic" panose="020B0502020202020204"/>
              </a:rPr>
              <a:t>Daniel 6:10. </a:t>
            </a:r>
            <a:r>
              <a:rPr lang="es-ES" sz="3600" b="1" dirty="0" smtClean="0">
                <a:solidFill>
                  <a:prstClr val="white"/>
                </a:solidFill>
                <a:latin typeface="Century Gothic" panose="020B0502020202020204"/>
              </a:rPr>
              <a:t>Se giraban en dirección del templo, donde, desde el altar de intercesión continuo, el incienso estaba ascendiendo. Este tipo representa a aquellos que pueden ser detenidos cautivos en cruel esclavitud por Satanás, el príncipe de este mundo.</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200" b="1" dirty="0" smtClean="0">
                <a:solidFill>
                  <a:prstClr val="white"/>
                </a:solidFill>
                <a:latin typeface="Century Gothic" panose="020B0502020202020204"/>
              </a:rPr>
              <a:t>No importa donde estén o cuan fuertes sean los lazos que los atan, si resueltamente voltean la cara de sus alrededores y la colocan en dirección del santuario celestial, donde Cristo ruega por su sangre y presenta su justicia a favor del pecador, la oración de fe traerá paz y gozo al alma, y quebrantará en pedazos los lazos con  los  cuales  Satanás  los ha amarrado.  Cristo  coloca delante de los tales una </a:t>
            </a:r>
            <a:r>
              <a:rPr lang="es-ES" sz="3200" b="1" dirty="0" smtClean="0">
                <a:solidFill>
                  <a:srgbClr val="FFC000"/>
                </a:solidFill>
                <a:latin typeface="Century Gothic" panose="020B0502020202020204"/>
              </a:rPr>
              <a:t>“puerta abierta, la cual ningún hombre puede cerrar”. Apocalipsis 3:8.</a:t>
            </a:r>
            <a:endParaRPr kumimoji="0" lang="es-ES" sz="32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b="1" dirty="0" smtClean="0">
                <a:solidFill>
                  <a:prstClr val="white"/>
                </a:solidFill>
                <a:latin typeface="Century Gothic" panose="020B0502020202020204"/>
              </a:rPr>
              <a:t>No hace ninguna diferencia cuales pueden ser las cosas que los rodean, el alma puede ser libre en Dios, y ningún ser humano, ni siquiera el diablo, puede impedirlo. </a:t>
            </a:r>
            <a:r>
              <a:rPr lang="es-ES" b="1" dirty="0" smtClean="0">
                <a:solidFill>
                  <a:srgbClr val="FFC000"/>
                </a:solidFill>
                <a:latin typeface="Century Gothic" panose="020B0502020202020204"/>
              </a:rPr>
              <a:t>“ésta es la victoria que ha vencido al mundo, nuestra fe”. 1 Juan 5:4.</a:t>
            </a:r>
            <a:endParaRPr kumimoji="0" lang="es-ES"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200" b="1" dirty="0" smtClean="0">
                <a:solidFill>
                  <a:prstClr val="white"/>
                </a:solidFill>
                <a:latin typeface="Century Gothic" panose="020B0502020202020204"/>
              </a:rPr>
              <a:t>Día a día, mientras los pecadores presentaban sus ofrendas de pecado en la puerta  del  primer  apartamento,  confesando  sus  pecados,  bien  sea  por  la sangre rociada ante el Señor o una porción de la carne comida en el primer apartamento,  los  pecados  confesados  eran  transferidos  en  tipo  al  primer apartamento del santuario. El sacerdote se encontraba con el pecador frente al primer velo del santuario, y llevada dentro del velo bien sea la sangre o la carne. </a:t>
            </a:r>
            <a:endParaRPr kumimoji="0" lang="es-ES" sz="32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800" b="1" dirty="0" smtClean="0">
                <a:solidFill>
                  <a:prstClr val="white"/>
                </a:solidFill>
                <a:latin typeface="Century Gothic" panose="020B0502020202020204"/>
              </a:rPr>
              <a:t>El pecador no podía mirar dentro del santuario, pero por fe él sabía que el sacerdote era fiel para presentar su ofrenda de pecado delante del Señor, y él salía del santuario regocijando en sus pecados perdonados.</a:t>
            </a:r>
            <a:endParaRPr kumimoji="0" lang="es-ES" sz="48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200" b="1" dirty="0" smtClean="0">
                <a:solidFill>
                  <a:prstClr val="white"/>
                </a:solidFill>
                <a:latin typeface="Century Gothic" panose="020B0502020202020204"/>
              </a:rPr>
              <a:t>En el </a:t>
            </a:r>
            <a:r>
              <a:rPr lang="es-ES" sz="3200" b="1" dirty="0" err="1" smtClean="0">
                <a:solidFill>
                  <a:prstClr val="white"/>
                </a:solidFill>
                <a:latin typeface="Century Gothic" panose="020B0502020202020204"/>
              </a:rPr>
              <a:t>antitipo</a:t>
            </a:r>
            <a:r>
              <a:rPr lang="es-ES" sz="3200" b="1" dirty="0" smtClean="0">
                <a:solidFill>
                  <a:prstClr val="white"/>
                </a:solidFill>
                <a:latin typeface="Century Gothic" panose="020B0502020202020204"/>
              </a:rPr>
              <a:t> de ese servicio nosotros confesamos nuestros pecados, y aunque no podemos ver la obra dentro del santuario celestial, nosotros sabemos que Cristo ruega por su sangre y carne destrozada,-- </a:t>
            </a:r>
            <a:r>
              <a:rPr lang="es-ES" sz="3200" b="1" dirty="0" smtClean="0">
                <a:solidFill>
                  <a:srgbClr val="FFC000"/>
                </a:solidFill>
                <a:latin typeface="Century Gothic" panose="020B0502020202020204"/>
              </a:rPr>
              <a:t>Isaías 49:15-16 </a:t>
            </a:r>
            <a:r>
              <a:rPr lang="es-ES" sz="3200" b="1" dirty="0" smtClean="0">
                <a:solidFill>
                  <a:prstClr val="white"/>
                </a:solidFill>
                <a:latin typeface="Century Gothic" panose="020B0502020202020204"/>
              </a:rPr>
              <a:t>las huellas de los clavos,--ante el Padre a nuestro favor, y nos regocijamos en el perdón de nuestros  pecados.  Los  pecados  son  recubiertos,  escondidos  de  la  vista. </a:t>
            </a:r>
            <a:r>
              <a:rPr lang="es-ES" sz="3200" b="1" dirty="0" smtClean="0">
                <a:solidFill>
                  <a:srgbClr val="FFC000"/>
                </a:solidFill>
                <a:latin typeface="Century Gothic" panose="020B0502020202020204"/>
              </a:rPr>
              <a:t>“Bienaventurado aquel cuya transgresión ha sido perdonada, y cubierto su pecado”.  Salmo 32:1.</a:t>
            </a:r>
            <a:endParaRPr kumimoji="0" lang="es-ES" sz="32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1541607"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200" b="1" dirty="0" smtClean="0">
                <a:solidFill>
                  <a:prstClr val="white"/>
                </a:solidFill>
                <a:latin typeface="Century Gothic" panose="020B0502020202020204"/>
              </a:rPr>
              <a:t>Como los pecados del pueblo eran transferidos figurativamente día a día al santuario, el lugar se mancilló y debía ser purificado o limpiado. Los pecados son   perdonados   y   cubiertos   cuando   son   confesados,   y   nunca   serán descubiertos y el que los confiesa permanece fiel; pero si se aparta del Señor y se vuelve al mundo, esa parte de su vida pasada que, mientras era fiel, fue cubierta con la justicia de Cristo, aparece abierta y descubierta en los libros del cielo; porque él mismo se ha apartado de Cristo, y debe enfrentarse al registro de toda su vida en el juicio.</a:t>
            </a:r>
            <a:endParaRPr kumimoji="0" lang="es-ES" sz="32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Esto está notoriamente enseñado en la parábola del siervo sin misericordia, quien, después de haber sido perdonado por toda su deuda, trató severamente con sus acreedores, y el Señor entonces le exige que pague todo lo que una vez le fue perdonado. </a:t>
            </a:r>
            <a:r>
              <a:rPr lang="es-ES" sz="4000" b="1" dirty="0" smtClean="0">
                <a:solidFill>
                  <a:srgbClr val="FFC000"/>
                </a:solidFill>
                <a:latin typeface="Century Gothic" panose="020B0502020202020204"/>
              </a:rPr>
              <a:t>Mateo 18:23-35.</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Llegará el tiempo cuando los pecados de los justos no solo serán perdonados y cubiertos por la sangre de Cristo, sino que todo vestigio de ellos será eliminado de los libros del cielo, y ni siquiera el Señor volverá a acordarse de ellos. Esta obra fue simbolizada por la obra en el segundo apartamento en el día de expiación.</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090917" y="222069"/>
            <a:ext cx="8549470" cy="1231175"/>
          </a:xfrm>
        </p:spPr>
        <p:txBody>
          <a:bodyPr vert="horz" lIns="91440" tIns="45720" rIns="91440" bIns="45720" rtlCol="0" anchor="b">
            <a:normAutofit fontScale="90000"/>
          </a:bodyPr>
          <a:lstStyle/>
          <a:p>
            <a:pPr>
              <a:lnSpc>
                <a:spcPct val="90000"/>
              </a:lnSpc>
            </a:pPr>
            <a:r>
              <a:rPr lang="es-ES" sz="4400" b="1" dirty="0" smtClean="0">
                <a:solidFill>
                  <a:srgbClr val="EBEBEB"/>
                </a:solidFill>
              </a:rPr>
              <a:t>La Obra En El Primer Apartamento Del Santuario</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id="{EA1C8458-DBAA-4D00-98AC-E9890360D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p:cNvPicPr>
            <a:picLocks noChangeAspect="1" noChangeArrowheads="1"/>
          </p:cNvPicPr>
          <p:nvPr/>
        </p:nvPicPr>
        <p:blipFill rotWithShape="1">
          <a:blip r:embed="rId6" cstate="print"/>
          <a:srcRect l="13754" t="37857" r="11851" b="35171"/>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2298460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a:t>
            </a:r>
            <a:r>
              <a:rPr lang="es-ES" sz="7200" b="1" dirty="0" smtClean="0">
                <a:solidFill>
                  <a:schemeClr val="accent2">
                    <a:lumMod val="40000"/>
                    <a:lumOff val="60000"/>
                  </a:schemeClr>
                </a:solidFill>
              </a:rPr>
              <a:t>VI: Los Servicios Del Santuario</a:t>
            </a:r>
            <a:r>
              <a:rPr lang="es-DO" sz="7200" b="1" dirty="0"/>
              <a:t/>
            </a:r>
            <a:br>
              <a:rPr lang="es-DO" sz="7200" b="1" dirty="0"/>
            </a:br>
            <a:r>
              <a:rPr lang="es-DO" sz="4000" b="1" dirty="0"/>
              <a:t/>
            </a:r>
            <a:br>
              <a:rPr lang="es-DO" sz="4000" b="1" dirty="0"/>
            </a:br>
            <a:r>
              <a:rPr lang="es-ES" sz="6600" b="1" dirty="0" smtClean="0">
                <a:solidFill>
                  <a:srgbClr val="EBEBEB"/>
                </a:solidFill>
                <a:latin typeface="Century Gothic" panose="020B0502020202020204"/>
              </a:rPr>
              <a:t>Capítulo XXVI: La Obra En El Primer Apartamento Del Santuario</a:t>
            </a:r>
            <a:endParaRPr lang="en-US" sz="7200" b="1" dirty="0"/>
          </a:p>
        </p:txBody>
      </p:sp>
      <p:pic>
        <p:nvPicPr>
          <p:cNvPr id="5" name="4 Imagen" descr="image288.png"/>
          <p:cNvPicPr>
            <a:picLocks noChangeAspect="1"/>
          </p:cNvPicPr>
          <p:nvPr/>
        </p:nvPicPr>
        <p:blipFill>
          <a:blip r:embed="rId3" cstate="print"/>
          <a:stretch>
            <a:fillRect/>
          </a:stretch>
        </p:blipFill>
        <p:spPr>
          <a:xfrm>
            <a:off x="8783802" y="4145338"/>
            <a:ext cx="2672324" cy="27126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8014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090917" y="222069"/>
            <a:ext cx="8549470" cy="1231175"/>
          </a:xfrm>
        </p:spPr>
        <p:txBody>
          <a:bodyPr vert="horz" lIns="91440" tIns="45720" rIns="91440" bIns="45720" rtlCol="0" anchor="b">
            <a:normAutofit fontScale="90000"/>
          </a:bodyPr>
          <a:lstStyle/>
          <a:p>
            <a:pPr>
              <a:lnSpc>
                <a:spcPct val="90000"/>
              </a:lnSpc>
            </a:pPr>
            <a:r>
              <a:rPr lang="es-ES" sz="4400" b="1" dirty="0" smtClean="0">
                <a:solidFill>
                  <a:srgbClr val="EBEBEB"/>
                </a:solidFill>
              </a:rPr>
              <a:t>La Obra En El Primer Apartamento Del Santuario</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id="{EA1C8458-DBAA-4D00-98AC-E9890360D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p:cNvPicPr>
            <a:picLocks noChangeAspect="1" noChangeArrowheads="1"/>
          </p:cNvPicPr>
          <p:nvPr/>
        </p:nvPicPr>
        <p:blipFill rotWithShape="1">
          <a:blip r:embed="rId6" cstate="print"/>
          <a:srcRect l="13754" t="64940" r="11851" b="11786"/>
          <a:stretch/>
        </p:blipFill>
        <p:spPr bwMode="auto">
          <a:xfrm>
            <a:off x="0" y="0"/>
            <a:ext cx="12192000" cy="5759355"/>
          </a:xfrm>
          <a:prstGeom prst="rect">
            <a:avLst/>
          </a:prstGeom>
          <a:noFill/>
          <a:ln w="9525">
            <a:noFill/>
            <a:miter lim="800000"/>
            <a:headEnd/>
            <a:tailEnd/>
          </a:ln>
        </p:spPr>
      </p:pic>
      <p:pic>
        <p:nvPicPr>
          <p:cNvPr id="4" name="Imagen 3"/>
          <p:cNvPicPr>
            <a:picLocks noChangeAspect="1"/>
          </p:cNvPicPr>
          <p:nvPr/>
        </p:nvPicPr>
        <p:blipFill>
          <a:blip r:embed="rId7"/>
          <a:stretch>
            <a:fillRect/>
          </a:stretch>
        </p:blipFill>
        <p:spPr>
          <a:xfrm>
            <a:off x="40944" y="5480462"/>
            <a:ext cx="12192000" cy="1299773"/>
          </a:xfrm>
          <a:prstGeom prst="rect">
            <a:avLst/>
          </a:prstGeom>
        </p:spPr>
      </p:pic>
    </p:spTree>
    <p:extLst>
      <p:ext uri="{BB962C8B-B14F-4D97-AF65-F5344CB8AC3E}">
        <p14:creationId xmlns:p14="http://schemas.microsoft.com/office/powerpoint/2010/main" val="3881915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090917" y="222069"/>
            <a:ext cx="8549470" cy="1231175"/>
          </a:xfrm>
        </p:spPr>
        <p:txBody>
          <a:bodyPr vert="horz" lIns="91440" tIns="45720" rIns="91440" bIns="45720" rtlCol="0" anchor="b">
            <a:normAutofit fontScale="90000"/>
          </a:bodyPr>
          <a:lstStyle/>
          <a:p>
            <a:pPr>
              <a:lnSpc>
                <a:spcPct val="90000"/>
              </a:lnSpc>
            </a:pPr>
            <a:r>
              <a:rPr lang="es-ES" sz="4400" b="1" dirty="0" smtClean="0">
                <a:solidFill>
                  <a:srgbClr val="EBEBEB"/>
                </a:solidFill>
              </a:rPr>
              <a:t>La Obra En El Primer Apartamento Del Santuario</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id="{EA1C8458-DBAA-4D00-98AC-E9890360D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0" name="Picture 2"/>
          <p:cNvPicPr>
            <a:picLocks noChangeAspect="1" noChangeArrowheads="1"/>
          </p:cNvPicPr>
          <p:nvPr/>
        </p:nvPicPr>
        <p:blipFill rotWithShape="1">
          <a:blip r:embed="rId6" cstate="print"/>
          <a:srcRect l="13654" t="33938" r="12051" b="42811"/>
          <a:stretch/>
        </p:blipFill>
        <p:spPr bwMode="auto">
          <a:xfrm>
            <a:off x="0" y="0"/>
            <a:ext cx="12216345" cy="6857999"/>
          </a:xfrm>
          <a:prstGeom prst="rect">
            <a:avLst/>
          </a:prstGeom>
          <a:noFill/>
          <a:ln w="9525">
            <a:noFill/>
            <a:miter lim="800000"/>
            <a:headEnd/>
            <a:tailEnd/>
          </a:ln>
        </p:spPr>
      </p:pic>
    </p:spTree>
    <p:extLst>
      <p:ext uri="{BB962C8B-B14F-4D97-AF65-F5344CB8AC3E}">
        <p14:creationId xmlns:p14="http://schemas.microsoft.com/office/powerpoint/2010/main" val="2298460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090917" y="222069"/>
            <a:ext cx="8549470" cy="1231175"/>
          </a:xfrm>
        </p:spPr>
        <p:txBody>
          <a:bodyPr vert="horz" lIns="91440" tIns="45720" rIns="91440" bIns="45720" rtlCol="0" anchor="b">
            <a:normAutofit fontScale="90000"/>
          </a:bodyPr>
          <a:lstStyle/>
          <a:p>
            <a:pPr>
              <a:lnSpc>
                <a:spcPct val="90000"/>
              </a:lnSpc>
            </a:pPr>
            <a:r>
              <a:rPr lang="es-ES" sz="4400" b="1" dirty="0" smtClean="0">
                <a:solidFill>
                  <a:srgbClr val="EBEBEB"/>
                </a:solidFill>
              </a:rPr>
              <a:t>La Obra En El Primer Apartamento Del Santuario</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id="{EA1C8458-DBAA-4D00-98AC-E9890360D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0" name="Picture 2"/>
          <p:cNvPicPr>
            <a:picLocks noChangeAspect="1" noChangeArrowheads="1"/>
          </p:cNvPicPr>
          <p:nvPr/>
        </p:nvPicPr>
        <p:blipFill rotWithShape="1">
          <a:blip r:embed="rId6" cstate="print"/>
          <a:srcRect l="13654" t="57014" r="12051" b="24106"/>
          <a:stretch/>
        </p:blipFill>
        <p:spPr bwMode="auto">
          <a:xfrm>
            <a:off x="0" y="0"/>
            <a:ext cx="12216345" cy="6858001"/>
          </a:xfrm>
          <a:prstGeom prst="rect">
            <a:avLst/>
          </a:prstGeom>
          <a:noFill/>
          <a:ln w="9525">
            <a:noFill/>
            <a:miter lim="800000"/>
            <a:headEnd/>
            <a:tailEnd/>
          </a:ln>
        </p:spPr>
      </p:pic>
    </p:spTree>
    <p:extLst>
      <p:ext uri="{BB962C8B-B14F-4D97-AF65-F5344CB8AC3E}">
        <p14:creationId xmlns:p14="http://schemas.microsoft.com/office/powerpoint/2010/main" val="4049488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323603" y="1783799"/>
            <a:ext cx="5157427" cy="954107"/>
          </a:xfrm>
          <a:prstGeom prst="rect">
            <a:avLst/>
          </a:prstGeom>
          <a:noFill/>
        </p:spPr>
        <p:txBody>
          <a:bodyPr wrap="square" rtlCol="0">
            <a:spAutoFit/>
          </a:bodyPr>
          <a:lstStyle/>
          <a:p>
            <a:pPr lvl="0" algn="just" defTabSz="457200">
              <a:defRPr/>
            </a:pPr>
            <a:r>
              <a:rPr lang="es-ES" sz="2800" dirty="0" smtClean="0"/>
              <a:t>Se ofrecían en el altar de oro por el sumo sacerdote.</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440638"/>
            <a:ext cx="4915382" cy="1384995"/>
          </a:xfrm>
          <a:prstGeom prst="rect">
            <a:avLst/>
          </a:prstGeom>
          <a:noFill/>
        </p:spPr>
        <p:txBody>
          <a:bodyPr wrap="square" rtlCol="0">
            <a:spAutoFit/>
          </a:bodyPr>
          <a:lstStyle/>
          <a:p>
            <a:pPr lvl="0" defTabSz="457200">
              <a:defRPr/>
            </a:pPr>
            <a:r>
              <a:rPr lang="es-ES" sz="2800" dirty="0" smtClean="0"/>
              <a:t>Lugar donde se manifestaba la presencia visible de Dios.</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30475" y="4036540"/>
            <a:ext cx="4803412" cy="1384995"/>
          </a:xfrm>
          <a:prstGeom prst="rect">
            <a:avLst/>
          </a:prstGeom>
          <a:noFill/>
        </p:spPr>
        <p:txBody>
          <a:bodyPr wrap="square" rtlCol="0">
            <a:spAutoFit/>
          </a:bodyPr>
          <a:lstStyle/>
          <a:p>
            <a:pPr lvl="0" algn="just" defTabSz="457200">
              <a:defRPr/>
            </a:pPr>
            <a:r>
              <a:rPr lang="es-ES" sz="2800" dirty="0" smtClean="0"/>
              <a:t>Pecador presentaba ofrenda en la puerta del primer apartamento.</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413345" y="5695261"/>
            <a:ext cx="4803412" cy="954107"/>
          </a:xfrm>
          <a:prstGeom prst="rect">
            <a:avLst/>
          </a:prstGeom>
          <a:noFill/>
        </p:spPr>
        <p:txBody>
          <a:bodyPr wrap="square" rtlCol="0">
            <a:spAutoFit/>
          </a:bodyPr>
          <a:lstStyle/>
          <a:p>
            <a:pPr lvl="0" defTabSz="457200">
              <a:defRPr/>
            </a:pPr>
            <a:r>
              <a:rPr lang="es-ES" sz="2800" dirty="0" smtClean="0"/>
              <a:t>Oraban con las ventanas abiertas hacia Jerusalén.</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3064376"/>
            <a:ext cx="4933015" cy="954107"/>
          </a:xfrm>
          <a:prstGeom prst="rect">
            <a:avLst/>
          </a:prstGeom>
          <a:noFill/>
        </p:spPr>
        <p:txBody>
          <a:bodyPr wrap="square" rtlCol="0">
            <a:spAutoFit/>
          </a:bodyPr>
          <a:lstStyle/>
          <a:p>
            <a:pPr lvl="0" defTabSz="457200">
              <a:defRPr/>
            </a:pPr>
            <a:r>
              <a:rPr lang="es-ES" sz="2800" dirty="0" smtClean="0"/>
              <a:t>Se eliminaban los pecados del santuario.</a:t>
            </a:r>
            <a:endParaRPr lang="es-ES" sz="2800" dirty="0">
              <a:solidFill>
                <a:prstClr val="white"/>
              </a:solidFill>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8353" y="3922390"/>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smtClean="0"/>
              <a:t>Día de expiación</a:t>
            </a:r>
            <a:endParaRPr lang="es-ES" sz="3200" dirty="0">
              <a:solidFill>
                <a:prstClr val="white"/>
              </a:solidFill>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1200329"/>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600" dirty="0" smtClean="0"/>
              <a:t>Ofrendas de la mañana y tarde</a:t>
            </a:r>
            <a:endParaRPr kumimoji="0" lang="es-E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96977" y="3040896"/>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C. </a:t>
            </a:r>
            <a:r>
              <a:rPr lang="es-ES" sz="3200" dirty="0" smtClean="0"/>
              <a:t>Confesión de pecados</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650612" y="5893176"/>
            <a:ext cx="6181510"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2800" dirty="0" smtClean="0"/>
              <a:t>Cautiverio de Israel</a:t>
            </a:r>
            <a:endParaRPr lang="es-ES" sz="2400" dirty="0">
              <a:solidFill>
                <a:prstClr val="white"/>
              </a:solidFill>
              <a:latin typeface="Calibri" panose="020F050202020403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604760" y="1817193"/>
            <a:ext cx="7260234" cy="1015663"/>
          </a:xfrm>
          <a:prstGeom prst="rect">
            <a:avLst/>
          </a:prstGeom>
          <a:noFill/>
        </p:spPr>
        <p:txBody>
          <a:bodyPr wrap="square" rtlCol="0">
            <a:spAutoFit/>
          </a:bodyPr>
          <a:lstStyle/>
          <a:p>
            <a:pPr>
              <a:defRPr/>
            </a:pPr>
            <a:r>
              <a:rPr lang="es-DO" sz="3200" dirty="0">
                <a:solidFill>
                  <a:srgbClr val="FFFF00"/>
                </a:solidFill>
                <a:latin typeface="Calibri" panose="020F0502020204030204"/>
              </a:rPr>
              <a:t>B</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a:t>
            </a:r>
            <a:r>
              <a:rPr lang="es-ES" sz="3200" dirty="0" smtClean="0">
                <a:solidFill>
                  <a:prstClr val="white"/>
                </a:solidFill>
              </a:rPr>
              <a:t> </a:t>
            </a:r>
            <a:r>
              <a:rPr lang="es-ES" sz="3200" dirty="0" smtClean="0"/>
              <a:t>En el atrio</a:t>
            </a:r>
            <a:endParaRPr lang="es-ES" sz="3200" dirty="0" smtClean="0">
              <a:solidFill>
                <a:prstClr val="white"/>
              </a:solidFill>
              <a:latin typeface="Calibri" panose="020F0502020204030204"/>
            </a:endParaRPr>
          </a:p>
          <a:p>
            <a:pPr lvl="0">
              <a:defRPr/>
            </a:pP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8">
            <a:extLst>
              <a:ext uri="{FF2B5EF4-FFF2-40B4-BE49-F238E27FC236}">
                <a16:creationId xmlns:a16="http://schemas.microsoft.com/office/drawing/2014/main" id="{DB4BBA2C-AD84-4635-BFED-A54A24D56E2B}"/>
              </a:ext>
            </a:extLst>
          </p:cNvPr>
          <p:cNvSpPr txBox="1"/>
          <p:nvPr/>
        </p:nvSpPr>
        <p:spPr>
          <a:xfrm>
            <a:off x="5681800" y="4767122"/>
            <a:ext cx="6483306" cy="1077218"/>
          </a:xfrm>
          <a:prstGeom prst="rect">
            <a:avLst/>
          </a:prstGeom>
          <a:noFill/>
        </p:spPr>
        <p:txBody>
          <a:bodyPr wrap="square" rtlCol="0">
            <a:spAutoFit/>
          </a:bodyPr>
          <a:lstStyle/>
          <a:p>
            <a:pPr lvl="0" defTabSz="457200">
              <a:defRPr/>
            </a:pPr>
            <a:r>
              <a:rPr lang="es-DO" sz="3200" dirty="0" smtClean="0">
                <a:solidFill>
                  <a:srgbClr val="FFFF00"/>
                </a:solidFill>
                <a:latin typeface="Calibri" panose="020F0502020204030204"/>
              </a:rPr>
              <a:t>E</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lang="es-ES" sz="3200" dirty="0" smtClean="0"/>
              <a:t>Primer apartamento del santuario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6"/>
                                        </p:tgtEl>
                                        <p:attrNameLst>
                                          <p:attrName>style.color</p:attrName>
                                        </p:attrNameLst>
                                      </p:cBhvr>
                                      <p:by>
                                        <p:hsl h="7200000" s="0" l="0"/>
                                      </p:by>
                                    </p:animClr>
                                    <p:animClr clrSpc="hsl" dir="cw">
                                      <p:cBhvr>
                                        <p:cTn id="11" dur="500" fill="hold"/>
                                        <p:tgtEl>
                                          <p:spTgt spid="16"/>
                                        </p:tgtEl>
                                        <p:attrNameLst>
                                          <p:attrName>fillcolor</p:attrName>
                                        </p:attrNameLst>
                                      </p:cBhvr>
                                      <p:by>
                                        <p:hsl h="7200000" s="0" l="0"/>
                                      </p:by>
                                    </p:animClr>
                                    <p:animClr clrSpc="hsl" dir="cw">
                                      <p:cBhvr>
                                        <p:cTn id="12" dur="500" fill="hold"/>
                                        <p:tgtEl>
                                          <p:spTgt spid="16"/>
                                        </p:tgtEl>
                                        <p:attrNameLst>
                                          <p:attrName>stroke.color</p:attrName>
                                        </p:attrNameLst>
                                      </p:cBhvr>
                                      <p:by>
                                        <p:hsl h="7200000" s="0" l="0"/>
                                      </p:by>
                                    </p:animClr>
                                    <p:set>
                                      <p:cBhvr>
                                        <p:cTn id="13" dur="500" fill="hold"/>
                                        <p:tgtEl>
                                          <p:spTgt spid="1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11"/>
                                        </p:tgtEl>
                                        <p:attrNameLst>
                                          <p:attrName>style.color</p:attrName>
                                        </p:attrNameLst>
                                      </p:cBhvr>
                                      <p:by>
                                        <p:hsl h="7200000" s="0" l="0"/>
                                      </p:by>
                                    </p:animClr>
                                    <p:animClr clrSpc="hsl" dir="cw">
                                      <p:cBhvr>
                                        <p:cTn id="22" dur="500" fill="hold"/>
                                        <p:tgtEl>
                                          <p:spTgt spid="11"/>
                                        </p:tgtEl>
                                        <p:attrNameLst>
                                          <p:attrName>fillcolor</p:attrName>
                                        </p:attrNameLst>
                                      </p:cBhvr>
                                      <p:by>
                                        <p:hsl h="7200000" s="0" l="0"/>
                                      </p:by>
                                    </p:animClr>
                                    <p:animClr clrSpc="hsl" dir="cw">
                                      <p:cBhvr>
                                        <p:cTn id="23" dur="500" fill="hold"/>
                                        <p:tgtEl>
                                          <p:spTgt spid="11"/>
                                        </p:tgtEl>
                                        <p:attrNameLst>
                                          <p:attrName>stroke.color</p:attrName>
                                        </p:attrNameLst>
                                      </p:cBhvr>
                                      <p:by>
                                        <p:hsl h="7200000" s="0" l="0"/>
                                      </p:by>
                                    </p:animClr>
                                    <p:set>
                                      <p:cBhvr>
                                        <p:cTn id="24" dur="500" fill="hold"/>
                                        <p:tgtEl>
                                          <p:spTgt spid="1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9"/>
                                        </p:tgtEl>
                                        <p:attrNameLst>
                                          <p:attrName>style.color</p:attrName>
                                        </p:attrNameLst>
                                      </p:cBhvr>
                                      <p:by>
                                        <p:hsl h="7200000" s="0" l="0"/>
                                      </p:by>
                                    </p:animClr>
                                    <p:animClr clrSpc="hsl" dir="cw">
                                      <p:cBhvr>
                                        <p:cTn id="33" dur="500" fill="hold"/>
                                        <p:tgtEl>
                                          <p:spTgt spid="9"/>
                                        </p:tgtEl>
                                        <p:attrNameLst>
                                          <p:attrName>fillcolor</p:attrName>
                                        </p:attrNameLst>
                                      </p:cBhvr>
                                      <p:by>
                                        <p:hsl h="7200000" s="0" l="0"/>
                                      </p:by>
                                    </p:animClr>
                                    <p:animClr clrSpc="hsl" dir="cw">
                                      <p:cBhvr>
                                        <p:cTn id="34" dur="500" fill="hold"/>
                                        <p:tgtEl>
                                          <p:spTgt spid="9"/>
                                        </p:tgtEl>
                                        <p:attrNameLst>
                                          <p:attrName>stroke.color</p:attrName>
                                        </p:attrNameLst>
                                      </p:cBhvr>
                                      <p:by>
                                        <p:hsl h="7200000" s="0" l="0"/>
                                      </p:by>
                                    </p:animClr>
                                    <p:set>
                                      <p:cBhvr>
                                        <p:cTn id="35" dur="500" fill="hold"/>
                                        <p:tgtEl>
                                          <p:spTgt spid="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2"/>
                                        </p:tgtEl>
                                        <p:attrNameLst>
                                          <p:attrName>style.color</p:attrName>
                                        </p:attrNameLst>
                                      </p:cBhvr>
                                      <p:by>
                                        <p:hsl h="7200000" s="0" l="0"/>
                                      </p:by>
                                    </p:animClr>
                                    <p:animClr clrSpc="hsl" dir="cw">
                                      <p:cBhvr>
                                        <p:cTn id="44" dur="500" fill="hold"/>
                                        <p:tgtEl>
                                          <p:spTgt spid="12"/>
                                        </p:tgtEl>
                                        <p:attrNameLst>
                                          <p:attrName>fillcolor</p:attrName>
                                        </p:attrNameLst>
                                      </p:cBhvr>
                                      <p:by>
                                        <p:hsl h="7200000" s="0" l="0"/>
                                      </p:by>
                                    </p:animClr>
                                    <p:animClr clrSpc="hsl" dir="cw">
                                      <p:cBhvr>
                                        <p:cTn id="45" dur="500" fill="hold"/>
                                        <p:tgtEl>
                                          <p:spTgt spid="12"/>
                                        </p:tgtEl>
                                        <p:attrNameLst>
                                          <p:attrName>stroke.color</p:attrName>
                                        </p:attrNameLst>
                                      </p:cBhvr>
                                      <p:by>
                                        <p:hsl h="7200000" s="0" l="0"/>
                                      </p:by>
                                    </p:animClr>
                                    <p:set>
                                      <p:cBhvr>
                                        <p:cTn id="46" dur="500" fill="hold"/>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nodeType="clickEffect">
                                  <p:stCondLst>
                                    <p:cond delay="0"/>
                                  </p:stCondLst>
                                  <p:childTnLst>
                                    <p:animClr clrSpc="hsl" dir="cw">
                                      <p:cBhvr override="childStyle">
                                        <p:cTn id="54" dur="500" fill="hold"/>
                                        <p:tgtEl>
                                          <p:spTgt spid="13"/>
                                        </p:tgtEl>
                                        <p:attrNameLst>
                                          <p:attrName>style.color</p:attrName>
                                        </p:attrNameLst>
                                      </p:cBhvr>
                                      <p:by>
                                        <p:hsl h="7200000" s="0" l="0"/>
                                      </p:by>
                                    </p:animClr>
                                    <p:animClr clrSpc="hsl" dir="cw">
                                      <p:cBhvr>
                                        <p:cTn id="55" dur="500" fill="hold"/>
                                        <p:tgtEl>
                                          <p:spTgt spid="13"/>
                                        </p:tgtEl>
                                        <p:attrNameLst>
                                          <p:attrName>fillcolor</p:attrName>
                                        </p:attrNameLst>
                                      </p:cBhvr>
                                      <p:by>
                                        <p:hsl h="7200000" s="0" l="0"/>
                                      </p:by>
                                    </p:animClr>
                                    <p:animClr clrSpc="hsl" dir="cw">
                                      <p:cBhvr>
                                        <p:cTn id="56" dur="500" fill="hold"/>
                                        <p:tgtEl>
                                          <p:spTgt spid="13"/>
                                        </p:tgtEl>
                                        <p:attrNameLst>
                                          <p:attrName>stroke.color</p:attrName>
                                        </p:attrNameLst>
                                      </p:cBhvr>
                                      <p:by>
                                        <p:hsl h="7200000" s="0" l="0"/>
                                      </p:by>
                                    </p:animClr>
                                    <p:set>
                                      <p:cBhvr>
                                        <p:cTn id="57"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3785652"/>
          </a:xfrm>
          <a:prstGeom prst="rect">
            <a:avLst/>
          </a:prstGeom>
          <a:noFill/>
        </p:spPr>
        <p:txBody>
          <a:bodyPr wrap="square" rtlCol="0">
            <a:spAutoFit/>
          </a:bodyPr>
          <a:lstStyle/>
          <a:p>
            <a:pPr defTabSz="457200"/>
            <a:r>
              <a:rPr lang="es-DO" sz="4800" b="1" dirty="0" smtClean="0">
                <a:solidFill>
                  <a:srgbClr val="FFFF00"/>
                </a:solidFill>
                <a:latin typeface="Century Gothic" panose="020B0502020202020204"/>
              </a:rPr>
              <a:t>¿Crees en la obra del Señor en el santuario celestial aún cuando no puedes verlo? </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437035" y="0"/>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b="1" dirty="0" smtClean="0">
                <a:solidFill>
                  <a:prstClr val="white"/>
                </a:solidFill>
                <a:latin typeface="Century Gothic" panose="020B0502020202020204"/>
              </a:rPr>
              <a:t>La obra en el primer apartamento consistía principalmente de los servicios diarios de la mañana y tarde, las ofrendas individuales por el pecado, y los servicios en los días festivos y en ocasiones especiales. </a:t>
            </a: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La presencia visible de Dios  estaba  manifestada  en  el  primer  apartamento,  o  tabernáculo  de  la congregación.  Allí  junto  al  primer  velo,  o  puerta,  del  tabernáculo  de  la congregación,  </a:t>
            </a:r>
            <a:r>
              <a:rPr lang="es-ES" sz="3600" b="1" dirty="0" smtClean="0">
                <a:solidFill>
                  <a:srgbClr val="FFC000"/>
                </a:solidFill>
                <a:latin typeface="Century Gothic" panose="020B0502020202020204"/>
              </a:rPr>
              <a:t>Éxodo  29:42,43;  30:36;  Números  17:4.  </a:t>
            </a:r>
            <a:r>
              <a:rPr lang="es-ES" sz="3600" b="1" dirty="0" smtClean="0">
                <a:solidFill>
                  <a:prstClr val="white"/>
                </a:solidFill>
                <a:latin typeface="Century Gothic" panose="020B0502020202020204"/>
              </a:rPr>
              <a:t>Donde  la  gente presentaba sus ofrendas de pecado, Dios se encontraba y comunicaba con los hijos de Israel.</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800" b="1" dirty="0" smtClean="0">
                <a:solidFill>
                  <a:prstClr val="white"/>
                </a:solidFill>
                <a:latin typeface="Century Gothic" panose="020B0502020202020204"/>
              </a:rPr>
              <a:t>A veces la nube de gloria, representando la presencia visible del Santísimo, llenaba el primer apartamento de manera que nadie podía entrar. </a:t>
            </a:r>
            <a:r>
              <a:rPr lang="es-ES" sz="4800" b="1" dirty="0" smtClean="0">
                <a:solidFill>
                  <a:srgbClr val="FFC000"/>
                </a:solidFill>
                <a:latin typeface="Century Gothic" panose="020B0502020202020204"/>
              </a:rPr>
              <a:t>Éxodo 40:34,35; 1 Reyes 8:10,11; 2 Crónicas 5:13,14; 7:2.</a:t>
            </a:r>
            <a:endParaRPr kumimoji="0" lang="es-ES" sz="48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La presencia de Dios en el primer apartamento del santuario terrenal era una sombra de la gloriosa presencia y trono del Padre en el primer apartamento del santuario  celestial,  donde,  después  de  soportar  </a:t>
            </a:r>
            <a:r>
              <a:rPr lang="es-ES" sz="3600" b="1" dirty="0" smtClean="0">
                <a:solidFill>
                  <a:srgbClr val="FFC000"/>
                </a:solidFill>
                <a:latin typeface="Century Gothic" panose="020B0502020202020204"/>
              </a:rPr>
              <a:t>“la  cruz,  desdeñando  la vergüenza”, el Salvador se sentó “a la diestra del trono de Dios”. Hebreos 12:2.</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El  servicio  cada  mañana  y  tarde  era  muy  importante.  Dentro  del  primer apartamento  el  sumo  sacerdote  ofrecía  incienso  sobre  el  altar  de  oro,  y despabilaba y encendía las lámparas. </a:t>
            </a:r>
            <a:r>
              <a:rPr lang="es-ES" sz="3600" b="1" dirty="0" smtClean="0">
                <a:solidFill>
                  <a:srgbClr val="FFC000"/>
                </a:solidFill>
                <a:latin typeface="Century Gothic" panose="020B0502020202020204"/>
              </a:rPr>
              <a:t>Éxodo 30:6–8. </a:t>
            </a:r>
            <a:r>
              <a:rPr lang="es-ES" sz="3600" b="1" dirty="0" smtClean="0">
                <a:solidFill>
                  <a:prstClr val="white"/>
                </a:solidFill>
                <a:latin typeface="Century Gothic" panose="020B0502020202020204"/>
              </a:rPr>
              <a:t>Ninguno excepto el sumo sacerdote  podía  desempeñar  esta  tarea  sagrada,  que  tipificaba  agregar  el incienso fragante de la justicia de Cristo a las oraciones del pueblo de Dios, para hacerlos aceptable ante Dios. </a:t>
            </a:r>
            <a:r>
              <a:rPr lang="es-ES" sz="3600" b="1" dirty="0" smtClean="0">
                <a:solidFill>
                  <a:srgbClr val="FFC000"/>
                </a:solidFill>
                <a:latin typeface="Century Gothic" panose="020B0502020202020204"/>
              </a:rPr>
              <a:t>Apocalipsis 8:3,4.</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Él también despabilaba y  encendía  aquellas  lámparas  que  eran  una  sombra  del  Espíritu  Santo brotando de Dios, que en algún momento de la vida alumbra en el corazón de cada uno, </a:t>
            </a:r>
            <a:r>
              <a:rPr lang="es-ES" sz="4000" b="1" dirty="0" smtClean="0">
                <a:solidFill>
                  <a:srgbClr val="FFC000"/>
                </a:solidFill>
                <a:latin typeface="Century Gothic" panose="020B0502020202020204"/>
              </a:rPr>
              <a:t>Juan 1:9 </a:t>
            </a:r>
            <a:r>
              <a:rPr lang="es-ES" sz="4000" b="1" dirty="0" smtClean="0">
                <a:solidFill>
                  <a:prstClr val="white"/>
                </a:solidFill>
                <a:latin typeface="Century Gothic" panose="020B0502020202020204"/>
              </a:rPr>
              <a:t>invitándolo a aceptar al Señor y su servicio, y el cual brilla continuamente en la vida del individuo que camina en la luz, y es fiel a Dios.</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rgbClr val="FFC000"/>
                </a:solidFill>
              </a:rPr>
              <a:t>La Obra En El Primer Apartamento Del Santuario</a:t>
            </a:r>
            <a:endParaRPr lang="en-US" b="1" dirty="0">
              <a:solidFill>
                <a:srgbClr val="FFC000"/>
              </a:solidFill>
            </a:endParaRPr>
          </a:p>
        </p:txBody>
      </p:sp>
      <p:sp>
        <p:nvSpPr>
          <p:cNvPr id="5" name="Título 1"/>
          <p:cNvSpPr txBox="1">
            <a:spLocks/>
          </p:cNvSpPr>
          <p:nvPr/>
        </p:nvSpPr>
        <p:spPr>
          <a:xfrm>
            <a:off x="332530" y="-261255"/>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Mientras  el  sumo  sacerdote  oficiaba  en  el  santuario  el  servicio  diario  de mañana  y  tarde  ante  el  altar  de  oro,  los  sacerdotes  en  el  atrio  estaban quemando la ofrenda de holocausto, la ofrenda de carne, y la ofrenda de bebida, sobre el altar broncíneo, y el pueblo estaba reunido afuera, orando. </a:t>
            </a:r>
            <a:r>
              <a:rPr lang="es-ES" sz="4000" b="1" dirty="0" smtClean="0">
                <a:solidFill>
                  <a:srgbClr val="FFC000"/>
                </a:solidFill>
                <a:latin typeface="Century Gothic" panose="020B0502020202020204"/>
              </a:rPr>
              <a:t>Lucas 1:10.</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1906</TotalTime>
  <Words>1325</Words>
  <Application>Microsoft Office PowerPoint</Application>
  <PresentationFormat>Panorámica</PresentationFormat>
  <Paragraphs>81</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Obra En El Primer Apartamento Del Santuario</vt:lpstr>
      <vt:lpstr>La Obra En El Primer Apartamento Del Santuario</vt:lpstr>
      <vt:lpstr>La Obra En El Primer Apartamento Del Santuario</vt:lpstr>
      <vt:lpstr>La Obra En El Primer Apartamento Del Santuario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 Arroyo</cp:lastModifiedBy>
  <cp:revision>83</cp:revision>
  <dcterms:created xsi:type="dcterms:W3CDTF">2024-04-21T02:46:20Z</dcterms:created>
  <dcterms:modified xsi:type="dcterms:W3CDTF">2024-11-18T15:50:43Z</dcterms:modified>
</cp:coreProperties>
</file>