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90" r:id="rId5"/>
    <p:sldId id="392" r:id="rId6"/>
    <p:sldId id="394" r:id="rId7"/>
    <p:sldId id="395" r:id="rId8"/>
    <p:sldId id="396" r:id="rId9"/>
    <p:sldId id="397" r:id="rId10"/>
    <p:sldId id="414" r:id="rId11"/>
    <p:sldId id="422" r:id="rId12"/>
    <p:sldId id="398" r:id="rId13"/>
    <p:sldId id="415" r:id="rId14"/>
    <p:sldId id="416" r:id="rId15"/>
    <p:sldId id="417" r:id="rId16"/>
    <p:sldId id="399" r:id="rId17"/>
    <p:sldId id="418" r:id="rId18"/>
    <p:sldId id="419" r:id="rId19"/>
    <p:sldId id="420" r:id="rId20"/>
    <p:sldId id="421" r:id="rId21"/>
    <p:sldId id="411" r:id="rId22"/>
    <p:sldId id="385" r:id="rId23"/>
    <p:sldId id="388" r:id="rId24"/>
    <p:sldId id="386"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6" name="Marcador de pie de página 5">
            <a:extLst>
              <a:ext uri="{FF2B5EF4-FFF2-40B4-BE49-F238E27FC236}">
                <a16:creationId xmlns=""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8" name="Marcador de pie de página 7">
            <a:extLst>
              <a:ext uri="{FF2B5EF4-FFF2-40B4-BE49-F238E27FC236}">
                <a16:creationId xmlns=""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4" name="Marcador de pie de página 3">
            <a:extLst>
              <a:ext uri="{FF2B5EF4-FFF2-40B4-BE49-F238E27FC236}">
                <a16:creationId xmlns=""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3" name="Marcador de pie de página 2">
            <a:extLst>
              <a:ext uri="{FF2B5EF4-FFF2-40B4-BE49-F238E27FC236}">
                <a16:creationId xmlns=""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6" name="Marcador de pie de página 5">
            <a:extLst>
              <a:ext uri="{FF2B5EF4-FFF2-40B4-BE49-F238E27FC236}">
                <a16:creationId xmlns=""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19/1/2025</a:t>
            </a:fld>
            <a:endParaRPr lang="es-419"/>
          </a:p>
        </p:txBody>
      </p:sp>
      <p:sp>
        <p:nvSpPr>
          <p:cNvPr id="6" name="Marcador de pie de página 5">
            <a:extLst>
              <a:ext uri="{FF2B5EF4-FFF2-40B4-BE49-F238E27FC236}">
                <a16:creationId xmlns=""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19/1/2025</a:t>
            </a:fld>
            <a:endParaRPr lang="es-419"/>
          </a:p>
        </p:txBody>
      </p:sp>
      <p:sp>
        <p:nvSpPr>
          <p:cNvPr id="5" name="Marcador de pie de página 4">
            <a:extLst>
              <a:ext uri="{FF2B5EF4-FFF2-40B4-BE49-F238E27FC236}">
                <a16:creationId xmlns=""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15155" y="-141668"/>
            <a:ext cx="8654603" cy="69996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MX" sz="2400" b="1" dirty="0" smtClean="0">
              <a:latin typeface="Arial" panose="020B0604020202020204" pitchFamily="34" charset="0"/>
              <a:cs typeface="Arial" panose="020B0604020202020204" pitchFamily="34" charset="0"/>
            </a:endParaRPr>
          </a:p>
          <a:p>
            <a:pPr algn="just">
              <a:lnSpc>
                <a:spcPct val="200000"/>
              </a:lnSpc>
              <a:spcBef>
                <a:spcPts val="1800"/>
              </a:spcBef>
            </a:pPr>
            <a:r>
              <a:rPr lang="es-MX" sz="2400" b="1" dirty="0" smtClean="0">
                <a:latin typeface="Arial" panose="020B0604020202020204" pitchFamily="34" charset="0"/>
                <a:cs typeface="Arial" panose="020B0604020202020204" pitchFamily="34" charset="0"/>
              </a:rPr>
              <a:t>En el día de la expiación se requería un ayuno de veinticuatro horas. </a:t>
            </a:r>
            <a:r>
              <a:rPr lang="es-MX" sz="2400" b="1" dirty="0">
                <a:latin typeface="Arial" panose="020B0604020202020204" pitchFamily="34" charset="0"/>
                <a:cs typeface="Arial" panose="020B0604020202020204" pitchFamily="34" charset="0"/>
              </a:rPr>
              <a:t>Durante este solo día debía de haber un control completo del apetito; y era un tipo del auto control a ser ejercido durante el </a:t>
            </a:r>
            <a:r>
              <a:rPr lang="es-MX" sz="2400" b="1" dirty="0" err="1">
                <a:latin typeface="Arial" panose="020B0604020202020204" pitchFamily="34" charset="0"/>
                <a:cs typeface="Arial" panose="020B0604020202020204" pitchFamily="34" charset="0"/>
              </a:rPr>
              <a:t>antitípico</a:t>
            </a:r>
            <a:r>
              <a:rPr lang="es-MX" sz="2400" b="1" dirty="0">
                <a:latin typeface="Arial" panose="020B0604020202020204" pitchFamily="34" charset="0"/>
                <a:cs typeface="Arial" panose="020B0604020202020204" pitchFamily="34" charset="0"/>
              </a:rPr>
              <a:t> período de </a:t>
            </a:r>
            <a:r>
              <a:rPr lang="es-MX" sz="2400" b="1" dirty="0" smtClean="0">
                <a:latin typeface="Arial" panose="020B0604020202020204" pitchFamily="34" charset="0"/>
                <a:cs typeface="Arial" panose="020B0604020202020204" pitchFamily="34" charset="0"/>
              </a:rPr>
              <a:t>años que abarca el juicio investigador. </a:t>
            </a:r>
            <a:r>
              <a:rPr lang="es-MX" sz="2400" b="1" dirty="0">
                <a:latin typeface="Arial" panose="020B0604020202020204" pitchFamily="34" charset="0"/>
                <a:cs typeface="Arial" panose="020B0604020202020204" pitchFamily="34" charset="0"/>
              </a:rPr>
              <a:t>Dios desea que su pueblo sea amo de sus </a:t>
            </a:r>
            <a:r>
              <a:rPr lang="es-MX" sz="2400" b="1" dirty="0" smtClean="0">
                <a:latin typeface="Arial" panose="020B0604020202020204" pitchFamily="34" charset="0"/>
                <a:cs typeface="Arial" panose="020B0604020202020204" pitchFamily="34" charset="0"/>
              </a:rPr>
              <a:t>apetitos </a:t>
            </a:r>
            <a:r>
              <a:rPr lang="es-MX" sz="2400" b="1" dirty="0" smtClean="0">
                <a:solidFill>
                  <a:schemeClr val="accent4">
                    <a:lumMod val="60000"/>
                    <a:lumOff val="40000"/>
                  </a:schemeClr>
                </a:solidFill>
                <a:latin typeface="Arial" panose="020B0604020202020204" pitchFamily="34" charset="0"/>
                <a:cs typeface="Arial" panose="020B0604020202020204" pitchFamily="34" charset="0"/>
              </a:rPr>
              <a:t>(1 Corintios 9:27). </a:t>
            </a:r>
          </a:p>
        </p:txBody>
      </p:sp>
    </p:spTree>
    <p:extLst>
      <p:ext uri="{BB962C8B-B14F-4D97-AF65-F5344CB8AC3E}">
        <p14:creationId xmlns:p14="http://schemas.microsoft.com/office/powerpoint/2010/main" val="744004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29863"/>
            <a:ext cx="12192000" cy="7536159"/>
          </a:xfrm>
          <a:prstGeom prst="rect">
            <a:avLst/>
          </a:prstGeom>
        </p:spPr>
      </p:pic>
      <p:sp>
        <p:nvSpPr>
          <p:cNvPr id="5" name="Título 1"/>
          <p:cNvSpPr txBox="1">
            <a:spLocks/>
          </p:cNvSpPr>
          <p:nvPr/>
        </p:nvSpPr>
        <p:spPr>
          <a:xfrm>
            <a:off x="798490" y="425004"/>
            <a:ext cx="10341734" cy="64329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ES" sz="22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Rectángulo 3"/>
          <p:cNvSpPr/>
          <p:nvPr/>
        </p:nvSpPr>
        <p:spPr>
          <a:xfrm>
            <a:off x="798489" y="321972"/>
            <a:ext cx="10071279" cy="5170646"/>
          </a:xfrm>
          <a:prstGeom prst="rect">
            <a:avLst/>
          </a:prstGeom>
        </p:spPr>
        <p:txBody>
          <a:bodyPr wrap="square">
            <a:spAutoFit/>
          </a:bodyPr>
          <a:lstStyle/>
          <a:p>
            <a:endParaRPr lang="es-MX" sz="2400" b="1" dirty="0" smtClean="0">
              <a:latin typeface="Arial" panose="020B0604020202020204" pitchFamily="34" charset="0"/>
              <a:cs typeface="Arial" panose="020B0604020202020204" pitchFamily="34" charset="0"/>
            </a:endParaRPr>
          </a:p>
          <a:p>
            <a:r>
              <a:rPr lang="es-MX" sz="2400" b="1" dirty="0" smtClean="0">
                <a:solidFill>
                  <a:srgbClr val="FFC000"/>
                </a:solidFill>
                <a:latin typeface="Arial" panose="020B0604020202020204" pitchFamily="34" charset="0"/>
                <a:cs typeface="Arial" panose="020B0604020202020204" pitchFamily="34" charset="0"/>
              </a:rPr>
              <a:t>Lucas 21: 34-36</a:t>
            </a:r>
          </a:p>
          <a:p>
            <a:pPr>
              <a:lnSpc>
                <a:spcPct val="150000"/>
              </a:lnSpc>
            </a:pPr>
            <a:endParaRPr lang="es-MX" sz="2000" b="1" dirty="0" smtClean="0">
              <a:latin typeface="Arial" panose="020B0604020202020204" pitchFamily="34" charset="0"/>
              <a:cs typeface="Arial" panose="020B0604020202020204" pitchFamily="34" charset="0"/>
            </a:endParaRPr>
          </a:p>
          <a:p>
            <a:pPr algn="just">
              <a:lnSpc>
                <a:spcPct val="150000"/>
              </a:lnSpc>
            </a:pPr>
            <a:r>
              <a:rPr lang="es-MX" sz="2400" b="1" dirty="0" smtClean="0">
                <a:solidFill>
                  <a:schemeClr val="accent1">
                    <a:lumMod val="40000"/>
                    <a:lumOff val="60000"/>
                  </a:schemeClr>
                </a:solidFill>
                <a:latin typeface="Arial" panose="020B0604020202020204" pitchFamily="34" charset="0"/>
                <a:cs typeface="Arial" panose="020B0604020202020204" pitchFamily="34" charset="0"/>
              </a:rPr>
              <a:t>34 </a:t>
            </a:r>
            <a:r>
              <a:rPr lang="es-MX" sz="2400" b="1" dirty="0">
                <a:solidFill>
                  <a:schemeClr val="accent1">
                    <a:lumMod val="40000"/>
                    <a:lumOff val="60000"/>
                  </a:schemeClr>
                </a:solidFill>
                <a:latin typeface="Arial" panose="020B0604020202020204" pitchFamily="34" charset="0"/>
                <a:cs typeface="Arial" panose="020B0604020202020204" pitchFamily="34" charset="0"/>
              </a:rPr>
              <a:t>Mirad también por vosotros mismos, que vuestros corazones no se carguen de glotonería y embriaguez y de los afanes de esta vida, y venga de repente sobre vosotros aquel día. 35 Porque como un lazo vendrá sobre todos los que habitan sobre la faz de toda la tierra. 36 Velad, pues, en todo tiempo orando que seáis tenidos por dignos de escapar de todas estas cosas que vendrán, y de estar en pie delante del Hijo del Hombre.</a:t>
            </a:r>
            <a:endParaRPr lang="es-DO" sz="2400" b="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79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29863"/>
            <a:ext cx="12192000" cy="7536159"/>
          </a:xfrm>
          <a:prstGeom prst="rect">
            <a:avLst/>
          </a:prstGeom>
        </p:spPr>
      </p:pic>
      <p:sp>
        <p:nvSpPr>
          <p:cNvPr id="5" name="Título 1"/>
          <p:cNvSpPr txBox="1">
            <a:spLocks/>
          </p:cNvSpPr>
          <p:nvPr/>
        </p:nvSpPr>
        <p:spPr>
          <a:xfrm>
            <a:off x="798490" y="425004"/>
            <a:ext cx="10341734" cy="64329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ES" sz="22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Rectángulo 3"/>
          <p:cNvSpPr/>
          <p:nvPr/>
        </p:nvSpPr>
        <p:spPr>
          <a:xfrm>
            <a:off x="798489" y="321972"/>
            <a:ext cx="10071279" cy="4893647"/>
          </a:xfrm>
          <a:prstGeom prst="rect">
            <a:avLst/>
          </a:prstGeom>
        </p:spPr>
        <p:txBody>
          <a:bodyPr wrap="square">
            <a:spAutoFit/>
          </a:bodyPr>
          <a:lstStyle/>
          <a:p>
            <a:endParaRPr lang="es-MX" sz="2400" b="1" dirty="0" smtClean="0">
              <a:latin typeface="Arial" panose="020B0604020202020204" pitchFamily="34" charset="0"/>
              <a:cs typeface="Arial" panose="020B0604020202020204" pitchFamily="34" charset="0"/>
            </a:endParaRPr>
          </a:p>
          <a:p>
            <a:pPr algn="just">
              <a:lnSpc>
                <a:spcPct val="150000"/>
              </a:lnSpc>
            </a:pPr>
            <a:r>
              <a:rPr lang="es-MX" sz="2400" b="1" dirty="0" smtClean="0">
                <a:latin typeface="Arial" panose="020B0604020202020204" pitchFamily="34" charset="0"/>
                <a:cs typeface="Arial" panose="020B0604020202020204" pitchFamily="34" charset="0"/>
              </a:rPr>
              <a:t>La </a:t>
            </a:r>
            <a:r>
              <a:rPr lang="es-MX" sz="2400" b="1" dirty="0">
                <a:latin typeface="Arial" panose="020B0604020202020204" pitchFamily="34" charset="0"/>
                <a:cs typeface="Arial" panose="020B0604020202020204" pitchFamily="34" charset="0"/>
              </a:rPr>
              <a:t>advertencia es contra </a:t>
            </a:r>
            <a:r>
              <a:rPr lang="es-MX" sz="2400" b="1" dirty="0" smtClean="0">
                <a:latin typeface="Arial" panose="020B0604020202020204" pitchFamily="34" charset="0"/>
                <a:cs typeface="Arial" panose="020B0604020202020204" pitchFamily="34" charset="0"/>
              </a:rPr>
              <a:t>la “glotonería” y la “embriaguez”. En </a:t>
            </a:r>
            <a:r>
              <a:rPr lang="es-MX" sz="2400" b="1" dirty="0">
                <a:latin typeface="Arial" panose="020B0604020202020204" pitchFamily="34" charset="0"/>
                <a:cs typeface="Arial" panose="020B0604020202020204" pitchFamily="34" charset="0"/>
              </a:rPr>
              <a:t>otras palabras, el Salvador desea que su pueblo, durante el día </a:t>
            </a:r>
            <a:r>
              <a:rPr lang="es-MX" sz="2400" b="1" dirty="0" err="1">
                <a:latin typeface="Arial" panose="020B0604020202020204" pitchFamily="34" charset="0"/>
                <a:cs typeface="Arial" panose="020B0604020202020204" pitchFamily="34" charset="0"/>
              </a:rPr>
              <a:t>antitípico</a:t>
            </a:r>
            <a:r>
              <a:rPr lang="es-MX" sz="2400" b="1" dirty="0">
                <a:latin typeface="Arial" panose="020B0604020202020204" pitchFamily="34" charset="0"/>
                <a:cs typeface="Arial" panose="020B0604020202020204" pitchFamily="34" charset="0"/>
              </a:rPr>
              <a:t> de la expiación, haga caso tanto de la calidad como la cantidad de su alimento</a:t>
            </a:r>
            <a:r>
              <a:rPr lang="es-MX" sz="2400" b="1" dirty="0" smtClean="0">
                <a:latin typeface="Arial" panose="020B0604020202020204" pitchFamily="34" charset="0"/>
                <a:cs typeface="Arial" panose="020B0604020202020204" pitchFamily="34" charset="0"/>
              </a:rPr>
              <a:t>.</a:t>
            </a:r>
          </a:p>
          <a:p>
            <a:pPr algn="just">
              <a:lnSpc>
                <a:spcPct val="150000"/>
              </a:lnSpc>
            </a:pPr>
            <a:r>
              <a:rPr lang="es-MX" sz="2400" b="1" dirty="0">
                <a:latin typeface="Arial" panose="020B0604020202020204" pitchFamily="34" charset="0"/>
                <a:cs typeface="Arial" panose="020B0604020202020204" pitchFamily="34" charset="0"/>
              </a:rPr>
              <a:t>Todos los que quieran cumplir el </a:t>
            </a:r>
            <a:r>
              <a:rPr lang="es-MX" sz="2400" b="1" dirty="0" err="1">
                <a:latin typeface="Arial" panose="020B0604020202020204" pitchFamily="34" charset="0"/>
                <a:cs typeface="Arial" panose="020B0604020202020204" pitchFamily="34" charset="0"/>
              </a:rPr>
              <a:t>antitipo</a:t>
            </a:r>
            <a:r>
              <a:rPr lang="es-MX" sz="2400" b="1" dirty="0">
                <a:latin typeface="Arial" panose="020B0604020202020204" pitchFamily="34" charset="0"/>
                <a:cs typeface="Arial" panose="020B0604020202020204" pitchFamily="34" charset="0"/>
              </a:rPr>
              <a:t> serán amos de sus apetitos, de </a:t>
            </a:r>
            <a:r>
              <a:rPr lang="es-MX" sz="2400" b="1" dirty="0" smtClean="0">
                <a:latin typeface="Arial" panose="020B0604020202020204" pitchFamily="34" charset="0"/>
                <a:cs typeface="Arial" panose="020B0604020202020204" pitchFamily="34" charset="0"/>
              </a:rPr>
              <a:t>manera que puedan prepararse </a:t>
            </a:r>
            <a:r>
              <a:rPr lang="es-MX" sz="2400" b="1" dirty="0">
                <a:latin typeface="Arial" panose="020B0604020202020204" pitchFamily="34" charset="0"/>
                <a:cs typeface="Arial" panose="020B0604020202020204" pitchFamily="34" charset="0"/>
              </a:rPr>
              <a:t>para encontrarse con su Salvador cuando </a:t>
            </a:r>
            <a:r>
              <a:rPr lang="es-MX" sz="2400" b="1" dirty="0" smtClean="0">
                <a:latin typeface="Arial" panose="020B0604020202020204" pitchFamily="34" charset="0"/>
                <a:cs typeface="Arial" panose="020B0604020202020204" pitchFamily="34" charset="0"/>
              </a:rPr>
              <a:t>venga </a:t>
            </a:r>
            <a:r>
              <a:rPr lang="es-MX" sz="2400" b="1" dirty="0">
                <a:latin typeface="Arial" panose="020B0604020202020204" pitchFamily="34" charset="0"/>
                <a:cs typeface="Arial" panose="020B0604020202020204" pitchFamily="34" charset="0"/>
              </a:rPr>
              <a:t>a la tierra como Rey de reyes y Señor de </a:t>
            </a:r>
            <a:r>
              <a:rPr lang="es-MX" sz="2400" b="1" dirty="0" smtClean="0">
                <a:latin typeface="Arial" panose="020B0604020202020204" pitchFamily="34" charset="0"/>
                <a:cs typeface="Arial" panose="020B0604020202020204" pitchFamily="34" charset="0"/>
              </a:rPr>
              <a:t>señores.</a:t>
            </a:r>
            <a:endParaRPr lang="es-DO" sz="2400" b="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30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15155" y="0"/>
            <a:ext cx="10882648" cy="6857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200" b="1" dirty="0">
                <a:latin typeface="Arial" panose="020B0604020202020204" pitchFamily="34" charset="0"/>
                <a:cs typeface="Arial" panose="020B0604020202020204" pitchFamily="34" charset="0"/>
              </a:rPr>
              <a:t>La tercera demanda impuesta sobre la congregación típica en el día de expiación era </a:t>
            </a:r>
            <a:r>
              <a:rPr lang="es-MX" sz="2200" b="1" dirty="0">
                <a:solidFill>
                  <a:srgbClr val="FFC000"/>
                </a:solidFill>
                <a:latin typeface="Arial" panose="020B0604020202020204" pitchFamily="34" charset="0"/>
                <a:cs typeface="Arial" panose="020B0604020202020204" pitchFamily="34" charset="0"/>
              </a:rPr>
              <a:t>“ofrecer una ofrenda encendida a Jehová”. </a:t>
            </a:r>
            <a:r>
              <a:rPr lang="es-MX" sz="2200" b="1" dirty="0">
                <a:latin typeface="Arial" panose="020B0604020202020204" pitchFamily="34" charset="0"/>
                <a:cs typeface="Arial" panose="020B0604020202020204" pitchFamily="34" charset="0"/>
              </a:rPr>
              <a:t>Las ofrendas encendidas por fuego eran consumidas sobre el altar. En el </a:t>
            </a:r>
            <a:r>
              <a:rPr lang="es-MX" sz="2200" b="1" dirty="0" err="1">
                <a:latin typeface="Arial" panose="020B0604020202020204" pitchFamily="34" charset="0"/>
                <a:cs typeface="Arial" panose="020B0604020202020204" pitchFamily="34" charset="0"/>
              </a:rPr>
              <a:t>antitipo</a:t>
            </a:r>
            <a:r>
              <a:rPr lang="es-MX" sz="2200" b="1" dirty="0">
                <a:latin typeface="Arial" panose="020B0604020202020204" pitchFamily="34" charset="0"/>
                <a:cs typeface="Arial" panose="020B0604020202020204" pitchFamily="34" charset="0"/>
              </a:rPr>
              <a:t> no encendemos ofrendas de bueyes y carneros; pero Dios espera que cumplamos con el </a:t>
            </a:r>
            <a:r>
              <a:rPr lang="es-MX" sz="2200" b="1" dirty="0" err="1">
                <a:latin typeface="Arial" panose="020B0604020202020204" pitchFamily="34" charset="0"/>
                <a:cs typeface="Arial" panose="020B0604020202020204" pitchFamily="34" charset="0"/>
              </a:rPr>
              <a:t>antitipo</a:t>
            </a:r>
            <a:r>
              <a:rPr lang="es-MX" sz="2200" b="1" dirty="0">
                <a:latin typeface="Arial" panose="020B0604020202020204" pitchFamily="34" charset="0"/>
                <a:cs typeface="Arial" panose="020B0604020202020204" pitchFamily="34" charset="0"/>
              </a:rPr>
              <a:t> de la ofrenda consumida sobre el altar. Él desea que </a:t>
            </a:r>
            <a:r>
              <a:rPr lang="es-MX" sz="2200" b="1" dirty="0">
                <a:solidFill>
                  <a:schemeClr val="accent1">
                    <a:lumMod val="40000"/>
                    <a:lumOff val="60000"/>
                  </a:schemeClr>
                </a:solidFill>
                <a:latin typeface="Arial" panose="020B0604020202020204" pitchFamily="34" charset="0"/>
                <a:cs typeface="Arial" panose="020B0604020202020204" pitchFamily="34" charset="0"/>
              </a:rPr>
              <a:t>“todo el espíritu y alma y cuerpo se conserven sin culpa hasta la venida de nuestro Señor Jesucristo</a:t>
            </a:r>
            <a:r>
              <a:rPr lang="es-MX" sz="2200" b="1" dirty="0" smtClean="0">
                <a:solidFill>
                  <a:schemeClr val="accent1">
                    <a:lumMod val="40000"/>
                    <a:lumOff val="60000"/>
                  </a:schemeClr>
                </a:solidFill>
                <a:latin typeface="Arial" panose="020B0604020202020204" pitchFamily="34" charset="0"/>
                <a:cs typeface="Arial" panose="020B0604020202020204" pitchFamily="34" charset="0"/>
              </a:rPr>
              <a:t>”; </a:t>
            </a:r>
            <a:r>
              <a:rPr lang="es-MX" sz="2200" b="1" dirty="0" smtClean="0">
                <a:solidFill>
                  <a:schemeClr val="accent2">
                    <a:lumMod val="40000"/>
                    <a:lumOff val="60000"/>
                  </a:schemeClr>
                </a:solidFill>
                <a:latin typeface="Arial" panose="020B0604020202020204" pitchFamily="34" charset="0"/>
                <a:cs typeface="Arial" panose="020B0604020202020204" pitchFamily="34" charset="0"/>
              </a:rPr>
              <a:t>(1 </a:t>
            </a:r>
            <a:r>
              <a:rPr lang="es-MX" sz="2200" b="1" dirty="0">
                <a:solidFill>
                  <a:schemeClr val="accent2">
                    <a:lumMod val="40000"/>
                    <a:lumOff val="60000"/>
                  </a:schemeClr>
                </a:solidFill>
                <a:latin typeface="Arial" panose="020B0604020202020204" pitchFamily="34" charset="0"/>
                <a:cs typeface="Arial" panose="020B0604020202020204" pitchFamily="34" charset="0"/>
              </a:rPr>
              <a:t>Tesalonicenses </a:t>
            </a:r>
            <a:r>
              <a:rPr lang="es-MX" sz="2200" b="1" dirty="0" smtClean="0">
                <a:solidFill>
                  <a:schemeClr val="accent2">
                    <a:lumMod val="40000"/>
                    <a:lumOff val="60000"/>
                  </a:schemeClr>
                </a:solidFill>
                <a:latin typeface="Arial" panose="020B0604020202020204" pitchFamily="34" charset="0"/>
                <a:cs typeface="Arial" panose="020B0604020202020204" pitchFamily="34" charset="0"/>
              </a:rPr>
              <a:t>5:23). </a:t>
            </a:r>
            <a:r>
              <a:rPr lang="es-MX" sz="2200" b="1" dirty="0">
                <a:latin typeface="Arial" panose="020B0604020202020204" pitchFamily="34" charset="0"/>
                <a:cs typeface="Arial" panose="020B0604020202020204" pitchFamily="34" charset="0"/>
              </a:rPr>
              <a:t>para que toda la vida del cristiano sea colocada sobre el altar, listo para ser usado como lo indique el Señor. </a:t>
            </a:r>
            <a:r>
              <a:rPr lang="es-MX" sz="2200" b="1" dirty="0" smtClean="0">
                <a:latin typeface="Arial" panose="020B0604020202020204" pitchFamily="34" charset="0"/>
                <a:cs typeface="Arial" panose="020B0604020202020204" pitchFamily="34" charset="0"/>
              </a:rPr>
              <a:t>Esto es </a:t>
            </a:r>
            <a:r>
              <a:rPr lang="es-MX" sz="2200" b="1" dirty="0">
                <a:latin typeface="Arial" panose="020B0604020202020204" pitchFamily="34" charset="0"/>
                <a:cs typeface="Arial" panose="020B0604020202020204" pitchFamily="34" charset="0"/>
              </a:rPr>
              <a:t>lo que significa ser </a:t>
            </a:r>
            <a:r>
              <a:rPr lang="es-MX" sz="2200" b="1" dirty="0">
                <a:solidFill>
                  <a:schemeClr val="accent4">
                    <a:lumMod val="60000"/>
                    <a:lumOff val="40000"/>
                  </a:schemeClr>
                </a:solidFill>
                <a:latin typeface="Arial" panose="020B0604020202020204" pitchFamily="34" charset="0"/>
                <a:cs typeface="Arial" panose="020B0604020202020204" pitchFamily="34" charset="0"/>
              </a:rPr>
              <a:t>“aceptado en el Amado”.</a:t>
            </a:r>
            <a:endParaRPr lang="es-MX" sz="2200" b="1" dirty="0" smtClean="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7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631065" y="450761"/>
            <a:ext cx="10766738" cy="64072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400" b="1" dirty="0" smtClean="0">
                <a:solidFill>
                  <a:srgbClr val="FFC000"/>
                </a:solidFill>
                <a:latin typeface="Arial" panose="020B0604020202020204" pitchFamily="34" charset="0"/>
                <a:cs typeface="Arial" panose="020B0604020202020204" pitchFamily="34" charset="0"/>
              </a:rPr>
              <a:t>El </a:t>
            </a:r>
            <a:r>
              <a:rPr lang="es-MX" sz="2400" b="1" dirty="0">
                <a:solidFill>
                  <a:srgbClr val="FFC000"/>
                </a:solidFill>
                <a:latin typeface="Arial" panose="020B0604020202020204" pitchFamily="34" charset="0"/>
                <a:cs typeface="Arial" panose="020B0604020202020204" pitchFamily="34" charset="0"/>
              </a:rPr>
              <a:t>día de expiación era observado como un sábado ceremonial por la congregación </a:t>
            </a:r>
            <a:r>
              <a:rPr lang="es-MX" sz="2400" b="1" dirty="0" smtClean="0">
                <a:solidFill>
                  <a:srgbClr val="FFC000"/>
                </a:solidFill>
                <a:latin typeface="Arial" panose="020B0604020202020204" pitchFamily="34" charset="0"/>
                <a:cs typeface="Arial" panose="020B0604020202020204" pitchFamily="34" charset="0"/>
              </a:rPr>
              <a:t>antigua </a:t>
            </a:r>
            <a:r>
              <a:rPr lang="es-MX" sz="2400" b="1" dirty="0" smtClean="0">
                <a:solidFill>
                  <a:schemeClr val="accent1">
                    <a:lumMod val="40000"/>
                    <a:lumOff val="60000"/>
                  </a:schemeClr>
                </a:solidFill>
                <a:latin typeface="Arial" panose="020B0604020202020204" pitchFamily="34" charset="0"/>
                <a:cs typeface="Arial" panose="020B0604020202020204" pitchFamily="34" charset="0"/>
              </a:rPr>
              <a:t>(</a:t>
            </a:r>
            <a:r>
              <a:rPr lang="es-MX" sz="2400" b="1" dirty="0" smtClean="0">
                <a:solidFill>
                  <a:schemeClr val="accent4">
                    <a:lumMod val="60000"/>
                    <a:lumOff val="40000"/>
                  </a:schemeClr>
                </a:solidFill>
                <a:latin typeface="Arial" panose="020B0604020202020204" pitchFamily="34" charset="0"/>
                <a:cs typeface="Arial" panose="020B0604020202020204" pitchFamily="34" charset="0"/>
              </a:rPr>
              <a:t>Levítico 23:31). </a:t>
            </a:r>
            <a:r>
              <a:rPr lang="es-MX" sz="2400" b="1" dirty="0">
                <a:latin typeface="Arial" panose="020B0604020202020204" pitchFamily="34" charset="0"/>
                <a:cs typeface="Arial" panose="020B0604020202020204" pitchFamily="34" charset="0"/>
              </a:rPr>
              <a:t>Se suspendía toda obra, y todo el pensamiento era entregado a la búsqueda y servicio de Dios. La obra de Dios recibía el primer pensamiento durante todo el día</a:t>
            </a:r>
            <a:r>
              <a:rPr lang="es-MX" sz="2400" b="1" dirty="0" smtClean="0">
                <a:latin typeface="Arial" panose="020B0604020202020204" pitchFamily="34" charset="0"/>
                <a:cs typeface="Arial" panose="020B0604020202020204" pitchFamily="34" charset="0"/>
              </a:rPr>
              <a:t>. Esto no quiere decir  </a:t>
            </a:r>
            <a:r>
              <a:rPr lang="es-MX" sz="2400" b="1" dirty="0">
                <a:latin typeface="Arial" panose="020B0604020202020204" pitchFamily="34" charset="0"/>
                <a:cs typeface="Arial" panose="020B0604020202020204" pitchFamily="34" charset="0"/>
              </a:rPr>
              <a:t>que </a:t>
            </a:r>
            <a:r>
              <a:rPr lang="es-MX" sz="2400" b="1" dirty="0" smtClean="0">
                <a:latin typeface="Arial" panose="020B0604020202020204" pitchFamily="34" charset="0"/>
                <a:cs typeface="Arial" panose="020B0604020202020204" pitchFamily="34" charset="0"/>
              </a:rPr>
              <a:t>mientras se celebra el juicio investigador </a:t>
            </a:r>
            <a:r>
              <a:rPr lang="es-MX" sz="2400" b="1" dirty="0">
                <a:latin typeface="Arial" panose="020B0604020202020204" pitchFamily="34" charset="0"/>
                <a:cs typeface="Arial" panose="020B0604020202020204" pitchFamily="34" charset="0"/>
              </a:rPr>
              <a:t>nadie debería atender negocios personales, porque nunca fue la intención de Dios que su pueblo fuera </a:t>
            </a:r>
            <a:r>
              <a:rPr lang="es-MX" sz="2400" b="1" dirty="0">
                <a:solidFill>
                  <a:schemeClr val="accent1">
                    <a:lumMod val="40000"/>
                    <a:lumOff val="60000"/>
                  </a:schemeClr>
                </a:solidFill>
                <a:latin typeface="Arial" panose="020B0604020202020204" pitchFamily="34" charset="0"/>
                <a:cs typeface="Arial" panose="020B0604020202020204" pitchFamily="34" charset="0"/>
              </a:rPr>
              <a:t>“perezoso en los </a:t>
            </a:r>
            <a:r>
              <a:rPr lang="es-MX" sz="2400" b="1" dirty="0" smtClean="0">
                <a:solidFill>
                  <a:schemeClr val="accent1">
                    <a:lumMod val="40000"/>
                    <a:lumOff val="60000"/>
                  </a:schemeClr>
                </a:solidFill>
                <a:latin typeface="Arial" panose="020B0604020202020204" pitchFamily="34" charset="0"/>
                <a:cs typeface="Arial" panose="020B0604020202020204" pitchFamily="34" charset="0"/>
              </a:rPr>
              <a:t>negocios” </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(Romanos 12:11).</a:t>
            </a:r>
            <a:endParaRPr lang="es-MX" sz="2200" b="1" dirty="0" smtClean="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3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66670" y="528034"/>
            <a:ext cx="10612191" cy="63299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200" b="1" dirty="0" smtClean="0">
                <a:latin typeface="Arial" panose="020B0604020202020204" pitchFamily="34" charset="0"/>
                <a:cs typeface="Arial" panose="020B0604020202020204" pitchFamily="34" charset="0"/>
              </a:rPr>
              <a:t>Él </a:t>
            </a:r>
            <a:r>
              <a:rPr lang="es-MX" sz="2200" b="1" dirty="0">
                <a:latin typeface="Arial" panose="020B0604020202020204" pitchFamily="34" charset="0"/>
                <a:cs typeface="Arial" panose="020B0604020202020204" pitchFamily="34" charset="0"/>
              </a:rPr>
              <a:t>promete bendecirlos en las cosas temporales si ellos cumplen el </a:t>
            </a:r>
            <a:r>
              <a:rPr lang="es-MX" sz="2200" b="1" dirty="0" err="1">
                <a:latin typeface="Arial" panose="020B0604020202020204" pitchFamily="34" charset="0"/>
                <a:cs typeface="Arial" panose="020B0604020202020204" pitchFamily="34" charset="0"/>
              </a:rPr>
              <a:t>antitipo</a:t>
            </a:r>
            <a:r>
              <a:rPr lang="es-MX" sz="2200" b="1" dirty="0">
                <a:latin typeface="Arial" panose="020B0604020202020204" pitchFamily="34" charset="0"/>
                <a:cs typeface="Arial" panose="020B0604020202020204" pitchFamily="34" charset="0"/>
              </a:rPr>
              <a:t> cuidando primero de su obra y servicio, y en segundo lugar de sus intereses </a:t>
            </a:r>
            <a:r>
              <a:rPr lang="es-MX" sz="2200" b="1" dirty="0" smtClean="0">
                <a:latin typeface="Arial" panose="020B0604020202020204" pitchFamily="34" charset="0"/>
                <a:cs typeface="Arial" panose="020B0604020202020204" pitchFamily="34" charset="0"/>
              </a:rPr>
              <a:t>personales.</a:t>
            </a:r>
          </a:p>
          <a:p>
            <a:pPr algn="just">
              <a:lnSpc>
                <a:spcPct val="200000"/>
              </a:lnSpc>
              <a:spcBef>
                <a:spcPts val="1800"/>
              </a:spcBef>
            </a:pPr>
            <a:r>
              <a:rPr lang="es-MX" sz="2200" b="1" dirty="0" smtClean="0">
                <a:solidFill>
                  <a:schemeClr val="accent1">
                    <a:lumMod val="40000"/>
                    <a:lumOff val="60000"/>
                  </a:schemeClr>
                </a:solidFill>
                <a:latin typeface="Arial" panose="020B0604020202020204" pitchFamily="34" charset="0"/>
                <a:cs typeface="Arial" panose="020B0604020202020204" pitchFamily="34" charset="0"/>
              </a:rPr>
              <a:t>¨No </a:t>
            </a:r>
            <a:r>
              <a:rPr lang="es-MX" sz="2200" b="1" dirty="0">
                <a:solidFill>
                  <a:schemeClr val="accent1">
                    <a:lumMod val="40000"/>
                    <a:lumOff val="60000"/>
                  </a:schemeClr>
                </a:solidFill>
                <a:latin typeface="Arial" panose="020B0604020202020204" pitchFamily="34" charset="0"/>
                <a:cs typeface="Arial" panose="020B0604020202020204" pitchFamily="34" charset="0"/>
              </a:rPr>
              <a:t>os afanéis, pues, diciendo: ¿Qué comeremos, o qué beberemos, o qué vestiremos? </a:t>
            </a:r>
            <a:r>
              <a:rPr lang="es-MX" sz="2200" b="1" baseline="30000" dirty="0">
                <a:solidFill>
                  <a:schemeClr val="accent1">
                    <a:lumMod val="40000"/>
                    <a:lumOff val="60000"/>
                  </a:schemeClr>
                </a:solidFill>
                <a:latin typeface="Arial" panose="020B0604020202020204" pitchFamily="34" charset="0"/>
                <a:cs typeface="Arial" panose="020B0604020202020204" pitchFamily="34" charset="0"/>
              </a:rPr>
              <a:t>32 </a:t>
            </a:r>
            <a:r>
              <a:rPr lang="es-MX" sz="2200" b="1" dirty="0">
                <a:solidFill>
                  <a:schemeClr val="accent1">
                    <a:lumMod val="40000"/>
                    <a:lumOff val="60000"/>
                  </a:schemeClr>
                </a:solidFill>
                <a:latin typeface="Arial" panose="020B0604020202020204" pitchFamily="34" charset="0"/>
                <a:cs typeface="Arial" panose="020B0604020202020204" pitchFamily="34" charset="0"/>
              </a:rPr>
              <a:t>Porque los gentiles buscan todas estas cosas; pero vuestro Padre celestial sabe que tenéis necesidad de todas estas cosas. </a:t>
            </a:r>
            <a:r>
              <a:rPr lang="es-MX" sz="2200" b="1" baseline="30000" dirty="0">
                <a:solidFill>
                  <a:schemeClr val="accent1">
                    <a:lumMod val="40000"/>
                    <a:lumOff val="60000"/>
                  </a:schemeClr>
                </a:solidFill>
                <a:latin typeface="Arial" panose="020B0604020202020204" pitchFamily="34" charset="0"/>
                <a:cs typeface="Arial" panose="020B0604020202020204" pitchFamily="34" charset="0"/>
              </a:rPr>
              <a:t>33 </a:t>
            </a:r>
            <a:r>
              <a:rPr lang="es-MX" sz="2200" b="1" dirty="0">
                <a:solidFill>
                  <a:schemeClr val="accent1">
                    <a:lumMod val="40000"/>
                    <a:lumOff val="60000"/>
                  </a:schemeClr>
                </a:solidFill>
                <a:latin typeface="Arial" panose="020B0604020202020204" pitchFamily="34" charset="0"/>
                <a:cs typeface="Arial" panose="020B0604020202020204" pitchFamily="34" charset="0"/>
              </a:rPr>
              <a:t>Mas buscad primeramente el reino de Dios y su justicia, y todas estas cosas os serán </a:t>
            </a:r>
            <a:r>
              <a:rPr lang="es-MX" sz="2200" b="1" dirty="0" smtClean="0">
                <a:solidFill>
                  <a:schemeClr val="accent1">
                    <a:lumMod val="40000"/>
                    <a:lumOff val="60000"/>
                  </a:schemeClr>
                </a:solidFill>
                <a:latin typeface="Arial" panose="020B0604020202020204" pitchFamily="34" charset="0"/>
                <a:cs typeface="Arial" panose="020B0604020202020204" pitchFamily="34" charset="0"/>
              </a:rPr>
              <a:t>añadidas¨</a:t>
            </a:r>
            <a:r>
              <a:rPr lang="es-MX" sz="2200" b="1" dirty="0" smtClean="0">
                <a:solidFill>
                  <a:schemeClr val="accent2">
                    <a:lumMod val="40000"/>
                    <a:lumOff val="60000"/>
                  </a:schemeClr>
                </a:solidFill>
                <a:latin typeface="Arial" panose="020B0604020202020204" pitchFamily="34" charset="0"/>
                <a:cs typeface="Arial" panose="020B0604020202020204" pitchFamily="34" charset="0"/>
              </a:rPr>
              <a:t> (Mateo 6:31-33).</a:t>
            </a:r>
            <a:endParaRPr lang="es-ES" sz="2200" b="1"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817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53792" y="0"/>
            <a:ext cx="10625069" cy="6857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MX" sz="2400" b="1" dirty="0" smtClean="0">
              <a:latin typeface="Arial" panose="020B0604020202020204" pitchFamily="34" charset="0"/>
              <a:cs typeface="Arial" panose="020B0604020202020204" pitchFamily="34" charset="0"/>
            </a:endParaRPr>
          </a:p>
          <a:p>
            <a:pPr algn="just">
              <a:lnSpc>
                <a:spcPct val="200000"/>
              </a:lnSpc>
              <a:spcBef>
                <a:spcPts val="1800"/>
              </a:spcBef>
            </a:pPr>
            <a:r>
              <a:rPr lang="es-MX" sz="2400" b="1" dirty="0" smtClean="0">
                <a:latin typeface="Arial" panose="020B0604020202020204" pitchFamily="34" charset="0"/>
                <a:cs typeface="Arial" panose="020B0604020202020204" pitchFamily="34" charset="0"/>
              </a:rPr>
              <a:t>Esto </a:t>
            </a:r>
            <a:r>
              <a:rPr lang="es-MX" sz="2400" b="1" dirty="0">
                <a:latin typeface="Arial" panose="020B0604020202020204" pitchFamily="34" charset="0"/>
                <a:cs typeface="Arial" panose="020B0604020202020204" pitchFamily="34" charset="0"/>
              </a:rPr>
              <a:t>fue hermosamente enseñado por las palabras del Salvador: </a:t>
            </a:r>
            <a:r>
              <a:rPr lang="es-MX" sz="2400" b="1" dirty="0">
                <a:solidFill>
                  <a:schemeClr val="accent4">
                    <a:lumMod val="60000"/>
                    <a:lumOff val="40000"/>
                  </a:schemeClr>
                </a:solidFill>
                <a:latin typeface="Arial" panose="020B0604020202020204" pitchFamily="34" charset="0"/>
                <a:cs typeface="Arial" panose="020B0604020202020204" pitchFamily="34" charset="0"/>
              </a:rPr>
              <a:t>“Mirad también por vosotros mismos, que vuestros corazones no se carguen de glotonería y embriaguez y de los afanes de esta vida, y venga de repente sobre vosotros aquel día</a:t>
            </a:r>
            <a:r>
              <a:rPr lang="es-MX" sz="2400" b="1" dirty="0" smtClean="0">
                <a:solidFill>
                  <a:schemeClr val="accent4">
                    <a:lumMod val="60000"/>
                    <a:lumOff val="40000"/>
                  </a:schemeClr>
                </a:solidFill>
                <a:latin typeface="Arial" panose="020B0604020202020204" pitchFamily="34" charset="0"/>
                <a:cs typeface="Arial" panose="020B0604020202020204" pitchFamily="34" charset="0"/>
              </a:rPr>
              <a:t>” </a:t>
            </a:r>
            <a:r>
              <a:rPr lang="es-MX" sz="2400" b="1" dirty="0">
                <a:solidFill>
                  <a:schemeClr val="accent2">
                    <a:lumMod val="40000"/>
                    <a:lumOff val="60000"/>
                  </a:schemeClr>
                </a:solidFill>
                <a:latin typeface="Arial" panose="020B0604020202020204" pitchFamily="34" charset="0"/>
                <a:cs typeface="Arial" panose="020B0604020202020204" pitchFamily="34" charset="0"/>
              </a:rPr>
              <a:t>(</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Lucas 21:34).</a:t>
            </a:r>
          </a:p>
          <a:p>
            <a:pPr algn="just">
              <a:lnSpc>
                <a:spcPct val="200000"/>
              </a:lnSpc>
              <a:spcBef>
                <a:spcPts val="1800"/>
              </a:spcBef>
            </a:pPr>
            <a:r>
              <a:rPr lang="es-MX" sz="2400" b="1" dirty="0">
                <a:latin typeface="Arial" panose="020B0604020202020204" pitchFamily="34" charset="0"/>
                <a:cs typeface="Arial" panose="020B0604020202020204" pitchFamily="34" charset="0"/>
              </a:rPr>
              <a:t>Satanás </a:t>
            </a:r>
            <a:r>
              <a:rPr lang="es-MX" sz="2400" b="1" dirty="0" smtClean="0">
                <a:latin typeface="Arial" panose="020B0604020202020204" pitchFamily="34" charset="0"/>
                <a:cs typeface="Arial" panose="020B0604020202020204" pitchFamily="34" charset="0"/>
              </a:rPr>
              <a:t>es capaz de atrapar a más </a:t>
            </a:r>
            <a:r>
              <a:rPr lang="es-MX" sz="2400" b="1" dirty="0">
                <a:latin typeface="Arial" panose="020B0604020202020204" pitchFamily="34" charset="0"/>
                <a:cs typeface="Arial" panose="020B0604020202020204" pitchFamily="34" charset="0"/>
              </a:rPr>
              <a:t>gente bien intencionada en esta trampa que en cualquier </a:t>
            </a:r>
            <a:r>
              <a:rPr lang="es-MX" sz="2400" b="1" dirty="0" smtClean="0">
                <a:latin typeface="Arial" panose="020B0604020202020204" pitchFamily="34" charset="0"/>
                <a:cs typeface="Arial" panose="020B0604020202020204" pitchFamily="34" charset="0"/>
              </a:rPr>
              <a:t>otro </a:t>
            </a:r>
            <a:r>
              <a:rPr lang="es-MX" sz="2400" b="1" dirty="0">
                <a:latin typeface="Arial" panose="020B0604020202020204" pitchFamily="34" charset="0"/>
                <a:cs typeface="Arial" panose="020B0604020202020204" pitchFamily="34" charset="0"/>
              </a:rPr>
              <a:t>de sus muchos </a:t>
            </a:r>
            <a:r>
              <a:rPr lang="es-MX" sz="2400" b="1" dirty="0" smtClean="0">
                <a:latin typeface="Arial" panose="020B0604020202020204" pitchFamily="34" charset="0"/>
                <a:cs typeface="Arial" panose="020B0604020202020204" pitchFamily="34" charset="0"/>
              </a:rPr>
              <a:t>engaños.</a:t>
            </a:r>
            <a:endParaRPr lang="es-ES" sz="2200" b="1"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20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53793" y="128789"/>
            <a:ext cx="9981126" cy="67292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MX" sz="2400" b="1" dirty="0" smtClean="0">
              <a:latin typeface="Arial" panose="020B0604020202020204" pitchFamily="34" charset="0"/>
              <a:cs typeface="Arial" panose="020B0604020202020204" pitchFamily="34" charset="0"/>
            </a:endParaRPr>
          </a:p>
          <a:p>
            <a:pPr algn="just">
              <a:lnSpc>
                <a:spcPct val="200000"/>
              </a:lnSpc>
              <a:spcBef>
                <a:spcPts val="1800"/>
              </a:spcBef>
            </a:pPr>
            <a:r>
              <a:rPr lang="es-MX" sz="2400" b="1" dirty="0" smtClean="0">
                <a:latin typeface="Arial" panose="020B0604020202020204" pitchFamily="34" charset="0"/>
                <a:cs typeface="Arial" panose="020B0604020202020204" pitchFamily="34" charset="0"/>
              </a:rPr>
              <a:t>El enemigo </a:t>
            </a:r>
            <a:r>
              <a:rPr lang="es-MX" sz="2400" b="1" dirty="0">
                <a:latin typeface="Arial" panose="020B0604020202020204" pitchFamily="34" charset="0"/>
                <a:cs typeface="Arial" panose="020B0604020202020204" pitchFamily="34" charset="0"/>
              </a:rPr>
              <a:t>con frecuencia persuade a la gente buena </a:t>
            </a:r>
            <a:r>
              <a:rPr lang="es-MX" sz="2400" b="1" dirty="0" smtClean="0">
                <a:latin typeface="Arial" panose="020B0604020202020204" pitchFamily="34" charset="0"/>
                <a:cs typeface="Arial" panose="020B0604020202020204" pitchFamily="34" charset="0"/>
              </a:rPr>
              <a:t>de que </a:t>
            </a:r>
            <a:r>
              <a:rPr lang="es-MX" sz="2400" b="1" dirty="0">
                <a:latin typeface="Arial" panose="020B0604020202020204" pitchFamily="34" charset="0"/>
                <a:cs typeface="Arial" panose="020B0604020202020204" pitchFamily="34" charset="0"/>
              </a:rPr>
              <a:t>los afanes cotidianos de la casa son tan importantes que no tienen tiempo para estudiar la Palabra de Dios y orar, </a:t>
            </a:r>
            <a:r>
              <a:rPr lang="es-MX" sz="2400" b="1" dirty="0" smtClean="0">
                <a:latin typeface="Arial" panose="020B0604020202020204" pitchFamily="34" charset="0"/>
                <a:cs typeface="Arial" panose="020B0604020202020204" pitchFamily="34" charset="0"/>
              </a:rPr>
              <a:t>hasta que, </a:t>
            </a:r>
            <a:r>
              <a:rPr lang="es-MX" sz="2400" b="1" dirty="0">
                <a:latin typeface="Arial" panose="020B0604020202020204" pitchFamily="34" charset="0"/>
                <a:cs typeface="Arial" panose="020B0604020202020204" pitchFamily="34" charset="0"/>
              </a:rPr>
              <a:t>por falta de alimento espiritual y comunión con Dios, llegan a estar tan débiles espiritualmente que aceptan las dudas e incredulidades que el enemigo les presenta </a:t>
            </a:r>
            <a:r>
              <a:rPr lang="es-MX" sz="2400" b="1" dirty="0" smtClean="0">
                <a:latin typeface="Arial" panose="020B0604020202020204" pitchFamily="34" charset="0"/>
                <a:cs typeface="Arial" panose="020B0604020202020204" pitchFamily="34" charset="0"/>
              </a:rPr>
              <a:t>constantemente.</a:t>
            </a:r>
            <a:endParaRPr lang="es-ES" sz="2200" b="1"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31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53792" y="128789"/>
            <a:ext cx="10805373" cy="67292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MX" sz="2400" b="1" dirty="0" smtClean="0">
              <a:latin typeface="Arial" panose="020B0604020202020204" pitchFamily="34" charset="0"/>
              <a:cs typeface="Arial" panose="020B0604020202020204" pitchFamily="34" charset="0"/>
            </a:endParaRPr>
          </a:p>
          <a:p>
            <a:pPr algn="just">
              <a:lnSpc>
                <a:spcPct val="200000"/>
              </a:lnSpc>
              <a:spcBef>
                <a:spcPts val="1800"/>
              </a:spcBef>
            </a:pPr>
            <a:r>
              <a:rPr lang="es-MX" sz="2400" b="1" dirty="0" smtClean="0">
                <a:latin typeface="Arial" panose="020B0604020202020204" pitchFamily="34" charset="0"/>
                <a:cs typeface="Arial" panose="020B0604020202020204" pitchFamily="34" charset="0"/>
              </a:rPr>
              <a:t>Dios </a:t>
            </a:r>
            <a:r>
              <a:rPr lang="es-MX" sz="2400" b="1" dirty="0">
                <a:latin typeface="Arial" panose="020B0604020202020204" pitchFamily="34" charset="0"/>
                <a:cs typeface="Arial" panose="020B0604020202020204" pitchFamily="34" charset="0"/>
              </a:rPr>
              <a:t>está probando a la gran congregación </a:t>
            </a:r>
            <a:r>
              <a:rPr lang="es-MX" sz="2400" b="1" dirty="0" err="1">
                <a:latin typeface="Arial" panose="020B0604020202020204" pitchFamily="34" charset="0"/>
                <a:cs typeface="Arial" panose="020B0604020202020204" pitchFamily="34" charset="0"/>
              </a:rPr>
              <a:t>antitípica</a:t>
            </a:r>
            <a:r>
              <a:rPr lang="es-MX" sz="2400" b="1" dirty="0">
                <a:latin typeface="Arial" panose="020B0604020202020204" pitchFamily="34" charset="0"/>
                <a:cs typeface="Arial" panose="020B0604020202020204" pitchFamily="34" charset="0"/>
              </a:rPr>
              <a:t>. ¿Quien cumplirá el </a:t>
            </a:r>
            <a:r>
              <a:rPr lang="es-MX" sz="2400" b="1" dirty="0" err="1">
                <a:latin typeface="Arial" panose="020B0604020202020204" pitchFamily="34" charset="0"/>
                <a:cs typeface="Arial" panose="020B0604020202020204" pitchFamily="34" charset="0"/>
              </a:rPr>
              <a:t>antitipo</a:t>
            </a:r>
            <a:r>
              <a:rPr lang="es-MX" sz="2400" b="1" dirty="0">
                <a:latin typeface="Arial" panose="020B0604020202020204" pitchFamily="34" charset="0"/>
                <a:cs typeface="Arial" panose="020B0604020202020204" pitchFamily="34" charset="0"/>
              </a:rPr>
              <a:t>, y no abandonará la asamblea del pueblo de Dios? ¿Quién conservará una mente clara mediante el control del apetito, y un corazón puro por la oración y profundo escudriñamiento del corazón? ¿Quién pondrá sus intereses sobre el altar de Dios, para ser usados para su gloria, y nunca permita que los “cuidados de esta vida” les sustituyan la obra de Dios o el estudio de su Palabra? </a:t>
            </a:r>
            <a:endParaRPr lang="es-ES" sz="2200" b="1"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048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28035" y="515155"/>
            <a:ext cx="4868214" cy="45333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800" b="1" dirty="0" smtClean="0">
                <a:latin typeface="Arial" panose="020B0604020202020204" pitchFamily="34" charset="0"/>
                <a:cs typeface="Arial" panose="020B0604020202020204" pitchFamily="34" charset="0"/>
              </a:rPr>
              <a:t>Sobre </a:t>
            </a:r>
            <a:r>
              <a:rPr lang="es-MX" sz="2800" b="1" dirty="0">
                <a:latin typeface="Arial" panose="020B0604020202020204" pitchFamily="34" charset="0"/>
                <a:cs typeface="Arial" panose="020B0604020202020204" pitchFamily="34" charset="0"/>
              </a:rPr>
              <a:t>estos nuestro Sumo Sacerdote dirá: </a:t>
            </a:r>
            <a:r>
              <a:rPr lang="es-MX" sz="2800" b="1" dirty="0">
                <a:solidFill>
                  <a:schemeClr val="accent4">
                    <a:lumMod val="60000"/>
                    <a:lumOff val="40000"/>
                  </a:schemeClr>
                </a:solidFill>
                <a:latin typeface="Arial" panose="020B0604020202020204" pitchFamily="34" charset="0"/>
                <a:cs typeface="Arial" panose="020B0604020202020204" pitchFamily="34" charset="0"/>
              </a:rPr>
              <a:t>“el que es justo, practique la justicia todavía; y el que es santo, santifíquese </a:t>
            </a:r>
            <a:r>
              <a:rPr lang="es-MX" sz="2800" b="1" dirty="0" smtClean="0">
                <a:solidFill>
                  <a:schemeClr val="accent4">
                    <a:lumMod val="60000"/>
                    <a:lumOff val="40000"/>
                  </a:schemeClr>
                </a:solidFill>
                <a:latin typeface="Arial" panose="020B0604020202020204" pitchFamily="34" charset="0"/>
                <a:cs typeface="Arial" panose="020B0604020202020204" pitchFamily="34" charset="0"/>
              </a:rPr>
              <a:t>todavía” </a:t>
            </a:r>
            <a:r>
              <a:rPr lang="es-MX" sz="2800" b="1" dirty="0" smtClean="0">
                <a:solidFill>
                  <a:schemeClr val="accent2">
                    <a:lumMod val="40000"/>
                    <a:lumOff val="60000"/>
                  </a:schemeClr>
                </a:solidFill>
                <a:latin typeface="Arial" panose="020B0604020202020204" pitchFamily="34" charset="0"/>
                <a:cs typeface="Arial" panose="020B0604020202020204" pitchFamily="34" charset="0"/>
              </a:rPr>
              <a:t>(Apocalipsis 22:11).</a:t>
            </a:r>
            <a:endParaRPr lang="es-ES" sz="2800" b="1" dirty="0" smtClean="0">
              <a:solidFill>
                <a:schemeClr val="accent2">
                  <a:lumMod val="40000"/>
                  <a:lumOff val="60000"/>
                </a:schemeClr>
              </a:solidFill>
              <a:latin typeface="Arial" panose="020B0604020202020204" pitchFamily="34" charset="0"/>
              <a:cs typeface="Arial" panose="020B0604020202020204" pitchFamily="34" charset="0"/>
            </a:endParaRPr>
          </a:p>
          <a:p>
            <a:pPr algn="just">
              <a:lnSpc>
                <a:spcPct val="200000"/>
              </a:lnSpc>
              <a:spcBef>
                <a:spcPts val="1800"/>
              </a:spcBef>
            </a:pPr>
            <a:endParaRPr lang="es-ES" sz="2200" b="1" dirty="0">
              <a:solidFill>
                <a:schemeClr val="accent2">
                  <a:lumMod val="40000"/>
                  <a:lumOff val="60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6400800" y="167425"/>
            <a:ext cx="5679583" cy="6375044"/>
          </a:xfrm>
          <a:prstGeom prst="rect">
            <a:avLst/>
          </a:prstGeom>
        </p:spPr>
      </p:pic>
    </p:spTree>
    <p:extLst>
      <p:ext uri="{BB962C8B-B14F-4D97-AF65-F5344CB8AC3E}">
        <p14:creationId xmlns:p14="http://schemas.microsoft.com/office/powerpoint/2010/main" val="333226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1154954" y="789709"/>
            <a:ext cx="9194391" cy="46135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sz="3200" b="1" dirty="0">
                <a:solidFill>
                  <a:schemeClr val="bg2">
                    <a:lumMod val="50000"/>
                    <a:lumOff val="50000"/>
                  </a:schemeClr>
                </a:solidFill>
                <a:latin typeface="Arial Rounded MT Bold" panose="020F0704030504030204" pitchFamily="34" charset="0"/>
              </a:rPr>
              <a:t>Sección 7</a:t>
            </a:r>
            <a:r>
              <a:rPr lang="es-ES" sz="3200" b="1" dirty="0" smtClean="0">
                <a:solidFill>
                  <a:schemeClr val="bg2">
                    <a:lumMod val="50000"/>
                    <a:lumOff val="50000"/>
                  </a:schemeClr>
                </a:solidFill>
                <a:latin typeface="Arial Rounded MT Bold" panose="020F0704030504030204" pitchFamily="34" charset="0"/>
              </a:rPr>
              <a:t>- Las Fiestas Anuales de Otoño</a:t>
            </a:r>
            <a:r>
              <a:rPr lang="es-DO" sz="4800" b="1" dirty="0">
                <a:latin typeface="Arial Rounded MT Bold" panose="020F0704030504030204" pitchFamily="34" charset="0"/>
              </a:rPr>
              <a:t/>
            </a:r>
            <a:br>
              <a:rPr lang="es-DO" sz="4800" b="1" dirty="0">
                <a:latin typeface="Arial Rounded MT Bold" panose="020F0704030504030204" pitchFamily="34" charset="0"/>
              </a:rPr>
            </a:br>
            <a:r>
              <a:rPr lang="es-ES" sz="3200" b="1" dirty="0">
                <a:latin typeface="Arial Rounded MT Bold" panose="020F0704030504030204" pitchFamily="34" charset="0"/>
              </a:rPr>
              <a:t>Capítulo </a:t>
            </a:r>
            <a:r>
              <a:rPr lang="es-ES" sz="3200" b="1" dirty="0" smtClean="0">
                <a:latin typeface="Arial Rounded MT Bold" panose="020F0704030504030204" pitchFamily="34" charset="0"/>
              </a:rPr>
              <a:t>30: </a:t>
            </a:r>
          </a:p>
          <a:p>
            <a:pPr>
              <a:lnSpc>
                <a:spcPct val="150000"/>
              </a:lnSpc>
            </a:pPr>
            <a:r>
              <a:rPr lang="es-ES" sz="4800" b="1" dirty="0" smtClean="0">
                <a:solidFill>
                  <a:srgbClr val="FFC000"/>
                </a:solidFill>
                <a:latin typeface="Arial Rounded MT Bold" panose="020F0704030504030204" pitchFamily="34" charset="0"/>
              </a:rPr>
              <a:t>Deberes de la congregación en el Día de la Expiación</a:t>
            </a:r>
            <a:endParaRPr lang="es-ES" sz="4800" b="1" dirty="0">
              <a:solidFill>
                <a:srgbClr val="FFC000"/>
              </a:solidFill>
              <a:latin typeface="Arial Rounded MT Bold" panose="020F0704030504030204" pitchFamily="34" charset="0"/>
            </a:endParaRPr>
          </a:p>
        </p:txBody>
      </p:sp>
    </p:spTree>
    <p:extLst>
      <p:ext uri="{BB962C8B-B14F-4D97-AF65-F5344CB8AC3E}">
        <p14:creationId xmlns:p14="http://schemas.microsoft.com/office/powerpoint/2010/main"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 xmlns:a16="http://schemas.microsoft.com/office/drawing/2014/main" id="{1530DCFF-08F5-434A-A0D5-F3E89407A61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 xmlns:a16="http://schemas.microsoft.com/office/drawing/2014/main" id="{24011A3A-9884-40BF-94F6-0625A0ADD32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 xmlns:a16="http://schemas.microsoft.com/office/drawing/2014/main" id="{D6573690-978D-48A4-8645-0E01F8211B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 xmlns:a16="http://schemas.microsoft.com/office/drawing/2014/main" id="{D4B84446-184D-45CE-9532-48179EAE58C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 xmlns:a16="http://schemas.microsoft.com/office/drawing/2014/main" id="{C9229660-8639-44E7-B486-7436516E6B6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 xmlns:a16="http://schemas.microsoft.com/office/drawing/2014/main" id="{858084FA-40DB-44FC-94DA-93AA71CD6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1" name="Rectangle 1050">
            <a:extLst>
              <a:ext uri="{FF2B5EF4-FFF2-40B4-BE49-F238E27FC236}">
                <a16:creationId xmlns="" xmlns:a16="http://schemas.microsoft.com/office/drawing/2014/main" id="{518F4153-5030-4BBD-B9C8-0E192DDC6B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053" name="Straight Connector 1052">
            <a:extLst>
              <a:ext uri="{FF2B5EF4-FFF2-40B4-BE49-F238E27FC236}">
                <a16:creationId xmlns="" xmlns:a16="http://schemas.microsoft.com/office/drawing/2014/main" id="{72264661-8F08-453E-B5AF-0BF3BB9B036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 xmlns:a16="http://schemas.microsoft.com/office/drawing/2014/main" id="{5C18AF5E-4168-487D-808E-EA097E547F8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7"/>
          <a:stretch>
            <a:fillRect/>
          </a:stretch>
        </p:blipFill>
        <p:spPr>
          <a:xfrm>
            <a:off x="1815923" y="658214"/>
            <a:ext cx="8152326" cy="5964232"/>
          </a:xfrm>
          <a:prstGeom prst="rect">
            <a:avLst/>
          </a:prstGeom>
        </p:spPr>
      </p:pic>
    </p:spTree>
    <p:extLst>
      <p:ext uri="{BB962C8B-B14F-4D97-AF65-F5344CB8AC3E}">
        <p14:creationId xmlns:p14="http://schemas.microsoft.com/office/powerpoint/2010/main" val="404280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 xmlns:a16="http://schemas.microsoft.com/office/drawing/2014/main" id="{1B0EF8A4-1B05-FD39-A6F1-FF945C847272}"/>
              </a:ext>
            </a:extLst>
          </p:cNvPr>
          <p:cNvSpPr txBox="1"/>
          <p:nvPr/>
        </p:nvSpPr>
        <p:spPr>
          <a:xfrm>
            <a:off x="180109" y="290945"/>
            <a:ext cx="11208327" cy="6046784"/>
          </a:xfrm>
          <a:prstGeom prst="rect">
            <a:avLst/>
          </a:prstGeom>
          <a:noFill/>
        </p:spPr>
        <p:txBody>
          <a:bodyPr wrap="square">
            <a:spAutoFit/>
          </a:bodyPr>
          <a:lstStyle/>
          <a:p>
            <a:pPr marL="571500" indent="-571500">
              <a:lnSpc>
                <a:spcPct val="150000"/>
              </a:lnSpc>
              <a:buAutoNum type="romanUcPeriod"/>
            </a:pPr>
            <a:r>
              <a:rPr lang="es-ES" sz="2400" b="1" dirty="0"/>
              <a:t>Selecciona la respuesta correcta. </a:t>
            </a:r>
            <a:endParaRPr lang="es-ES" sz="2800" b="1" dirty="0"/>
          </a:p>
          <a:p>
            <a:pPr marL="342900" indent="-342900">
              <a:lnSpc>
                <a:spcPct val="150000"/>
              </a:lnSpc>
              <a:buFont typeface="+mj-lt"/>
              <a:buAutoNum type="arabicPeriod"/>
            </a:pPr>
            <a:r>
              <a:rPr lang="es-DO" sz="2200" b="1" dirty="0" smtClean="0">
                <a:solidFill>
                  <a:schemeClr val="accent2">
                    <a:lumMod val="60000"/>
                    <a:lumOff val="40000"/>
                  </a:schemeClr>
                </a:solidFill>
                <a:latin typeface="Arial" panose="020B0604020202020204" pitchFamily="34" charset="0"/>
                <a:cs typeface="Arial" panose="020B0604020202020204" pitchFamily="34" charset="0"/>
              </a:rPr>
              <a:t>El </a:t>
            </a:r>
            <a:r>
              <a:rPr lang="es-DO" sz="2200" b="1" dirty="0" err="1" smtClean="0">
                <a:solidFill>
                  <a:schemeClr val="accent2">
                    <a:lumMod val="60000"/>
                    <a:lumOff val="40000"/>
                  </a:schemeClr>
                </a:solidFill>
                <a:latin typeface="Arial" panose="020B0604020202020204" pitchFamily="34" charset="0"/>
                <a:cs typeface="Arial" panose="020B0604020202020204" pitchFamily="34" charset="0"/>
              </a:rPr>
              <a:t>antitípico</a:t>
            </a:r>
            <a:r>
              <a:rPr lang="es-DO" sz="2200" b="1" dirty="0" smtClean="0">
                <a:solidFill>
                  <a:schemeClr val="accent2">
                    <a:lumMod val="60000"/>
                    <a:lumOff val="40000"/>
                  </a:schemeClr>
                </a:solidFill>
                <a:latin typeface="Arial" panose="020B0604020202020204" pitchFamily="34" charset="0"/>
                <a:cs typeface="Arial" panose="020B0604020202020204" pitchFamily="34" charset="0"/>
              </a:rPr>
              <a:t> día de la expiación o juicio investigador tiene una duración de 24 horas.</a:t>
            </a:r>
            <a:endParaRPr lang="es-DO" sz="2200" b="1" dirty="0">
              <a:solidFill>
                <a:schemeClr val="accent2">
                  <a:lumMod val="60000"/>
                  <a:lumOff val="40000"/>
                </a:schemeClr>
              </a:solidFill>
              <a:latin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s-ES" sz="2400" b="1" dirty="0" smtClean="0">
                <a:latin typeface="Calibri" panose="020F0502020204030204" pitchFamily="34" charset="0"/>
                <a:ea typeface="Calibri" panose="020F0502020204030204" pitchFamily="34" charset="0"/>
                <a:cs typeface="Times New Roman" panose="02020603050405020304" pitchFamily="18" charset="0"/>
              </a:rPr>
              <a:t>Verdadero</a:t>
            </a:r>
            <a:r>
              <a:rPr lang="es-ES" sz="2400" b="1" dirty="0" smtClean="0">
                <a:effectLst/>
                <a:latin typeface="Calibri" panose="020F0502020204030204" pitchFamily="34" charset="0"/>
                <a:ea typeface="Calibri" panose="020F0502020204030204" pitchFamily="34" charset="0"/>
                <a:cs typeface="Times New Roman" panose="02020603050405020304" pitchFamily="18" charset="0"/>
              </a:rPr>
              <a:t>                                                        b</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a:t>
            </a:r>
            <a:r>
              <a:rPr lang="es-ES" sz="2400" b="1" dirty="0" smtClean="0">
                <a:latin typeface="Calibri" panose="020F0502020204030204" pitchFamily="34" charset="0"/>
                <a:ea typeface="Calibri" panose="020F0502020204030204" pitchFamily="34" charset="0"/>
                <a:cs typeface="Times New Roman" panose="02020603050405020304" pitchFamily="18" charset="0"/>
              </a:rPr>
              <a:t>Falso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Falso</a:t>
            </a:r>
            <a:endPar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2. </a:t>
            </a:r>
            <a:r>
              <a:rPr lang="es-MX" sz="2200" b="1" dirty="0" smtClean="0">
                <a:solidFill>
                  <a:schemeClr val="accent2">
                    <a:lumMod val="60000"/>
                    <a:lumOff val="40000"/>
                  </a:schemeClr>
                </a:solidFill>
              </a:rPr>
              <a:t>El llamado a ¨afligir¨ el alma hace alusión al control del apetito y la oración</a:t>
            </a:r>
            <a:r>
              <a:rPr lang="es-DO" sz="2200" dirty="0" smtClean="0">
                <a:solidFill>
                  <a:schemeClr val="accent2">
                    <a:lumMod val="60000"/>
                    <a:lumOff val="40000"/>
                  </a:schemeClr>
                </a:solidFill>
              </a:rPr>
              <a:t>.</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a:t>
            </a:r>
          </a:p>
          <a:p>
            <a:pPr>
              <a:lnSpc>
                <a:spcPct val="150000"/>
              </a:lnSpc>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Verdader</a:t>
            </a:r>
            <a:r>
              <a:rPr lang="es-ES" sz="2400" b="1" dirty="0" smtClean="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o</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8514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 calcmode="lin" valueType="num">
                                      <p:cBhvr additive="base">
                                        <p:cTn id="2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 xmlns:a16="http://schemas.microsoft.com/office/drawing/2014/main" id="{1B0EF8A4-1B05-FD39-A6F1-FF945C847272}"/>
              </a:ext>
            </a:extLst>
          </p:cNvPr>
          <p:cNvSpPr txBox="1"/>
          <p:nvPr/>
        </p:nvSpPr>
        <p:spPr>
          <a:xfrm>
            <a:off x="180109" y="290945"/>
            <a:ext cx="11208327" cy="5401479"/>
          </a:xfrm>
          <a:prstGeom prst="rect">
            <a:avLst/>
          </a:prstGeom>
          <a:noFill/>
        </p:spPr>
        <p:txBody>
          <a:bodyPr wrap="square">
            <a:spAutoFit/>
          </a:bodyPr>
          <a:lstStyle/>
          <a:p>
            <a:pPr>
              <a:lnSpc>
                <a:spcPct val="150000"/>
              </a:lnSpc>
            </a:pPr>
            <a:r>
              <a:rPr lang="es-ES" sz="2600" b="1" dirty="0">
                <a:effectLst/>
                <a:latin typeface="Calibri" panose="020F0502020204030204" pitchFamily="34" charset="0"/>
                <a:ea typeface="Calibri" panose="020F0502020204030204" pitchFamily="34" charset="0"/>
                <a:cs typeface="Times New Roman" panose="02020603050405020304" pitchFamily="18" charset="0"/>
              </a:rPr>
              <a:t>3</a:t>
            </a:r>
            <a:r>
              <a:rPr lang="es-ES" sz="26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s-MX" sz="2800" dirty="0"/>
              <a:t> </a:t>
            </a:r>
            <a:r>
              <a:rPr lang="es-MX" sz="2200" b="1" dirty="0" smtClean="0">
                <a:solidFill>
                  <a:schemeClr val="accent2">
                    <a:lumMod val="60000"/>
                    <a:lumOff val="40000"/>
                  </a:schemeClr>
                </a:solidFill>
                <a:latin typeface="Arial" panose="020B0604020202020204" pitchFamily="34" charset="0"/>
                <a:cs typeface="Arial" panose="020B0604020202020204" pitchFamily="34" charset="0"/>
              </a:rPr>
              <a:t>El día de la expiación era considerado un sábado ceremonial:</a:t>
            </a:r>
            <a:endParaRPr lang="en-US" sz="2200" b="1" dirty="0">
              <a:solidFill>
                <a:schemeClr val="accent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eriod"/>
            </a:pPr>
            <a:r>
              <a:rPr lang="es-ES" sz="2600" b="1" dirty="0" smtClean="0">
                <a:latin typeface="Calibri" panose="020F0502020204030204" pitchFamily="34" charset="0"/>
                <a:ea typeface="Calibri" panose="020F0502020204030204" pitchFamily="34" charset="0"/>
                <a:cs typeface="Times New Roman" panose="02020603050405020304" pitchFamily="18" charset="0"/>
              </a:rPr>
              <a:t>Verdadero                  </a:t>
            </a:r>
            <a:r>
              <a:rPr lang="es-ES" sz="2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b. </a:t>
            </a:r>
            <a:r>
              <a:rPr lang="es-ES" sz="2600" b="1" dirty="0" smtClean="0">
                <a:latin typeface="Calibri" panose="020F0502020204030204" pitchFamily="34" charset="0"/>
                <a:ea typeface="Calibri" panose="020F0502020204030204" pitchFamily="34" charset="0"/>
                <a:cs typeface="Times New Roman" panose="02020603050405020304" pitchFamily="18" charset="0"/>
              </a:rPr>
              <a:t>Falso</a:t>
            </a:r>
            <a:endParaRPr lang="es-ES" sz="26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Respuesta: </a:t>
            </a:r>
            <a:r>
              <a:rPr lang="es-ES" sz="26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Verdadero</a:t>
            </a:r>
            <a:endParaRPr lang="en-US" sz="2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ES" sz="2600" b="1" dirty="0">
                <a:effectLst/>
                <a:latin typeface="Calibri" panose="020F0502020204030204" pitchFamily="34" charset="0"/>
                <a:ea typeface="Calibri" panose="020F0502020204030204" pitchFamily="34" charset="0"/>
                <a:cs typeface="Times New Roman" panose="02020603050405020304" pitchFamily="18" charset="0"/>
              </a:rPr>
              <a:t>4. </a:t>
            </a:r>
            <a:r>
              <a:rPr lang="es-MX" sz="2200" b="1" dirty="0" smtClean="0">
                <a:solidFill>
                  <a:schemeClr val="accent2">
                    <a:lumMod val="60000"/>
                    <a:lumOff val="40000"/>
                  </a:schemeClr>
                </a:solidFill>
                <a:latin typeface="Arial" panose="020B0604020202020204" pitchFamily="34" charset="0"/>
                <a:cs typeface="Arial" panose="020B0604020202020204" pitchFamily="34" charset="0"/>
              </a:rPr>
              <a:t>En la actualidad, Dios demanda  holocaustos de toros y carneros para perdón de nuestros pecados.</a:t>
            </a:r>
            <a:endParaRPr lang="en-US" sz="26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600" b="1" dirty="0" smtClean="0">
                <a:latin typeface="Calibri" panose="020F0502020204030204" pitchFamily="34" charset="0"/>
                <a:ea typeface="Calibri" panose="020F0502020204030204" pitchFamily="34" charset="0"/>
                <a:cs typeface="Times New Roman" panose="02020603050405020304" pitchFamily="18" charset="0"/>
              </a:rPr>
              <a:t>Verdadero</a:t>
            </a:r>
            <a:r>
              <a:rPr lang="es-ES" sz="2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latin typeface="Calibri" panose="020F0502020204030204" pitchFamily="34" charset="0"/>
                <a:ea typeface="Calibri" panose="020F0502020204030204" pitchFamily="34" charset="0"/>
                <a:cs typeface="Times New Roman" panose="02020603050405020304" pitchFamily="18" charset="0"/>
              </a:rPr>
              <a:t>b. </a:t>
            </a:r>
            <a:r>
              <a:rPr lang="es-ES" sz="2600" b="1" dirty="0" smtClean="0">
                <a:latin typeface="Calibri" panose="020F0502020204030204" pitchFamily="34" charset="0"/>
                <a:ea typeface="Calibri" panose="020F0502020204030204" pitchFamily="34" charset="0"/>
                <a:cs typeface="Times New Roman" panose="02020603050405020304" pitchFamily="18" charset="0"/>
              </a:rPr>
              <a:t>Falso</a:t>
            </a:r>
            <a:endParaRPr lang="es-ES" sz="26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r>
              <a:rPr lang="es-ES" sz="2600" b="1" dirty="0">
                <a:latin typeface="Calibri" panose="020F0502020204030204" pitchFamily="34" charset="0"/>
                <a:ea typeface="Calibri" panose="020F0502020204030204" pitchFamily="34" charset="0"/>
                <a:cs typeface="Times New Roman" panose="02020603050405020304" pitchFamily="18" charset="0"/>
              </a:rPr>
              <a:t>Respuesta: </a:t>
            </a:r>
            <a:r>
              <a:rPr lang="es-ES" sz="26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Falso</a:t>
            </a:r>
            <a:endParaRPr lang="en-US" sz="26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2802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 calcmode="lin" valueType="num">
                                      <p:cBhvr additive="base">
                                        <p:cTn id="2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 xmlns:a16="http://schemas.microsoft.com/office/drawing/2014/main" id="{1B0EF8A4-1B05-FD39-A6F1-FF945C847272}"/>
              </a:ext>
            </a:extLst>
          </p:cNvPr>
          <p:cNvSpPr txBox="1"/>
          <p:nvPr/>
        </p:nvSpPr>
        <p:spPr>
          <a:xfrm>
            <a:off x="180109" y="290945"/>
            <a:ext cx="11208327" cy="5596404"/>
          </a:xfrm>
          <a:prstGeom prst="rect">
            <a:avLst/>
          </a:prstGeom>
          <a:noFill/>
        </p:spPr>
        <p:txBody>
          <a:bodyPr wrap="square">
            <a:spAutoFit/>
          </a:bodyPr>
          <a:lstStyle/>
          <a:p>
            <a:pPr>
              <a:lnSpc>
                <a:spcPct val="150000"/>
              </a:lnSpc>
            </a:pPr>
            <a:r>
              <a:rPr lang="es-ES" sz="2400" b="1" dirty="0">
                <a:effectLst/>
                <a:latin typeface="Calibri" panose="020F0502020204030204" pitchFamily="34" charset="0"/>
                <a:ea typeface="Calibri" panose="020F0502020204030204" pitchFamily="34" charset="0"/>
                <a:cs typeface="Times New Roman" panose="02020603050405020304" pitchFamily="18" charset="0"/>
              </a:rPr>
              <a:t>5. </a:t>
            </a:r>
            <a:r>
              <a:rPr lang="es-MX" sz="2200" b="1" dirty="0" smtClean="0">
                <a:solidFill>
                  <a:schemeClr val="accent2">
                    <a:lumMod val="60000"/>
                    <a:lumOff val="40000"/>
                  </a:schemeClr>
                </a:solidFill>
                <a:latin typeface="Arial" panose="020B0604020202020204" pitchFamily="34" charset="0"/>
                <a:cs typeface="Arial" panose="020B0604020202020204" pitchFamily="34" charset="0"/>
              </a:rPr>
              <a:t>Para Dios  es irrelevante si te congregas o no.</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eriod"/>
            </a:pPr>
            <a:r>
              <a:rPr lang="es-ES" sz="2400" b="1" dirty="0" smtClean="0">
                <a:latin typeface="Calibri" panose="020F0502020204030204" pitchFamily="34" charset="0"/>
                <a:ea typeface="Calibri" panose="020F0502020204030204" pitchFamily="34" charset="0"/>
                <a:cs typeface="Times New Roman" panose="02020603050405020304" pitchFamily="18" charset="0"/>
              </a:rPr>
              <a:t>Verdadero                                                   b. Falso</a:t>
            </a:r>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400" b="1" dirty="0" smtClean="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Falso</a:t>
            </a:r>
            <a:endParaRPr lang="es-E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s-ES" sz="2400" b="1" dirty="0">
                <a:effectLst/>
                <a:latin typeface="Calibri" panose="020F0502020204030204" pitchFamily="34" charset="0"/>
                <a:ea typeface="Calibri" panose="020F0502020204030204" pitchFamily="34" charset="0"/>
                <a:cs typeface="Times New Roman" panose="02020603050405020304" pitchFamily="18" charset="0"/>
              </a:rPr>
              <a:t>6. </a:t>
            </a:r>
            <a:r>
              <a:rPr lang="es-MX" sz="2200" b="1" dirty="0" smtClean="0">
                <a:solidFill>
                  <a:schemeClr val="accent2">
                    <a:lumMod val="60000"/>
                    <a:lumOff val="40000"/>
                  </a:schemeClr>
                </a:solidFill>
                <a:latin typeface="Arial" panose="020B0604020202020204" pitchFamily="34" charset="0"/>
                <a:cs typeface="Arial" panose="020B0604020202020204" pitchFamily="34" charset="0"/>
              </a:rPr>
              <a:t>Dios desea que meditemos a menudo en la obra que está realizando nuestro Sumo Sacerdote en el santuario celestial.</a:t>
            </a:r>
            <a:endParaRPr lang="en-US" sz="24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lphaLcPeriod"/>
            </a:pPr>
            <a:r>
              <a:rPr lang="es-ES" sz="2400" b="1" dirty="0">
                <a:effectLst/>
                <a:latin typeface="Calibri" panose="020F0502020204030204" pitchFamily="34" charset="0"/>
                <a:ea typeface="Calibri" panose="020F0502020204030204" pitchFamily="34" charset="0"/>
                <a:cs typeface="Times New Roman" panose="02020603050405020304" pitchFamily="18" charset="0"/>
              </a:rPr>
              <a:t>Verdadero                                                        b. Falso </a:t>
            </a:r>
          </a:p>
          <a:p>
            <a:pPr marR="0" lvl="0">
              <a:lnSpc>
                <a:spcPct val="150000"/>
              </a:lnSpc>
              <a:spcBef>
                <a:spcPts val="0"/>
              </a:spcBef>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Respuesta: </a:t>
            </a:r>
            <a:r>
              <a:rPr lang="es-ES" sz="2400" b="1" dirty="0" smtClean="0">
                <a:solidFill>
                  <a:srgbClr val="92D050"/>
                </a:solidFill>
                <a:latin typeface="Calibri" panose="020F0502020204030204" pitchFamily="34" charset="0"/>
                <a:ea typeface="Calibri" panose="020F0502020204030204" pitchFamily="34" charset="0"/>
                <a:cs typeface="Times New Roman" panose="02020603050405020304" pitchFamily="18" charset="0"/>
              </a:rPr>
              <a:t>Verdadero</a:t>
            </a:r>
            <a:endParaRPr lang="en-US" sz="24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32151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 calcmode="lin" valueType="num">
                                      <p:cBhvr additive="base">
                                        <p:cTn id="2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 xmlns:a16="http://schemas.microsoft.com/office/drawing/2014/main" id="{E575D3F2-26D6-77A2-D051-73489A17DA74}"/>
              </a:ext>
            </a:extLst>
          </p:cNvPr>
          <p:cNvSpPr txBox="1"/>
          <p:nvPr/>
        </p:nvSpPr>
        <p:spPr>
          <a:xfrm>
            <a:off x="5950038" y="920621"/>
            <a:ext cx="5035641" cy="4401205"/>
          </a:xfrm>
          <a:prstGeom prst="rect">
            <a:avLst/>
          </a:prstGeom>
          <a:noFill/>
        </p:spPr>
        <p:txBody>
          <a:bodyPr wrap="square" rtlCol="0">
            <a:spAutoFit/>
          </a:bodyPr>
          <a:lstStyle/>
          <a:p>
            <a:pPr algn="ctr" defTabSz="457200"/>
            <a:r>
              <a:rPr lang="es-DO" sz="4000" b="1" dirty="0" smtClean="0">
                <a:solidFill>
                  <a:srgbClr val="FFFF00"/>
                </a:solidFill>
                <a:latin typeface="Century Gothic" panose="020B0502020202020204"/>
              </a:rPr>
              <a:t>¿Quieres dar el primer lugar a la obra y el servicio a Dios y dejar que Él se encargue de tus necesidades temporales?</a:t>
            </a:r>
            <a:endParaRPr lang="en-US" sz="40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3536"/>
            <a:ext cx="12192000" cy="6911534"/>
          </a:xfrm>
          <a:prstGeom prst="rect">
            <a:avLst/>
          </a:prstGeom>
        </p:spPr>
      </p:pic>
      <p:sp>
        <p:nvSpPr>
          <p:cNvPr id="4" name="Título 1"/>
          <p:cNvSpPr txBox="1">
            <a:spLocks/>
          </p:cNvSpPr>
          <p:nvPr/>
        </p:nvSpPr>
        <p:spPr>
          <a:xfrm>
            <a:off x="450098" y="643943"/>
            <a:ext cx="9106026" cy="500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accent3">
                    <a:lumMod val="60000"/>
                    <a:lumOff val="40000"/>
                  </a:schemeClr>
                </a:solidFill>
                <a:latin typeface="Arial" panose="020B0604020202020204" pitchFamily="34" charset="0"/>
                <a:cs typeface="Arial" panose="020B0604020202020204" pitchFamily="34" charset="0"/>
              </a:rPr>
              <a:t>Introducción</a:t>
            </a:r>
            <a:endParaRPr lang="en-US" sz="3600" b="1" dirty="0">
              <a:solidFill>
                <a:schemeClr val="accent3">
                  <a:lumMod val="60000"/>
                  <a:lumOff val="40000"/>
                </a:schemeClr>
              </a:solidFill>
            </a:endParaRPr>
          </a:p>
        </p:txBody>
      </p:sp>
      <p:sp>
        <p:nvSpPr>
          <p:cNvPr id="5" name="Título 1"/>
          <p:cNvSpPr txBox="1">
            <a:spLocks/>
          </p:cNvSpPr>
          <p:nvPr/>
        </p:nvSpPr>
        <p:spPr>
          <a:xfrm>
            <a:off x="450098" y="1294263"/>
            <a:ext cx="10844674" cy="55637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MX" sz="2400" b="1" dirty="0" smtClean="0">
                <a:solidFill>
                  <a:schemeClr val="tx1">
                    <a:lumMod val="95000"/>
                  </a:schemeClr>
                </a:solidFill>
                <a:latin typeface="Arial" panose="020B0604020202020204" pitchFamily="34" charset="0"/>
                <a:cs typeface="Arial" panose="020B0604020202020204" pitchFamily="34" charset="0"/>
              </a:rPr>
              <a:t>Dios esperaba que su antiguo pueblo le sirviera fielmente todos los días del año, y aceptó sus servicios; pero cuando llegaba el día de la expiación, se les imponían requisitos especiales durante ese día, que, si no cumplían, quedaban apartados del pueblo de Israel. </a:t>
            </a:r>
          </a:p>
          <a:p>
            <a:pPr algn="just">
              <a:lnSpc>
                <a:spcPct val="150000"/>
              </a:lnSpc>
              <a:spcBef>
                <a:spcPts val="1800"/>
              </a:spcBef>
            </a:pPr>
            <a:r>
              <a:rPr lang="es-MX" sz="2400" b="1" dirty="0" smtClean="0">
                <a:solidFill>
                  <a:schemeClr val="tx1">
                    <a:lumMod val="95000"/>
                  </a:schemeClr>
                </a:solidFill>
                <a:latin typeface="Arial" panose="020B0604020202020204" pitchFamily="34" charset="0"/>
                <a:cs typeface="Arial" panose="020B0604020202020204" pitchFamily="34" charset="0"/>
              </a:rPr>
              <a:t>Cuando llegó el día </a:t>
            </a:r>
            <a:r>
              <a:rPr lang="es-MX" sz="2400" b="1" dirty="0" err="1" smtClean="0">
                <a:solidFill>
                  <a:schemeClr val="tx1">
                    <a:lumMod val="95000"/>
                  </a:schemeClr>
                </a:solidFill>
                <a:latin typeface="Arial" panose="020B0604020202020204" pitchFamily="34" charset="0"/>
                <a:cs typeface="Arial" panose="020B0604020202020204" pitchFamily="34" charset="0"/>
              </a:rPr>
              <a:t>antitípico</a:t>
            </a:r>
            <a:r>
              <a:rPr lang="es-MX" sz="2400" b="1" dirty="0" smtClean="0">
                <a:solidFill>
                  <a:schemeClr val="tx1">
                    <a:lumMod val="95000"/>
                  </a:schemeClr>
                </a:solidFill>
                <a:latin typeface="Arial" panose="020B0604020202020204" pitchFamily="34" charset="0"/>
                <a:cs typeface="Arial" panose="020B0604020202020204" pitchFamily="34" charset="0"/>
              </a:rPr>
              <a:t> de la expiación, y se abrió el juicio investigador en el santuario celestial, Dios esperaba que la congregación </a:t>
            </a:r>
            <a:r>
              <a:rPr lang="es-MX" sz="2400" b="1" dirty="0" err="1" smtClean="0">
                <a:solidFill>
                  <a:schemeClr val="tx1">
                    <a:lumMod val="95000"/>
                  </a:schemeClr>
                </a:solidFill>
                <a:latin typeface="Arial" panose="020B0604020202020204" pitchFamily="34" charset="0"/>
                <a:cs typeface="Arial" panose="020B0604020202020204" pitchFamily="34" charset="0"/>
              </a:rPr>
              <a:t>antitípica</a:t>
            </a:r>
            <a:r>
              <a:rPr lang="es-MX" sz="2400" b="1" dirty="0" smtClean="0">
                <a:solidFill>
                  <a:schemeClr val="tx1">
                    <a:lumMod val="95000"/>
                  </a:schemeClr>
                </a:solidFill>
                <a:latin typeface="Arial" panose="020B0604020202020204" pitchFamily="34" charset="0"/>
                <a:cs typeface="Arial" panose="020B0604020202020204" pitchFamily="34" charset="0"/>
              </a:rPr>
              <a:t> en la tierra cumpliera su parte del </a:t>
            </a:r>
            <a:r>
              <a:rPr lang="es-MX" sz="2400" b="1" dirty="0" err="1" smtClean="0">
                <a:solidFill>
                  <a:schemeClr val="tx1">
                    <a:lumMod val="95000"/>
                  </a:schemeClr>
                </a:solidFill>
                <a:latin typeface="Arial" panose="020B0604020202020204" pitchFamily="34" charset="0"/>
                <a:cs typeface="Arial" panose="020B0604020202020204" pitchFamily="34" charset="0"/>
              </a:rPr>
              <a:t>antitipo</a:t>
            </a:r>
            <a:r>
              <a:rPr lang="es-MX" sz="2400" b="1" dirty="0" smtClean="0">
                <a:solidFill>
                  <a:schemeClr val="tx1">
                    <a:lumMod val="95000"/>
                  </a:schemeClr>
                </a:solidFill>
                <a:latin typeface="Arial" panose="020B0604020202020204" pitchFamily="34" charset="0"/>
                <a:cs typeface="Arial" panose="020B0604020202020204" pitchFamily="34" charset="0"/>
              </a:rPr>
              <a:t> tan fielmente como Cristo, nuestro Sumo Sacerdote, cumple su parte en los cielos.</a:t>
            </a:r>
          </a:p>
          <a:p>
            <a:pPr algn="just">
              <a:lnSpc>
                <a:spcPct val="150000"/>
              </a:lnSpc>
              <a:spcBef>
                <a:spcPts val="1800"/>
              </a:spcBef>
            </a:pPr>
            <a:endParaRPr lang="es-ES" sz="5400" b="1" dirty="0">
              <a:solidFill>
                <a:schemeClr val="tx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07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3534"/>
            <a:ext cx="12192000" cy="6911534"/>
          </a:xfrm>
          <a:prstGeom prst="rect">
            <a:avLst/>
          </a:prstGeom>
        </p:spPr>
      </p:pic>
      <p:sp>
        <p:nvSpPr>
          <p:cNvPr id="5" name="Título 1"/>
          <p:cNvSpPr txBox="1">
            <a:spLocks/>
          </p:cNvSpPr>
          <p:nvPr/>
        </p:nvSpPr>
        <p:spPr>
          <a:xfrm>
            <a:off x="450097" y="463639"/>
            <a:ext cx="10857554" cy="6394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MX" sz="2200" b="1" dirty="0" smtClean="0">
                <a:latin typeface="Arial" panose="020B0604020202020204" pitchFamily="34" charset="0"/>
                <a:cs typeface="Arial" panose="020B0604020202020204" pitchFamily="34" charset="0"/>
              </a:rPr>
              <a:t>Antiguamente la congregación no era aceptada como un todo, sino que era una obra individual. Así que hoy en día, cada uno responde por sí mismo ante Dios</a:t>
            </a:r>
            <a:r>
              <a:rPr lang="es-MX" sz="2200" b="1" dirty="0" smtClean="0">
                <a:solidFill>
                  <a:schemeClr val="tx1">
                    <a:lumMod val="95000"/>
                  </a:schemeClr>
                </a:solidFill>
                <a:latin typeface="Arial" panose="020B0604020202020204" pitchFamily="34" charset="0"/>
                <a:cs typeface="Arial" panose="020B0604020202020204" pitchFamily="34" charset="0"/>
              </a:rPr>
              <a:t>. Dios requiere un servicio especial de su pueblo ahora. </a:t>
            </a:r>
          </a:p>
          <a:p>
            <a:pPr algn="just">
              <a:lnSpc>
                <a:spcPct val="150000"/>
              </a:lnSpc>
              <a:spcBef>
                <a:spcPts val="1800"/>
              </a:spcBef>
            </a:pPr>
            <a:r>
              <a:rPr lang="es-MX" sz="2200" b="1" dirty="0" smtClean="0">
                <a:solidFill>
                  <a:schemeClr val="tx1">
                    <a:lumMod val="95000"/>
                  </a:schemeClr>
                </a:solidFill>
                <a:latin typeface="Arial" panose="020B0604020202020204" pitchFamily="34" charset="0"/>
                <a:cs typeface="Arial" panose="020B0604020202020204" pitchFamily="34" charset="0"/>
              </a:rPr>
              <a:t>En el servicio antiguo, si un </a:t>
            </a:r>
            <a:r>
              <a:rPr lang="es-MX" sz="2200" b="1" smtClean="0">
                <a:solidFill>
                  <a:schemeClr val="tx1">
                    <a:lumMod val="95000"/>
                  </a:schemeClr>
                </a:solidFill>
                <a:latin typeface="Arial" panose="020B0604020202020204" pitchFamily="34" charset="0"/>
                <a:cs typeface="Arial" panose="020B0604020202020204" pitchFamily="34" charset="0"/>
              </a:rPr>
              <a:t>individuo </a:t>
            </a:r>
            <a:r>
              <a:rPr lang="es-MX" sz="2200" b="1" smtClean="0">
                <a:solidFill>
                  <a:schemeClr val="tx1">
                    <a:lumMod val="95000"/>
                  </a:schemeClr>
                </a:solidFill>
                <a:latin typeface="Arial" panose="020B0604020202020204" pitchFamily="34" charset="0"/>
                <a:cs typeface="Arial" panose="020B0604020202020204" pitchFamily="34" charset="0"/>
              </a:rPr>
              <a:t>no guardaba </a:t>
            </a:r>
            <a:r>
              <a:rPr lang="es-MX" sz="2200" b="1" dirty="0" smtClean="0">
                <a:solidFill>
                  <a:schemeClr val="tx1">
                    <a:lumMod val="95000"/>
                  </a:schemeClr>
                </a:solidFill>
                <a:latin typeface="Arial" panose="020B0604020202020204" pitchFamily="34" charset="0"/>
                <a:cs typeface="Arial" panose="020B0604020202020204" pitchFamily="34" charset="0"/>
              </a:rPr>
              <a:t>el día de la expiación como Dios le indicaba, sus pecados no eran confesados sobre el macho cabrío </a:t>
            </a:r>
            <a:r>
              <a:rPr lang="es-MX" sz="2200" b="1" dirty="0" smtClean="0">
                <a:solidFill>
                  <a:schemeClr val="tx1">
                    <a:lumMod val="95000"/>
                  </a:schemeClr>
                </a:solidFill>
                <a:latin typeface="Arial" panose="020B0604020202020204" pitchFamily="34" charset="0"/>
                <a:cs typeface="Arial" panose="020B0604020202020204" pitchFamily="34" charset="0"/>
              </a:rPr>
              <a:t>o sobre </a:t>
            </a:r>
            <a:r>
              <a:rPr lang="es-MX" sz="2200" b="1" dirty="0" smtClean="0">
                <a:solidFill>
                  <a:schemeClr val="tx1">
                    <a:lumMod val="95000"/>
                  </a:schemeClr>
                </a:solidFill>
                <a:latin typeface="Arial" panose="020B0604020202020204" pitchFamily="34" charset="0"/>
                <a:cs typeface="Arial" panose="020B0604020202020204" pitchFamily="34" charset="0"/>
              </a:rPr>
              <a:t>el sumo sacerdote, sino que era cortado de entre el pueblo de Dios. El individuo que, durante el día </a:t>
            </a:r>
            <a:r>
              <a:rPr lang="es-MX" sz="2200" b="1" dirty="0" err="1" smtClean="0">
                <a:solidFill>
                  <a:schemeClr val="tx1">
                    <a:lumMod val="95000"/>
                  </a:schemeClr>
                </a:solidFill>
                <a:latin typeface="Arial" panose="020B0604020202020204" pitchFamily="34" charset="0"/>
                <a:cs typeface="Arial" panose="020B0604020202020204" pitchFamily="34" charset="0"/>
              </a:rPr>
              <a:t>antitípico</a:t>
            </a:r>
            <a:r>
              <a:rPr lang="es-MX" sz="2200" b="1" dirty="0" smtClean="0">
                <a:solidFill>
                  <a:schemeClr val="tx1">
                    <a:lumMod val="95000"/>
                  </a:schemeClr>
                </a:solidFill>
                <a:latin typeface="Arial" panose="020B0604020202020204" pitchFamily="34" charset="0"/>
                <a:cs typeface="Arial" panose="020B0604020202020204" pitchFamily="34" charset="0"/>
              </a:rPr>
              <a:t> de la expiación, o el juicio investigador, piensa que Cristo defenderá su caso mientras él mismo ignora la obra que Dios ha ordenado a la congregación </a:t>
            </a:r>
            <a:r>
              <a:rPr lang="es-MX" sz="2200" b="1" dirty="0" err="1" smtClean="0">
                <a:solidFill>
                  <a:schemeClr val="tx1">
                    <a:lumMod val="95000"/>
                  </a:schemeClr>
                </a:solidFill>
                <a:latin typeface="Arial" panose="020B0604020202020204" pitchFamily="34" charset="0"/>
                <a:cs typeface="Arial" panose="020B0604020202020204" pitchFamily="34" charset="0"/>
              </a:rPr>
              <a:t>antitípica</a:t>
            </a:r>
            <a:r>
              <a:rPr lang="es-MX" sz="2200" b="1" dirty="0" smtClean="0">
                <a:solidFill>
                  <a:schemeClr val="tx1">
                    <a:lumMod val="95000"/>
                  </a:schemeClr>
                </a:solidFill>
                <a:latin typeface="Arial" panose="020B0604020202020204" pitchFamily="34" charset="0"/>
                <a:cs typeface="Arial" panose="020B0604020202020204" pitchFamily="34" charset="0"/>
              </a:rPr>
              <a:t>, encontrará al final que su nombre es borrado del libro de la vida.</a:t>
            </a:r>
          </a:p>
        </p:txBody>
      </p:sp>
    </p:spTree>
    <p:extLst>
      <p:ext uri="{BB962C8B-B14F-4D97-AF65-F5344CB8AC3E}">
        <p14:creationId xmlns:p14="http://schemas.microsoft.com/office/powerpoint/2010/main" val="5992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1506828" y="4971244"/>
            <a:ext cx="9839458" cy="1886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endParaRPr lang="es-MX" sz="2400" b="1" dirty="0">
              <a:solidFill>
                <a:schemeClr val="accent2">
                  <a:lumMod val="40000"/>
                  <a:lumOff val="60000"/>
                </a:schemeClr>
              </a:solidFill>
              <a:latin typeface="Arial" panose="020B0604020202020204" pitchFamily="34" charset="0"/>
              <a:cs typeface="Arial" panose="020B0604020202020204" pitchFamily="34" charset="0"/>
            </a:endParaRPr>
          </a:p>
          <a:p>
            <a:pPr marL="457200" indent="-457200" algn="just">
              <a:lnSpc>
                <a:spcPct val="150000"/>
              </a:lnSpc>
              <a:spcBef>
                <a:spcPts val="1800"/>
              </a:spcBef>
              <a:buFontTx/>
              <a:buAutoNum type="arabicPeriod"/>
            </a:pPr>
            <a:endParaRPr lang="es-MX" sz="2400" b="1" dirty="0">
              <a:solidFill>
                <a:schemeClr val="accent2">
                  <a:lumMod val="40000"/>
                  <a:lumOff val="60000"/>
                </a:schemeClr>
              </a:solidFill>
              <a:latin typeface="Arial" panose="020B0604020202020204" pitchFamily="34" charset="0"/>
              <a:cs typeface="Arial" panose="020B0604020202020204" pitchFamily="34" charset="0"/>
            </a:endParaRPr>
          </a:p>
          <a:p>
            <a:pPr marL="457200" indent="-457200" algn="just">
              <a:lnSpc>
                <a:spcPct val="150000"/>
              </a:lnSpc>
              <a:spcBef>
                <a:spcPts val="1800"/>
              </a:spcBef>
              <a:buAutoNum type="arabicPeriod"/>
            </a:pPr>
            <a:endParaRPr lang="es-MX" sz="2400" b="1" dirty="0" smtClean="0">
              <a:solidFill>
                <a:schemeClr val="accent2">
                  <a:lumMod val="40000"/>
                  <a:lumOff val="60000"/>
                </a:schemeClr>
              </a:solidFill>
              <a:latin typeface="Arial" panose="020B0604020202020204" pitchFamily="34" charset="0"/>
              <a:cs typeface="Arial" panose="020B0604020202020204" pitchFamily="34" charset="0"/>
            </a:endParaRPr>
          </a:p>
          <a:p>
            <a:pPr marL="457200" indent="-457200" algn="just">
              <a:lnSpc>
                <a:spcPct val="150000"/>
              </a:lnSpc>
              <a:spcBef>
                <a:spcPts val="1800"/>
              </a:spcBef>
              <a:buAutoNum type="arabicPeriod"/>
            </a:pPr>
            <a:endParaRPr lang="es-MX" sz="2200" b="1" dirty="0" smtClean="0">
              <a:solidFill>
                <a:schemeClr val="bg2">
                  <a:lumMod val="25000"/>
                  <a:lumOff val="75000"/>
                </a:schemeClr>
              </a:solidFill>
              <a:latin typeface="Arial" panose="020B0604020202020204" pitchFamily="34" charset="0"/>
              <a:cs typeface="Arial" panose="020B0604020202020204" pitchFamily="34" charset="0"/>
            </a:endParaRPr>
          </a:p>
        </p:txBody>
      </p:sp>
      <p:sp>
        <p:nvSpPr>
          <p:cNvPr id="2" name="Rectángulo 1"/>
          <p:cNvSpPr/>
          <p:nvPr/>
        </p:nvSpPr>
        <p:spPr>
          <a:xfrm>
            <a:off x="656822" y="154546"/>
            <a:ext cx="10779617" cy="6186309"/>
          </a:xfrm>
          <a:prstGeom prst="rect">
            <a:avLst/>
          </a:prstGeom>
        </p:spPr>
        <p:txBody>
          <a:bodyPr wrap="square">
            <a:spAutoFit/>
          </a:bodyPr>
          <a:lstStyle/>
          <a:p>
            <a:pPr algn="just">
              <a:lnSpc>
                <a:spcPct val="150000"/>
              </a:lnSpc>
            </a:pPr>
            <a:r>
              <a:rPr lang="es-ES" sz="2400" b="1" dirty="0" smtClean="0">
                <a:latin typeface="Arial" panose="020B0604020202020204" pitchFamily="34" charset="0"/>
                <a:cs typeface="Arial" panose="020B0604020202020204" pitchFamily="34" charset="0"/>
              </a:rPr>
              <a:t>Se requerían cuatro cosas de cada miembro individual del antiguo Israel en el día de la expiación, que era el período de veinticuatro horas en el que se realizaba la obra típica de la expiación, y que era ¨figura y sombra¨ de la obra real. </a:t>
            </a:r>
          </a:p>
          <a:p>
            <a:pPr algn="just">
              <a:lnSpc>
                <a:spcPct val="150000"/>
              </a:lnSpc>
            </a:pPr>
            <a:endParaRPr lang="es-ES" sz="2400" b="1" dirty="0" smtClean="0">
              <a:solidFill>
                <a:srgbClr val="FFC000"/>
              </a:solidFill>
              <a:latin typeface="Arial" panose="020B0604020202020204" pitchFamily="34" charset="0"/>
              <a:cs typeface="Arial" panose="020B0604020202020204" pitchFamily="34" charset="0"/>
            </a:endParaRPr>
          </a:p>
          <a:p>
            <a:pPr algn="just">
              <a:lnSpc>
                <a:spcPct val="150000"/>
              </a:lnSpc>
            </a:pPr>
            <a:r>
              <a:rPr lang="es-ES" sz="2400" b="1" dirty="0" smtClean="0">
                <a:solidFill>
                  <a:srgbClr val="FFC000"/>
                </a:solidFill>
                <a:latin typeface="Arial" panose="020B0604020202020204" pitchFamily="34" charset="0"/>
                <a:cs typeface="Arial" panose="020B0604020202020204" pitchFamily="34" charset="0"/>
              </a:rPr>
              <a:t>Levítico 23: 27, 28</a:t>
            </a:r>
          </a:p>
          <a:p>
            <a:pPr algn="just">
              <a:lnSpc>
                <a:spcPct val="150000"/>
              </a:lnSpc>
            </a:pPr>
            <a:r>
              <a:rPr lang="es-MX" sz="2400" b="1" baseline="30000" dirty="0">
                <a:solidFill>
                  <a:schemeClr val="bg2">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27 </a:t>
            </a:r>
            <a:r>
              <a:rPr lang="es-MX" sz="2400" b="1" dirty="0">
                <a:solidFill>
                  <a:schemeClr val="bg2">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A los diez días de este mes séptimo será el día de expiación; tendréis santa convocación, y afligiréis vuestras almas, y ofreceréis ofrenda encendida a Jehová. </a:t>
            </a:r>
            <a:r>
              <a:rPr lang="es-MX" sz="2400" b="1" baseline="30000" dirty="0">
                <a:solidFill>
                  <a:schemeClr val="bg2">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28 </a:t>
            </a:r>
            <a:r>
              <a:rPr lang="es-MX" sz="2400" b="1" dirty="0">
                <a:solidFill>
                  <a:schemeClr val="bg2">
                    <a:lumMod val="50000"/>
                    <a:lumOff val="50000"/>
                  </a:schemeClr>
                </a:solidFill>
                <a:latin typeface="Arial" panose="020B0604020202020204" pitchFamily="34" charset="0"/>
                <a:ea typeface="Arial Unicode MS" panose="020B0604020202020204" pitchFamily="34" charset="-128"/>
                <a:cs typeface="Arial" panose="020B0604020202020204" pitchFamily="34" charset="0"/>
              </a:rPr>
              <a:t>Ningún trabajo haréis en este día; porque es día de expiación, para reconciliaros delante de Jehová vuestro Dios.</a:t>
            </a:r>
            <a:endParaRPr lang="es-ES" sz="2400" b="1" dirty="0" smtClean="0">
              <a:solidFill>
                <a:schemeClr val="bg2">
                  <a:lumMod val="50000"/>
                  <a:lumOff val="50000"/>
                </a:schemeClr>
              </a:solidFill>
              <a:latin typeface="Arial" panose="020B0604020202020204" pitchFamily="34" charset="0"/>
              <a:ea typeface="Arial Unicode MS" panose="020B0604020202020204" pitchFamily="34" charset="-128"/>
              <a:cs typeface="Arial" panose="020B0604020202020204" pitchFamily="34" charset="0"/>
            </a:endParaRPr>
          </a:p>
          <a:p>
            <a:pPr algn="just">
              <a:lnSpc>
                <a:spcPct val="150000"/>
              </a:lnSpc>
            </a:pPr>
            <a:endParaRPr lang="en-US" sz="2400" b="1" dirty="0">
              <a:solidFill>
                <a:schemeClr val="accent3">
                  <a:lumMod val="60000"/>
                  <a:lumOff val="40000"/>
                </a:schemeClr>
              </a:solidFill>
            </a:endParaRPr>
          </a:p>
        </p:txBody>
      </p:sp>
    </p:spTree>
    <p:extLst>
      <p:ext uri="{BB962C8B-B14F-4D97-AF65-F5344CB8AC3E}">
        <p14:creationId xmlns:p14="http://schemas.microsoft.com/office/powerpoint/2010/main" val="79325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605307" y="154546"/>
            <a:ext cx="6181859" cy="6078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1800"/>
              </a:spcBef>
            </a:pPr>
            <a:r>
              <a:rPr lang="es-MX" sz="2400" b="1" dirty="0" smtClean="0">
                <a:latin typeface="Arial" panose="020B0604020202020204" pitchFamily="34" charset="0"/>
                <a:cs typeface="Arial" panose="020B0604020202020204" pitchFamily="34" charset="0"/>
              </a:rPr>
              <a:t>De acuerdo con Levítico 23: 27, 28, había cuatro requerimientos respecto al día de la expiación:</a:t>
            </a:r>
          </a:p>
          <a:p>
            <a:pPr marL="457200" indent="-457200" algn="just">
              <a:lnSpc>
                <a:spcPct val="150000"/>
              </a:lnSpc>
              <a:spcBef>
                <a:spcPts val="1800"/>
              </a:spcBef>
              <a:buAutoNum type="arabicPeriod"/>
            </a:pP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a:t>
            </a:r>
            <a:r>
              <a:rPr lang="es-MX" sz="2400" b="1" dirty="0">
                <a:solidFill>
                  <a:schemeClr val="accent2">
                    <a:lumMod val="40000"/>
                    <a:lumOff val="60000"/>
                  </a:schemeClr>
                </a:solidFill>
                <a:latin typeface="Arial" panose="020B0604020202020204" pitchFamily="34" charset="0"/>
                <a:cs typeface="Arial" panose="020B0604020202020204" pitchFamily="34" charset="0"/>
              </a:rPr>
              <a:t>El día de la expiación… será una santa convocatoria para </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ustedes”</a:t>
            </a:r>
            <a:endParaRPr lang="es-MX" sz="2400" b="1" dirty="0">
              <a:solidFill>
                <a:schemeClr val="accent2">
                  <a:lumMod val="40000"/>
                  <a:lumOff val="60000"/>
                </a:schemeClr>
              </a:solidFill>
              <a:latin typeface="Arial" panose="020B0604020202020204" pitchFamily="34" charset="0"/>
              <a:cs typeface="Arial" panose="020B0604020202020204" pitchFamily="34" charset="0"/>
            </a:endParaRPr>
          </a:p>
          <a:p>
            <a:pPr marL="457200" indent="-457200" algn="just">
              <a:lnSpc>
                <a:spcPct val="150000"/>
              </a:lnSpc>
              <a:spcBef>
                <a:spcPts val="1800"/>
              </a:spcBef>
              <a:buFontTx/>
              <a:buAutoNum type="arabicPeriod"/>
            </a:pPr>
            <a:r>
              <a:rPr lang="es-MX" sz="2400" b="1" dirty="0">
                <a:solidFill>
                  <a:schemeClr val="accent2">
                    <a:lumMod val="40000"/>
                    <a:lumOff val="60000"/>
                  </a:schemeClr>
                </a:solidFill>
                <a:latin typeface="Arial" panose="020B0604020202020204" pitchFamily="34" charset="0"/>
                <a:cs typeface="Arial" panose="020B0604020202020204" pitchFamily="34" charset="0"/>
              </a:rPr>
              <a:t>“Afligiréis vuestras almas”</a:t>
            </a:r>
          </a:p>
          <a:p>
            <a:pPr marL="457200" indent="-457200" algn="just">
              <a:lnSpc>
                <a:spcPct val="150000"/>
              </a:lnSpc>
              <a:spcBef>
                <a:spcPts val="1800"/>
              </a:spcBef>
              <a:buFontTx/>
              <a:buAutoNum type="arabicPeriod"/>
            </a:pPr>
            <a:r>
              <a:rPr lang="es-MX" sz="2400" b="1" dirty="0">
                <a:solidFill>
                  <a:schemeClr val="accent2">
                    <a:lumMod val="40000"/>
                    <a:lumOff val="60000"/>
                  </a:schemeClr>
                </a:solidFill>
                <a:latin typeface="Arial" panose="020B0604020202020204" pitchFamily="34" charset="0"/>
                <a:cs typeface="Arial" panose="020B0604020202020204" pitchFamily="34" charset="0"/>
              </a:rPr>
              <a:t>“</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Ofreceréis </a:t>
            </a:r>
            <a:r>
              <a:rPr lang="es-MX" sz="2400" b="1" dirty="0">
                <a:solidFill>
                  <a:schemeClr val="accent2">
                    <a:lumMod val="40000"/>
                    <a:lumOff val="60000"/>
                  </a:schemeClr>
                </a:solidFill>
                <a:latin typeface="Arial" panose="020B0604020202020204" pitchFamily="34" charset="0"/>
                <a:cs typeface="Arial" panose="020B0604020202020204" pitchFamily="34" charset="0"/>
              </a:rPr>
              <a:t>ofrenda encendida </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a Jehová”</a:t>
            </a:r>
            <a:endParaRPr lang="es-MX" sz="2400" b="1" dirty="0">
              <a:solidFill>
                <a:schemeClr val="accent2">
                  <a:lumMod val="40000"/>
                  <a:lumOff val="60000"/>
                </a:schemeClr>
              </a:solidFill>
              <a:latin typeface="Arial" panose="020B0604020202020204" pitchFamily="34" charset="0"/>
              <a:cs typeface="Arial" panose="020B0604020202020204" pitchFamily="34" charset="0"/>
            </a:endParaRPr>
          </a:p>
          <a:p>
            <a:pPr marL="457200" indent="-457200" algn="just">
              <a:lnSpc>
                <a:spcPct val="150000"/>
              </a:lnSpc>
              <a:spcBef>
                <a:spcPts val="1800"/>
              </a:spcBef>
              <a:buFontTx/>
              <a:buAutoNum type="arabicPeriod"/>
            </a:pPr>
            <a:r>
              <a:rPr lang="es-MX" sz="2400" b="1" dirty="0">
                <a:solidFill>
                  <a:schemeClr val="accent2">
                    <a:lumMod val="40000"/>
                    <a:lumOff val="60000"/>
                  </a:schemeClr>
                </a:solidFill>
                <a:latin typeface="Arial" panose="020B0604020202020204" pitchFamily="34" charset="0"/>
                <a:cs typeface="Arial" panose="020B0604020202020204" pitchFamily="34" charset="0"/>
              </a:rPr>
              <a:t>“Ningún trabajo haréis ese día</a:t>
            </a:r>
            <a:r>
              <a:rPr lang="es-MX" sz="2400" b="1" dirty="0" smtClean="0">
                <a:solidFill>
                  <a:schemeClr val="accent2">
                    <a:lumMod val="40000"/>
                    <a:lumOff val="60000"/>
                  </a:schemeClr>
                </a:solidFill>
                <a:latin typeface="Arial" panose="020B0604020202020204" pitchFamily="34" charset="0"/>
                <a:cs typeface="Arial" panose="020B0604020202020204" pitchFamily="34" charset="0"/>
              </a:rPr>
              <a:t>”</a:t>
            </a:r>
            <a:endParaRPr lang="es-MX" sz="2400" b="1" dirty="0">
              <a:solidFill>
                <a:schemeClr val="accent2">
                  <a:lumMod val="40000"/>
                  <a:lumOff val="60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7237927" y="257578"/>
            <a:ext cx="4752304" cy="5975798"/>
          </a:xfrm>
          <a:prstGeom prst="rect">
            <a:avLst/>
          </a:prstGeom>
        </p:spPr>
      </p:pic>
    </p:spTree>
    <p:extLst>
      <p:ext uri="{BB962C8B-B14F-4D97-AF65-F5344CB8AC3E}">
        <p14:creationId xmlns:p14="http://schemas.microsoft.com/office/powerpoint/2010/main" val="49028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682579" y="-206062"/>
            <a:ext cx="10715223" cy="7064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400" b="1" dirty="0" smtClean="0">
                <a:solidFill>
                  <a:srgbClr val="FFC000"/>
                </a:solidFill>
                <a:latin typeface="Arial" panose="020B0604020202020204" pitchFamily="34" charset="0"/>
                <a:cs typeface="Arial" panose="020B0604020202020204" pitchFamily="34" charset="0"/>
              </a:rPr>
              <a:t>Ese </a:t>
            </a:r>
            <a:r>
              <a:rPr lang="es-MX" sz="2400" b="1" dirty="0">
                <a:solidFill>
                  <a:srgbClr val="FFC000"/>
                </a:solidFill>
                <a:latin typeface="Arial" panose="020B0604020202020204" pitchFamily="34" charset="0"/>
                <a:cs typeface="Arial" panose="020B0604020202020204" pitchFamily="34" charset="0"/>
              </a:rPr>
              <a:t>día debía ser de santa convocación. </a:t>
            </a:r>
            <a:r>
              <a:rPr lang="es-MX" sz="2400" b="1" dirty="0">
                <a:latin typeface="Arial" panose="020B0604020202020204" pitchFamily="34" charset="0"/>
                <a:cs typeface="Arial" panose="020B0604020202020204" pitchFamily="34" charset="0"/>
              </a:rPr>
              <a:t>El pueblo debía reunirse para adoración religiosa.</a:t>
            </a:r>
            <a:r>
              <a:rPr lang="es-MX" sz="2400" b="1" dirty="0" smtClean="0">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Pablo habla acerca de individuos quienes, en los días cuando el Sumo Sacerdote pronto debería salir del santuario celestial, abandonarían la congregación religiosa</a:t>
            </a:r>
            <a:r>
              <a:rPr lang="es-MX" sz="2400" b="1" dirty="0" smtClean="0">
                <a:latin typeface="Arial" panose="020B0604020202020204" pitchFamily="34" charset="0"/>
                <a:cs typeface="Arial" panose="020B0604020202020204" pitchFamily="34" charset="0"/>
              </a:rPr>
              <a:t>:</a:t>
            </a:r>
          </a:p>
          <a:p>
            <a:pPr algn="just">
              <a:lnSpc>
                <a:spcPct val="200000"/>
              </a:lnSpc>
              <a:spcBef>
                <a:spcPts val="1800"/>
              </a:spcBef>
            </a:pPr>
            <a:r>
              <a:rPr lang="es-MX" sz="2200" b="1" dirty="0" smtClean="0">
                <a:solidFill>
                  <a:schemeClr val="accent4">
                    <a:lumMod val="60000"/>
                    <a:lumOff val="40000"/>
                  </a:schemeClr>
                </a:solidFill>
                <a:latin typeface="Arial" panose="020B0604020202020204" pitchFamily="34" charset="0"/>
                <a:cs typeface="Arial" panose="020B0604020202020204" pitchFamily="34" charset="0"/>
              </a:rPr>
              <a:t>“Teniendo un gran sacerdote sobre la casa de Dios, acerquémonos con corazón sincero, en plena certidumbre de fe, purificados los corazones de mala conciencia…no dejando de congregarnos, como algunos tienen por costumbre, sino exhortándonos; y tanto más, cuanto veis que aquel día se acerca” </a:t>
            </a:r>
            <a:r>
              <a:rPr lang="es-MX" sz="2200" b="1" dirty="0" smtClean="0">
                <a:solidFill>
                  <a:schemeClr val="accent2">
                    <a:lumMod val="60000"/>
                    <a:lumOff val="40000"/>
                  </a:schemeClr>
                </a:solidFill>
                <a:latin typeface="Arial" panose="020B0604020202020204" pitchFamily="34" charset="0"/>
                <a:cs typeface="Arial" panose="020B0604020202020204" pitchFamily="34" charset="0"/>
              </a:rPr>
              <a:t>(Hebreos 10:21-25). </a:t>
            </a:r>
            <a:endParaRPr lang="es-MX" sz="22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115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7882" y="-678160"/>
            <a:ext cx="12629882" cy="7536159"/>
          </a:xfrm>
          <a:prstGeom prst="rect">
            <a:avLst/>
          </a:prstGeom>
        </p:spPr>
      </p:pic>
      <p:sp>
        <p:nvSpPr>
          <p:cNvPr id="5" name="Título 1"/>
          <p:cNvSpPr txBox="1">
            <a:spLocks/>
          </p:cNvSpPr>
          <p:nvPr/>
        </p:nvSpPr>
        <p:spPr>
          <a:xfrm>
            <a:off x="412124" y="0"/>
            <a:ext cx="11153104" cy="6857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r>
              <a:rPr lang="es-MX" sz="2400" b="1" dirty="0" smtClean="0">
                <a:latin typeface="Arial" panose="020B0604020202020204" pitchFamily="34" charset="0"/>
                <a:cs typeface="Arial" panose="020B0604020202020204" pitchFamily="34" charset="0"/>
              </a:rPr>
              <a:t>Aquel </a:t>
            </a:r>
            <a:r>
              <a:rPr lang="es-MX" sz="2400" b="1" dirty="0">
                <a:latin typeface="Arial" panose="020B0604020202020204" pitchFamily="34" charset="0"/>
                <a:cs typeface="Arial" panose="020B0604020202020204" pitchFamily="34" charset="0"/>
              </a:rPr>
              <a:t>que no encuentra placer en congregarse con aquellos de fe similar para adorar a Dios, </a:t>
            </a:r>
            <a:r>
              <a:rPr lang="es-MX" sz="2400" b="1" dirty="0" smtClean="0">
                <a:latin typeface="Arial" panose="020B0604020202020204" pitchFamily="34" charset="0"/>
                <a:cs typeface="Arial" panose="020B0604020202020204" pitchFamily="34" charset="0"/>
              </a:rPr>
              <a:t>tiene </a:t>
            </a:r>
            <a:r>
              <a:rPr lang="es-MX" sz="2400" b="1" dirty="0">
                <a:latin typeface="Arial" panose="020B0604020202020204" pitchFamily="34" charset="0"/>
                <a:cs typeface="Arial" panose="020B0604020202020204" pitchFamily="34" charset="0"/>
              </a:rPr>
              <a:t>una “consciencia impía”, y </a:t>
            </a:r>
            <a:r>
              <a:rPr lang="es-MX" sz="2400" b="1" dirty="0" smtClean="0">
                <a:latin typeface="Arial" panose="020B0604020202020204" pitchFamily="34" charset="0"/>
                <a:cs typeface="Arial" panose="020B0604020202020204" pitchFamily="34" charset="0"/>
              </a:rPr>
              <a:t>ha </a:t>
            </a:r>
            <a:r>
              <a:rPr lang="es-MX" sz="2400" b="1" dirty="0">
                <a:latin typeface="Arial" panose="020B0604020202020204" pitchFamily="34" charset="0"/>
                <a:cs typeface="Arial" panose="020B0604020202020204" pitchFamily="34" charset="0"/>
              </a:rPr>
              <a:t>perdido la fe en la inminente venida de nuestro Sumo Sacerdote del santuario celestial. Hay una bendición especial en adorar con otros. Dios promete que donde dos o tres están reunidos en su nombre, Él estará con </a:t>
            </a:r>
            <a:r>
              <a:rPr lang="es-MX" sz="2400" b="1" dirty="0" smtClean="0">
                <a:latin typeface="Arial" panose="020B0604020202020204" pitchFamily="34" charset="0"/>
                <a:cs typeface="Arial" panose="020B0604020202020204" pitchFamily="34" charset="0"/>
              </a:rPr>
              <a:t>ellos </a:t>
            </a:r>
            <a:r>
              <a:rPr lang="es-MX" sz="2400" b="1" dirty="0" smtClean="0">
                <a:solidFill>
                  <a:schemeClr val="accent4">
                    <a:lumMod val="60000"/>
                    <a:lumOff val="40000"/>
                  </a:schemeClr>
                </a:solidFill>
                <a:latin typeface="Arial" panose="020B0604020202020204" pitchFamily="34" charset="0"/>
                <a:cs typeface="Arial" panose="020B0604020202020204" pitchFamily="34" charset="0"/>
              </a:rPr>
              <a:t>(Mateo 18:20). </a:t>
            </a:r>
            <a:r>
              <a:rPr lang="es-MX" sz="2400" b="1" dirty="0">
                <a:latin typeface="Arial" panose="020B0604020202020204" pitchFamily="34" charset="0"/>
                <a:cs typeface="Arial" panose="020B0604020202020204" pitchFamily="34" charset="0"/>
              </a:rPr>
              <a:t>Este primer requisito es un termómetro espiritual mediante el cual todo cristiano puede verificar su condición espiritual. </a:t>
            </a:r>
            <a:r>
              <a:rPr lang="es-MX" sz="2400" b="1" dirty="0" smtClean="0">
                <a:latin typeface="Arial" panose="020B0604020202020204" pitchFamily="34" charset="0"/>
                <a:cs typeface="Arial" panose="020B0604020202020204" pitchFamily="34" charset="0"/>
              </a:rPr>
              <a:t>Si </a:t>
            </a:r>
            <a:r>
              <a:rPr lang="es-MX" sz="2400" b="1" dirty="0">
                <a:latin typeface="Arial" panose="020B0604020202020204" pitchFamily="34" charset="0"/>
                <a:cs typeface="Arial" panose="020B0604020202020204" pitchFamily="34" charset="0"/>
              </a:rPr>
              <a:t>se ausenta de la adoración a Dios porque no le encuentra placer, su espiritualidad </a:t>
            </a:r>
            <a:r>
              <a:rPr lang="es-MX" sz="2400" b="1" dirty="0" smtClean="0">
                <a:latin typeface="Arial" panose="020B0604020202020204" pitchFamily="34" charset="0"/>
                <a:cs typeface="Arial" panose="020B0604020202020204" pitchFamily="34" charset="0"/>
              </a:rPr>
              <a:t>es muy </a:t>
            </a:r>
            <a:r>
              <a:rPr lang="es-MX" sz="2400" b="1" dirty="0">
                <a:latin typeface="Arial" panose="020B0604020202020204" pitchFamily="34" charset="0"/>
                <a:cs typeface="Arial" panose="020B0604020202020204" pitchFamily="34" charset="0"/>
              </a:rPr>
              <a:t>baja. </a:t>
            </a:r>
            <a:endParaRPr lang="es-MX" sz="2400" b="1"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42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8159"/>
            <a:ext cx="12192000" cy="7536159"/>
          </a:xfrm>
          <a:prstGeom prst="rect">
            <a:avLst/>
          </a:prstGeom>
        </p:spPr>
      </p:pic>
      <p:sp>
        <p:nvSpPr>
          <p:cNvPr id="5" name="Título 1"/>
          <p:cNvSpPr txBox="1">
            <a:spLocks/>
          </p:cNvSpPr>
          <p:nvPr/>
        </p:nvSpPr>
        <p:spPr>
          <a:xfrm>
            <a:off x="515155" y="-141668"/>
            <a:ext cx="9787944" cy="69996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200000"/>
              </a:lnSpc>
              <a:spcBef>
                <a:spcPts val="1800"/>
              </a:spcBef>
            </a:pPr>
            <a:endParaRPr lang="es-MX" sz="2400" b="1" dirty="0" smtClean="0">
              <a:solidFill>
                <a:srgbClr val="FFC000"/>
              </a:solidFill>
              <a:latin typeface="Arial" panose="020B0604020202020204" pitchFamily="34" charset="0"/>
              <a:cs typeface="Arial" panose="020B0604020202020204" pitchFamily="34" charset="0"/>
            </a:endParaRPr>
          </a:p>
          <a:p>
            <a:pPr algn="just">
              <a:lnSpc>
                <a:spcPct val="200000"/>
              </a:lnSpc>
              <a:spcBef>
                <a:spcPts val="1800"/>
              </a:spcBef>
            </a:pPr>
            <a:r>
              <a:rPr lang="es-MX" sz="2400" b="1" dirty="0" smtClean="0">
                <a:solidFill>
                  <a:srgbClr val="FFC000"/>
                </a:solidFill>
                <a:latin typeface="Arial" panose="020B0604020202020204" pitchFamily="34" charset="0"/>
                <a:cs typeface="Arial" panose="020B0604020202020204" pitchFamily="34" charset="0"/>
              </a:rPr>
              <a:t>Cada </a:t>
            </a:r>
            <a:r>
              <a:rPr lang="es-MX" sz="2400" b="1" dirty="0">
                <a:solidFill>
                  <a:srgbClr val="FFC000"/>
                </a:solidFill>
                <a:latin typeface="Arial" panose="020B0604020202020204" pitchFamily="34" charset="0"/>
                <a:cs typeface="Arial" panose="020B0604020202020204" pitchFamily="34" charset="0"/>
              </a:rPr>
              <a:t>individuo debía “afligir” su alma – </a:t>
            </a:r>
            <a:r>
              <a:rPr lang="es-MX" sz="2400" b="1" dirty="0">
                <a:latin typeface="Arial" panose="020B0604020202020204" pitchFamily="34" charset="0"/>
                <a:cs typeface="Arial" panose="020B0604020202020204" pitchFamily="34" charset="0"/>
              </a:rPr>
              <a:t>escudriñar su corazón, y apartar todo pecado, pasar mucho tiempo en oración</a:t>
            </a:r>
            <a:r>
              <a:rPr lang="es-MX" sz="2400" b="1" dirty="0" smtClean="0">
                <a:latin typeface="Arial" panose="020B0604020202020204" pitchFamily="34" charset="0"/>
                <a:cs typeface="Arial" panose="020B0604020202020204" pitchFamily="34" charset="0"/>
              </a:rPr>
              <a:t>. Con </a:t>
            </a:r>
            <a:r>
              <a:rPr lang="es-MX" sz="2400" b="1" dirty="0">
                <a:latin typeface="Arial" panose="020B0604020202020204" pitchFamily="34" charset="0"/>
                <a:cs typeface="Arial" panose="020B0604020202020204" pitchFamily="34" charset="0"/>
              </a:rPr>
              <a:t>esto estaba relacionada la abstinencia de alimentos. Esto estaba tan fuertemente impreso en las mentes del antiguo Israel que aun en la actualidad, los judíos ayunan el día décimo del séptimo </a:t>
            </a:r>
            <a:r>
              <a:rPr lang="es-MX" sz="2400" b="1" dirty="0" smtClean="0">
                <a:latin typeface="Arial" panose="020B0604020202020204" pitchFamily="34" charset="0"/>
                <a:cs typeface="Arial" panose="020B0604020202020204" pitchFamily="34" charset="0"/>
              </a:rPr>
              <a:t>mes. </a:t>
            </a:r>
          </a:p>
        </p:txBody>
      </p:sp>
    </p:spTree>
    <p:extLst>
      <p:ext uri="{BB962C8B-B14F-4D97-AF65-F5344CB8AC3E}">
        <p14:creationId xmlns:p14="http://schemas.microsoft.com/office/powerpoint/2010/main" val="5842976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1340</TotalTime>
  <Words>1556</Words>
  <Application>Microsoft Office PowerPoint</Application>
  <PresentationFormat>Panorámica</PresentationFormat>
  <Paragraphs>66</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24</vt:i4>
      </vt:variant>
    </vt:vector>
  </HeadingPairs>
  <TitlesOfParts>
    <vt:vector size="35" baseType="lpstr">
      <vt:lpstr>Arial Unicode MS</vt:lpstr>
      <vt:lpstr>Aptos</vt:lpstr>
      <vt:lpstr>Aptos Display</vt:lpstr>
      <vt:lpstr>Arial</vt:lpstr>
      <vt:lpstr>Arial Rounded MT Bold</vt:lpstr>
      <vt:lpstr>Calibri</vt:lpstr>
      <vt:lpstr>Century Gothic</vt:lpstr>
      <vt:lpstr>Times New Roman</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pc</cp:lastModifiedBy>
  <cp:revision>96</cp:revision>
  <dcterms:created xsi:type="dcterms:W3CDTF">2024-04-21T02:46:20Z</dcterms:created>
  <dcterms:modified xsi:type="dcterms:W3CDTF">2025-01-19T17:50:29Z</dcterms:modified>
</cp:coreProperties>
</file>