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Lst>
  <p:sldIdLst>
    <p:sldId id="257" r:id="rId3"/>
    <p:sldId id="285" r:id="rId4"/>
    <p:sldId id="339" r:id="rId5"/>
    <p:sldId id="322" r:id="rId6"/>
    <p:sldId id="340" r:id="rId7"/>
    <p:sldId id="321" r:id="rId8"/>
    <p:sldId id="363" r:id="rId9"/>
    <p:sldId id="364" r:id="rId10"/>
    <p:sldId id="365" r:id="rId11"/>
    <p:sldId id="366" r:id="rId12"/>
    <p:sldId id="367" r:id="rId13"/>
    <p:sldId id="368" r:id="rId14"/>
    <p:sldId id="369" r:id="rId15"/>
    <p:sldId id="370" r:id="rId16"/>
    <p:sldId id="371" r:id="rId17"/>
    <p:sldId id="372" r:id="rId18"/>
    <p:sldId id="373" r:id="rId19"/>
    <p:sldId id="374" r:id="rId20"/>
    <p:sldId id="375" r:id="rId21"/>
    <p:sldId id="376" r:id="rId22"/>
    <p:sldId id="377" r:id="rId23"/>
    <p:sldId id="378" r:id="rId24"/>
    <p:sldId id="379" r:id="rId25"/>
    <p:sldId id="380" r:id="rId26"/>
    <p:sldId id="382" r:id="rId27"/>
    <p:sldId id="284" r:id="rId28"/>
    <p:sldId id="259" r:id="rId29"/>
  </p:sldIdLst>
  <p:sldSz cx="12192000" cy="6858000"/>
  <p:notesSz cx="6858000" cy="9144000"/>
  <p:photoAlbum/>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1" d="100"/>
          <a:sy n="61" d="100"/>
        </p:scale>
        <p:origin x="109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B59792-18B9-8FD6-EF14-1DF5EB07270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419"/>
          </a:p>
        </p:txBody>
      </p:sp>
      <p:sp>
        <p:nvSpPr>
          <p:cNvPr id="3" name="Subtítulo 2">
            <a:extLst>
              <a:ext uri="{FF2B5EF4-FFF2-40B4-BE49-F238E27FC236}">
                <a16:creationId xmlns:a16="http://schemas.microsoft.com/office/drawing/2014/main" id="{C71146E9-687F-E8BC-6044-58A4407D54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419"/>
          </a:p>
        </p:txBody>
      </p:sp>
      <p:sp>
        <p:nvSpPr>
          <p:cNvPr id="4" name="Marcador de fecha 3">
            <a:extLst>
              <a:ext uri="{FF2B5EF4-FFF2-40B4-BE49-F238E27FC236}">
                <a16:creationId xmlns:a16="http://schemas.microsoft.com/office/drawing/2014/main" id="{3D322BFE-1E62-2E26-CB05-D5F920AECD5A}"/>
              </a:ext>
            </a:extLst>
          </p:cNvPr>
          <p:cNvSpPr>
            <a:spLocks noGrp="1"/>
          </p:cNvSpPr>
          <p:nvPr>
            <p:ph type="dt" sz="half" idx="10"/>
          </p:nvPr>
        </p:nvSpPr>
        <p:spPr/>
        <p:txBody>
          <a:bodyPr/>
          <a:lstStyle/>
          <a:p>
            <a:fld id="{A359B9C6-C011-4741-998D-4934121D99A2}" type="datetimeFigureOut">
              <a:rPr lang="es-419" smtClean="0"/>
              <a:t>18/5/2024</a:t>
            </a:fld>
            <a:endParaRPr lang="es-419"/>
          </a:p>
        </p:txBody>
      </p:sp>
      <p:sp>
        <p:nvSpPr>
          <p:cNvPr id="5" name="Marcador de pie de página 4">
            <a:extLst>
              <a:ext uri="{FF2B5EF4-FFF2-40B4-BE49-F238E27FC236}">
                <a16:creationId xmlns:a16="http://schemas.microsoft.com/office/drawing/2014/main" id="{5F99BA35-6703-2A13-E803-F0CDC7BD3755}"/>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B2A3E83C-C1A6-36D5-6761-51C804A30F79}"/>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1523586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71F814-F414-EF23-5B43-C8AA85928519}"/>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EFE82AA9-AEB2-3E8D-1392-65E85BEDBB9B}"/>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BA23041B-482D-2FF5-7811-4B8CFA186F85}"/>
              </a:ext>
            </a:extLst>
          </p:cNvPr>
          <p:cNvSpPr>
            <a:spLocks noGrp="1"/>
          </p:cNvSpPr>
          <p:nvPr>
            <p:ph type="dt" sz="half" idx="10"/>
          </p:nvPr>
        </p:nvSpPr>
        <p:spPr/>
        <p:txBody>
          <a:bodyPr/>
          <a:lstStyle/>
          <a:p>
            <a:fld id="{A359B9C6-C011-4741-998D-4934121D99A2}" type="datetimeFigureOut">
              <a:rPr lang="es-419" smtClean="0"/>
              <a:t>18/5/2024</a:t>
            </a:fld>
            <a:endParaRPr lang="es-419"/>
          </a:p>
        </p:txBody>
      </p:sp>
      <p:sp>
        <p:nvSpPr>
          <p:cNvPr id="5" name="Marcador de pie de página 4">
            <a:extLst>
              <a:ext uri="{FF2B5EF4-FFF2-40B4-BE49-F238E27FC236}">
                <a16:creationId xmlns:a16="http://schemas.microsoft.com/office/drawing/2014/main" id="{33D0597A-2E17-963A-02B2-1BA0B8761856}"/>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C949C2F0-1F96-594E-C3E0-8546437D1B95}"/>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2561369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1F1AE6B-13CD-A23B-CDAF-6CC8502CB4C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6080E18C-98FF-0118-CC11-73F2BA7A6A3A}"/>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E255BFAD-AD88-6CDB-6164-3B79FF56F567}"/>
              </a:ext>
            </a:extLst>
          </p:cNvPr>
          <p:cNvSpPr>
            <a:spLocks noGrp="1"/>
          </p:cNvSpPr>
          <p:nvPr>
            <p:ph type="dt" sz="half" idx="10"/>
          </p:nvPr>
        </p:nvSpPr>
        <p:spPr/>
        <p:txBody>
          <a:bodyPr/>
          <a:lstStyle/>
          <a:p>
            <a:fld id="{A359B9C6-C011-4741-998D-4934121D99A2}" type="datetimeFigureOut">
              <a:rPr lang="es-419" smtClean="0"/>
              <a:t>18/5/2024</a:t>
            </a:fld>
            <a:endParaRPr lang="es-419"/>
          </a:p>
        </p:txBody>
      </p:sp>
      <p:sp>
        <p:nvSpPr>
          <p:cNvPr id="5" name="Marcador de pie de página 4">
            <a:extLst>
              <a:ext uri="{FF2B5EF4-FFF2-40B4-BE49-F238E27FC236}">
                <a16:creationId xmlns:a16="http://schemas.microsoft.com/office/drawing/2014/main" id="{961E9704-7418-B5B9-3B9C-D9A8860E7848}"/>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13945250-4C70-3C47-0990-F40D06739CA1}"/>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434668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18-May-24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063680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18-May-24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536028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smtClean="0"/>
              <a:t>18-May-24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076740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18-May-24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571577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18-May-24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402371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18-May-24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137589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18-May-24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442596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smtClean="0"/>
              <a:t>18-May-24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48877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08892D-D702-00C2-BC9A-5A82849E40D3}"/>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5C705981-4A37-F1CF-F063-FB8568D3A0E0}"/>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4234F3CA-2C4B-4260-981F-F827575B7AE5}"/>
              </a:ext>
            </a:extLst>
          </p:cNvPr>
          <p:cNvSpPr>
            <a:spLocks noGrp="1"/>
          </p:cNvSpPr>
          <p:nvPr>
            <p:ph type="dt" sz="half" idx="10"/>
          </p:nvPr>
        </p:nvSpPr>
        <p:spPr/>
        <p:txBody>
          <a:bodyPr/>
          <a:lstStyle/>
          <a:p>
            <a:fld id="{A359B9C6-C011-4741-998D-4934121D99A2}" type="datetimeFigureOut">
              <a:rPr lang="es-419" smtClean="0"/>
              <a:t>18/5/2024</a:t>
            </a:fld>
            <a:endParaRPr lang="es-419"/>
          </a:p>
        </p:txBody>
      </p:sp>
      <p:sp>
        <p:nvSpPr>
          <p:cNvPr id="5" name="Marcador de pie de página 4">
            <a:extLst>
              <a:ext uri="{FF2B5EF4-FFF2-40B4-BE49-F238E27FC236}">
                <a16:creationId xmlns:a16="http://schemas.microsoft.com/office/drawing/2014/main" id="{BA9522E4-5946-5EFB-C88C-B84371A1903A}"/>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58EC67FD-70A7-3A1C-8DAE-B828DA0E16A0}"/>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3240966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18-May-24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61327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t>18-May-24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199098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t>18-May-24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040345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Editar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4AAD347D-5ACD-4C99-B74B-A9C85AD731AF}" type="datetimeFigureOut">
              <a:rPr lang="en-US" smtClean="0"/>
              <a:t>18-May-24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65933876"/>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t>18-May-24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2243267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18-May-24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9450203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18-May-24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3753731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18-May-24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7905485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18-May-24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016968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D285BB-5999-9BD0-AFA5-73153F04BDE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39D0AFAA-5E0E-A017-3974-B8E8E6EDC6E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Editar el estilo de texto del patrón</a:t>
            </a:r>
          </a:p>
        </p:txBody>
      </p:sp>
      <p:sp>
        <p:nvSpPr>
          <p:cNvPr id="4" name="Marcador de fecha 3">
            <a:extLst>
              <a:ext uri="{FF2B5EF4-FFF2-40B4-BE49-F238E27FC236}">
                <a16:creationId xmlns:a16="http://schemas.microsoft.com/office/drawing/2014/main" id="{2A38A9EA-CA4A-E775-FEA9-7E4A5E324D56}"/>
              </a:ext>
            </a:extLst>
          </p:cNvPr>
          <p:cNvSpPr>
            <a:spLocks noGrp="1"/>
          </p:cNvSpPr>
          <p:nvPr>
            <p:ph type="dt" sz="half" idx="10"/>
          </p:nvPr>
        </p:nvSpPr>
        <p:spPr/>
        <p:txBody>
          <a:bodyPr/>
          <a:lstStyle/>
          <a:p>
            <a:fld id="{A359B9C6-C011-4741-998D-4934121D99A2}" type="datetimeFigureOut">
              <a:rPr lang="es-419" smtClean="0"/>
              <a:t>18/5/2024</a:t>
            </a:fld>
            <a:endParaRPr lang="es-419"/>
          </a:p>
        </p:txBody>
      </p:sp>
      <p:sp>
        <p:nvSpPr>
          <p:cNvPr id="5" name="Marcador de pie de página 4">
            <a:extLst>
              <a:ext uri="{FF2B5EF4-FFF2-40B4-BE49-F238E27FC236}">
                <a16:creationId xmlns:a16="http://schemas.microsoft.com/office/drawing/2014/main" id="{3EB2A586-1AEA-8DCB-3301-9A5DB29580EB}"/>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A23CEFC5-DA17-A23D-A0C8-85FB169135E5}"/>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3382607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352FF8-9009-5451-CFA8-BA1C96C50C13}"/>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CA309D88-CE9E-4A86-45DC-3A5E9F396978}"/>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contenido 3">
            <a:extLst>
              <a:ext uri="{FF2B5EF4-FFF2-40B4-BE49-F238E27FC236}">
                <a16:creationId xmlns:a16="http://schemas.microsoft.com/office/drawing/2014/main" id="{63317619-52DD-696F-4F65-FAC8BB1C64C9}"/>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fecha 4">
            <a:extLst>
              <a:ext uri="{FF2B5EF4-FFF2-40B4-BE49-F238E27FC236}">
                <a16:creationId xmlns:a16="http://schemas.microsoft.com/office/drawing/2014/main" id="{DFED535D-E24D-8707-D970-E6A3975A49A2}"/>
              </a:ext>
            </a:extLst>
          </p:cNvPr>
          <p:cNvSpPr>
            <a:spLocks noGrp="1"/>
          </p:cNvSpPr>
          <p:nvPr>
            <p:ph type="dt" sz="half" idx="10"/>
          </p:nvPr>
        </p:nvSpPr>
        <p:spPr/>
        <p:txBody>
          <a:bodyPr/>
          <a:lstStyle/>
          <a:p>
            <a:fld id="{A359B9C6-C011-4741-998D-4934121D99A2}" type="datetimeFigureOut">
              <a:rPr lang="es-419" smtClean="0"/>
              <a:t>18/5/2024</a:t>
            </a:fld>
            <a:endParaRPr lang="es-419"/>
          </a:p>
        </p:txBody>
      </p:sp>
      <p:sp>
        <p:nvSpPr>
          <p:cNvPr id="6" name="Marcador de pie de página 5">
            <a:extLst>
              <a:ext uri="{FF2B5EF4-FFF2-40B4-BE49-F238E27FC236}">
                <a16:creationId xmlns:a16="http://schemas.microsoft.com/office/drawing/2014/main" id="{DF0DDF4C-DFCF-0F9B-23F5-5F64B8BFEC77}"/>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3D31C51F-BCB4-EA1E-5F89-FF0F675ABA68}"/>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231335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BB8F6-248A-077B-09B1-D9AD509BBC2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274E2E9F-F97C-4097-42A8-8E76BC91B6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a16="http://schemas.microsoft.com/office/drawing/2014/main" id="{71C6618C-5BEE-F355-CBAB-5DFDB5619188}"/>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texto 4">
            <a:extLst>
              <a:ext uri="{FF2B5EF4-FFF2-40B4-BE49-F238E27FC236}">
                <a16:creationId xmlns:a16="http://schemas.microsoft.com/office/drawing/2014/main" id="{3F10C05A-A6FB-2DAD-7322-AA24458D27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a16="http://schemas.microsoft.com/office/drawing/2014/main" id="{12F2D67D-B28D-2C35-A46A-8DE80B9B7AC9}"/>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7" name="Marcador de fecha 6">
            <a:extLst>
              <a:ext uri="{FF2B5EF4-FFF2-40B4-BE49-F238E27FC236}">
                <a16:creationId xmlns:a16="http://schemas.microsoft.com/office/drawing/2014/main" id="{7C00534B-0C4B-027C-9066-F75E4E16E2F6}"/>
              </a:ext>
            </a:extLst>
          </p:cNvPr>
          <p:cNvSpPr>
            <a:spLocks noGrp="1"/>
          </p:cNvSpPr>
          <p:nvPr>
            <p:ph type="dt" sz="half" idx="10"/>
          </p:nvPr>
        </p:nvSpPr>
        <p:spPr/>
        <p:txBody>
          <a:bodyPr/>
          <a:lstStyle/>
          <a:p>
            <a:fld id="{A359B9C6-C011-4741-998D-4934121D99A2}" type="datetimeFigureOut">
              <a:rPr lang="es-419" smtClean="0"/>
              <a:t>18/5/2024</a:t>
            </a:fld>
            <a:endParaRPr lang="es-419"/>
          </a:p>
        </p:txBody>
      </p:sp>
      <p:sp>
        <p:nvSpPr>
          <p:cNvPr id="8" name="Marcador de pie de página 7">
            <a:extLst>
              <a:ext uri="{FF2B5EF4-FFF2-40B4-BE49-F238E27FC236}">
                <a16:creationId xmlns:a16="http://schemas.microsoft.com/office/drawing/2014/main" id="{483CF184-9F58-FED4-1A36-59FDC22AAE34}"/>
              </a:ext>
            </a:extLst>
          </p:cNvPr>
          <p:cNvSpPr>
            <a:spLocks noGrp="1"/>
          </p:cNvSpPr>
          <p:nvPr>
            <p:ph type="ftr" sz="quarter" idx="11"/>
          </p:nvPr>
        </p:nvSpPr>
        <p:spPr/>
        <p:txBody>
          <a:bodyPr/>
          <a:lstStyle/>
          <a:p>
            <a:endParaRPr lang="es-419"/>
          </a:p>
        </p:txBody>
      </p:sp>
      <p:sp>
        <p:nvSpPr>
          <p:cNvPr id="9" name="Marcador de número de diapositiva 8">
            <a:extLst>
              <a:ext uri="{FF2B5EF4-FFF2-40B4-BE49-F238E27FC236}">
                <a16:creationId xmlns:a16="http://schemas.microsoft.com/office/drawing/2014/main" id="{C0DB0397-2D87-C7F8-AB22-3BCF47A0E170}"/>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979286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33EEBC-8D8E-A58D-60AF-25CBB6795B48}"/>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fecha 2">
            <a:extLst>
              <a:ext uri="{FF2B5EF4-FFF2-40B4-BE49-F238E27FC236}">
                <a16:creationId xmlns:a16="http://schemas.microsoft.com/office/drawing/2014/main" id="{8522707B-E948-5CE2-C90C-FB86CC0B7097}"/>
              </a:ext>
            </a:extLst>
          </p:cNvPr>
          <p:cNvSpPr>
            <a:spLocks noGrp="1"/>
          </p:cNvSpPr>
          <p:nvPr>
            <p:ph type="dt" sz="half" idx="10"/>
          </p:nvPr>
        </p:nvSpPr>
        <p:spPr/>
        <p:txBody>
          <a:bodyPr/>
          <a:lstStyle/>
          <a:p>
            <a:fld id="{A359B9C6-C011-4741-998D-4934121D99A2}" type="datetimeFigureOut">
              <a:rPr lang="es-419" smtClean="0"/>
              <a:t>18/5/2024</a:t>
            </a:fld>
            <a:endParaRPr lang="es-419"/>
          </a:p>
        </p:txBody>
      </p:sp>
      <p:sp>
        <p:nvSpPr>
          <p:cNvPr id="4" name="Marcador de pie de página 3">
            <a:extLst>
              <a:ext uri="{FF2B5EF4-FFF2-40B4-BE49-F238E27FC236}">
                <a16:creationId xmlns:a16="http://schemas.microsoft.com/office/drawing/2014/main" id="{A5B5B3BF-F931-EB9C-2E01-E798C9E79D40}"/>
              </a:ext>
            </a:extLst>
          </p:cNvPr>
          <p:cNvSpPr>
            <a:spLocks noGrp="1"/>
          </p:cNvSpPr>
          <p:nvPr>
            <p:ph type="ftr" sz="quarter" idx="11"/>
          </p:nvPr>
        </p:nvSpPr>
        <p:spPr/>
        <p:txBody>
          <a:bodyPr/>
          <a:lstStyle/>
          <a:p>
            <a:endParaRPr lang="es-419"/>
          </a:p>
        </p:txBody>
      </p:sp>
      <p:sp>
        <p:nvSpPr>
          <p:cNvPr id="5" name="Marcador de número de diapositiva 4">
            <a:extLst>
              <a:ext uri="{FF2B5EF4-FFF2-40B4-BE49-F238E27FC236}">
                <a16:creationId xmlns:a16="http://schemas.microsoft.com/office/drawing/2014/main" id="{AC330045-2A19-7260-DE21-3E95F9E93D57}"/>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3359713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238DB6F-7900-EDD4-0D0D-4843F5B628FA}"/>
              </a:ext>
            </a:extLst>
          </p:cNvPr>
          <p:cNvSpPr>
            <a:spLocks noGrp="1"/>
          </p:cNvSpPr>
          <p:nvPr>
            <p:ph type="dt" sz="half" idx="10"/>
          </p:nvPr>
        </p:nvSpPr>
        <p:spPr/>
        <p:txBody>
          <a:bodyPr/>
          <a:lstStyle/>
          <a:p>
            <a:fld id="{A359B9C6-C011-4741-998D-4934121D99A2}" type="datetimeFigureOut">
              <a:rPr lang="es-419" smtClean="0"/>
              <a:t>18/5/2024</a:t>
            </a:fld>
            <a:endParaRPr lang="es-419"/>
          </a:p>
        </p:txBody>
      </p:sp>
      <p:sp>
        <p:nvSpPr>
          <p:cNvPr id="3" name="Marcador de pie de página 2">
            <a:extLst>
              <a:ext uri="{FF2B5EF4-FFF2-40B4-BE49-F238E27FC236}">
                <a16:creationId xmlns:a16="http://schemas.microsoft.com/office/drawing/2014/main" id="{6B352ACC-B5BC-D52B-FC65-A7E36C2AE844}"/>
              </a:ext>
            </a:extLst>
          </p:cNvPr>
          <p:cNvSpPr>
            <a:spLocks noGrp="1"/>
          </p:cNvSpPr>
          <p:nvPr>
            <p:ph type="ftr" sz="quarter" idx="11"/>
          </p:nvPr>
        </p:nvSpPr>
        <p:spPr/>
        <p:txBody>
          <a:bodyPr/>
          <a:lstStyle/>
          <a:p>
            <a:endParaRPr lang="es-419"/>
          </a:p>
        </p:txBody>
      </p:sp>
      <p:sp>
        <p:nvSpPr>
          <p:cNvPr id="4" name="Marcador de número de diapositiva 3">
            <a:extLst>
              <a:ext uri="{FF2B5EF4-FFF2-40B4-BE49-F238E27FC236}">
                <a16:creationId xmlns:a16="http://schemas.microsoft.com/office/drawing/2014/main" id="{1E03866C-4B76-7238-C705-560DB26B635E}"/>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401449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03B8AF-80B3-0AD8-8500-6F37802EF8E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0CF2B118-190C-E2CD-3FB0-A45720412C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texto 3">
            <a:extLst>
              <a:ext uri="{FF2B5EF4-FFF2-40B4-BE49-F238E27FC236}">
                <a16:creationId xmlns:a16="http://schemas.microsoft.com/office/drawing/2014/main" id="{47E54338-2056-73C7-205C-C1E67601F9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56499695-0D33-4BC4-FCDF-C17AEA4D8873}"/>
              </a:ext>
            </a:extLst>
          </p:cNvPr>
          <p:cNvSpPr>
            <a:spLocks noGrp="1"/>
          </p:cNvSpPr>
          <p:nvPr>
            <p:ph type="dt" sz="half" idx="10"/>
          </p:nvPr>
        </p:nvSpPr>
        <p:spPr/>
        <p:txBody>
          <a:bodyPr/>
          <a:lstStyle/>
          <a:p>
            <a:fld id="{A359B9C6-C011-4741-998D-4934121D99A2}" type="datetimeFigureOut">
              <a:rPr lang="es-419" smtClean="0"/>
              <a:t>18/5/2024</a:t>
            </a:fld>
            <a:endParaRPr lang="es-419"/>
          </a:p>
        </p:txBody>
      </p:sp>
      <p:sp>
        <p:nvSpPr>
          <p:cNvPr id="6" name="Marcador de pie de página 5">
            <a:extLst>
              <a:ext uri="{FF2B5EF4-FFF2-40B4-BE49-F238E27FC236}">
                <a16:creationId xmlns:a16="http://schemas.microsoft.com/office/drawing/2014/main" id="{EF3B861C-27FB-A4FB-B48D-E51601CD6708}"/>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35103F12-2DED-514D-D0B4-5071CE0244A9}"/>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3807798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F6AA19-AAFC-F739-BF8A-EBEC31172FE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posición de imagen 2">
            <a:extLst>
              <a:ext uri="{FF2B5EF4-FFF2-40B4-BE49-F238E27FC236}">
                <a16:creationId xmlns:a16="http://schemas.microsoft.com/office/drawing/2014/main" id="{0AE06951-CB06-E713-83DB-C07FBE8F48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419"/>
          </a:p>
        </p:txBody>
      </p:sp>
      <p:sp>
        <p:nvSpPr>
          <p:cNvPr id="4" name="Marcador de texto 3">
            <a:extLst>
              <a:ext uri="{FF2B5EF4-FFF2-40B4-BE49-F238E27FC236}">
                <a16:creationId xmlns:a16="http://schemas.microsoft.com/office/drawing/2014/main" id="{11D3463C-B71E-1534-D736-178A9D90A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2CC375DF-CAAF-901F-9329-010BBDAD6978}"/>
              </a:ext>
            </a:extLst>
          </p:cNvPr>
          <p:cNvSpPr>
            <a:spLocks noGrp="1"/>
          </p:cNvSpPr>
          <p:nvPr>
            <p:ph type="dt" sz="half" idx="10"/>
          </p:nvPr>
        </p:nvSpPr>
        <p:spPr/>
        <p:txBody>
          <a:bodyPr/>
          <a:lstStyle/>
          <a:p>
            <a:fld id="{A359B9C6-C011-4741-998D-4934121D99A2}" type="datetimeFigureOut">
              <a:rPr lang="es-419" smtClean="0"/>
              <a:t>18/5/2024</a:t>
            </a:fld>
            <a:endParaRPr lang="es-419"/>
          </a:p>
        </p:txBody>
      </p:sp>
      <p:sp>
        <p:nvSpPr>
          <p:cNvPr id="6" name="Marcador de pie de página 5">
            <a:extLst>
              <a:ext uri="{FF2B5EF4-FFF2-40B4-BE49-F238E27FC236}">
                <a16:creationId xmlns:a16="http://schemas.microsoft.com/office/drawing/2014/main" id="{66AFB9DE-98BE-D0F3-01D8-B808A557850B}"/>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EACA37C0-1FD0-6102-7944-BD38403F0416}"/>
              </a:ext>
            </a:extLst>
          </p:cNvPr>
          <p:cNvSpPr>
            <a:spLocks noGrp="1"/>
          </p:cNvSpPr>
          <p:nvPr>
            <p:ph type="sldNum" sz="quarter" idx="12"/>
          </p:nvPr>
        </p:nvSpPr>
        <p:spPr/>
        <p:txBody>
          <a:bodyPr/>
          <a:lstStyle/>
          <a:p>
            <a:fld id="{16291F84-6F03-4C0B-9611-A582E7A48C1D}" type="slidenum">
              <a:rPr lang="es-419" smtClean="0"/>
              <a:t>‹Nº›</a:t>
            </a:fld>
            <a:endParaRPr lang="es-419"/>
          </a:p>
        </p:txBody>
      </p:sp>
    </p:spTree>
    <p:extLst>
      <p:ext uri="{BB962C8B-B14F-4D97-AF65-F5344CB8AC3E}">
        <p14:creationId xmlns:p14="http://schemas.microsoft.com/office/powerpoint/2010/main" val="2360807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9D3DD9F-D327-9301-5A5F-F6BB3D57A4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D29E8055-7761-B772-D82B-FBDF9DE4BE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79FEF495-6D99-B1CC-332C-62C8D27142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59B9C6-C011-4741-998D-4934121D99A2}" type="datetimeFigureOut">
              <a:rPr lang="es-419" smtClean="0"/>
              <a:t>18/5/2024</a:t>
            </a:fld>
            <a:endParaRPr lang="es-419"/>
          </a:p>
        </p:txBody>
      </p:sp>
      <p:sp>
        <p:nvSpPr>
          <p:cNvPr id="5" name="Marcador de pie de página 4">
            <a:extLst>
              <a:ext uri="{FF2B5EF4-FFF2-40B4-BE49-F238E27FC236}">
                <a16:creationId xmlns:a16="http://schemas.microsoft.com/office/drawing/2014/main" id="{0CB7F1C3-0314-FD34-F252-1DB5D66647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419"/>
          </a:p>
        </p:txBody>
      </p:sp>
      <p:sp>
        <p:nvSpPr>
          <p:cNvPr id="6" name="Marcador de número de diapositiva 5">
            <a:extLst>
              <a:ext uri="{FF2B5EF4-FFF2-40B4-BE49-F238E27FC236}">
                <a16:creationId xmlns:a16="http://schemas.microsoft.com/office/drawing/2014/main" id="{41C10CE5-34A0-98FF-3C6B-0AFC8A6FCD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6291F84-6F03-4C0B-9611-A582E7A48C1D}" type="slidenum">
              <a:rPr lang="es-419" smtClean="0"/>
              <a:t>‹Nº›</a:t>
            </a:fld>
            <a:endParaRPr lang="es-419"/>
          </a:p>
        </p:txBody>
      </p:sp>
    </p:spTree>
    <p:extLst>
      <p:ext uri="{BB962C8B-B14F-4D97-AF65-F5344CB8AC3E}">
        <p14:creationId xmlns:p14="http://schemas.microsoft.com/office/powerpoint/2010/main" val="65466462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18-May-24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45234820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2.xml"/><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1.jpeg"/><Relationship Id="rId4" Type="http://schemas.openxmlformats.org/officeDocument/2006/relationships/image" Target="../media/image3.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
            <a:extLst>
              <a:ext uri="{FF2B5EF4-FFF2-40B4-BE49-F238E27FC236}">
                <a16:creationId xmlns:a16="http://schemas.microsoft.com/office/drawing/2014/main" id="{8680A5DA-4E3B-597C-DD2C-2B874E5D2D4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47317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s-ES" sz="3600" b="1" i="0" u="none" strike="noStrike" kern="1200" cap="none" spc="0" normalizeH="0" baseline="0" noProof="0" dirty="0">
                <a:ln>
                  <a:noFill/>
                </a:ln>
                <a:solidFill>
                  <a:srgbClr val="EA6312"/>
                </a:solidFill>
                <a:effectLst/>
                <a:uLnTx/>
                <a:uFillTx/>
                <a:latin typeface="Century Gothic" panose="020B0502020202020204"/>
                <a:ea typeface="+mj-ea"/>
                <a:cs typeface="+mj-cs"/>
              </a:rPr>
              <a:t>La Mesa de los Panes de la Proposición y el Sábado</a:t>
            </a:r>
            <a:endParaRPr lang="en-US" sz="3600" b="1" dirty="0"/>
          </a:p>
        </p:txBody>
      </p:sp>
      <p:sp>
        <p:nvSpPr>
          <p:cNvPr id="5" name="Título 1"/>
          <p:cNvSpPr txBox="1">
            <a:spLocks/>
          </p:cNvSpPr>
          <p:nvPr/>
        </p:nvSpPr>
        <p:spPr>
          <a:xfrm>
            <a:off x="450098" y="1301009"/>
            <a:ext cx="11291804" cy="55569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Los Sábados los Levitas hacían 12 panes, o tortas, de masa sin fermento [1 Cron. 9:32]. </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lang="es-ES" sz="3200" b="1" dirty="0">
                <a:solidFill>
                  <a:srgbClr val="FFFF00"/>
                </a:solidFill>
                <a:latin typeface="Century Gothic" panose="020B0502020202020204"/>
              </a:rPr>
              <a:t>32 Y algunos de los hijos de </a:t>
            </a:r>
            <a:r>
              <a:rPr lang="es-ES" sz="3200" b="1" dirty="0" err="1">
                <a:solidFill>
                  <a:srgbClr val="FFFF00"/>
                </a:solidFill>
                <a:latin typeface="Century Gothic" panose="020B0502020202020204"/>
              </a:rPr>
              <a:t>Coat</a:t>
            </a:r>
            <a:r>
              <a:rPr lang="es-ES" sz="3200" b="1" dirty="0">
                <a:solidFill>
                  <a:srgbClr val="FFFF00"/>
                </a:solidFill>
                <a:latin typeface="Century Gothic" panose="020B0502020202020204"/>
              </a:rPr>
              <a:t>, y de sus hermanos, tenían a su cargo los panes de la proposición, los cuales ponían por orden cada día de reposo.</a:t>
            </a: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Estos panes eran colocados aún calientes sobre la mesa cada Sábado [</a:t>
            </a:r>
            <a:r>
              <a:rPr kumimoji="0" lang="sv-SE" sz="3200" b="1" i="0" u="none" strike="noStrike" kern="1200" cap="none" spc="0" normalizeH="0" baseline="0" noProof="0" dirty="0">
                <a:ln>
                  <a:noFill/>
                </a:ln>
                <a:solidFill>
                  <a:prstClr val="white"/>
                </a:solidFill>
                <a:effectLst/>
                <a:uLnTx/>
                <a:uFillTx/>
                <a:latin typeface="Century Gothic" panose="020B0502020202020204"/>
                <a:ea typeface="+mj-ea"/>
                <a:cs typeface="+mj-cs"/>
              </a:rPr>
              <a:t>Lev. 24:8; 1 Sam.21:3-6; Mat. 12:3-4</a:t>
            </a: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 colocados en dos hileras, o pilas, seis en cada hilera, con incienso puro en cada pila [Lev. 24:6-7].</a:t>
            </a:r>
            <a:endParaRPr kumimoji="0" lang="en-US" sz="3200" b="1"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1764017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s-ES" sz="3600" b="1" i="0" u="none" strike="noStrike" kern="1200" cap="none" spc="0" normalizeH="0" baseline="0" noProof="0" dirty="0">
                <a:ln>
                  <a:noFill/>
                </a:ln>
                <a:solidFill>
                  <a:srgbClr val="EA6312"/>
                </a:solidFill>
                <a:effectLst/>
                <a:uLnTx/>
                <a:uFillTx/>
                <a:latin typeface="Century Gothic" panose="020B0502020202020204"/>
                <a:ea typeface="+mj-ea"/>
                <a:cs typeface="+mj-cs"/>
              </a:rPr>
              <a:t>La Mesa de los Panes de la Proposición y el Sábado Lev. 24:5-9</a:t>
            </a:r>
            <a:endParaRPr lang="en-US" sz="3600" b="1" dirty="0"/>
          </a:p>
        </p:txBody>
      </p:sp>
      <p:sp>
        <p:nvSpPr>
          <p:cNvPr id="5" name="Título 1"/>
          <p:cNvSpPr txBox="1">
            <a:spLocks/>
          </p:cNvSpPr>
          <p:nvPr/>
        </p:nvSpPr>
        <p:spPr>
          <a:xfrm>
            <a:off x="173421" y="1150883"/>
            <a:ext cx="11568481" cy="570711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200" b="1" i="0" u="none" strike="noStrike" kern="1200" cap="none" spc="0" normalizeH="0" baseline="0" noProof="0" dirty="0">
                <a:ln>
                  <a:noFill/>
                </a:ln>
                <a:solidFill>
                  <a:srgbClr val="FFFF00"/>
                </a:solidFill>
                <a:effectLst/>
                <a:uLnTx/>
                <a:uFillTx/>
                <a:latin typeface="Century Gothic" panose="020B0502020202020204"/>
                <a:ea typeface="+mj-ea"/>
                <a:cs typeface="+mj-cs"/>
              </a:rPr>
              <a:t>5 Y tomarás flor de harina, y cocerás de ella doce tortas; cada torta será de dos décimas de </a:t>
            </a:r>
            <a:r>
              <a:rPr kumimoji="0" lang="es-ES" sz="3200" b="1" i="0" u="none" strike="noStrike" kern="1200" cap="none" spc="0" normalizeH="0" baseline="0" noProof="0" dirty="0" err="1">
                <a:ln>
                  <a:noFill/>
                </a:ln>
                <a:solidFill>
                  <a:srgbClr val="FFFF00"/>
                </a:solidFill>
                <a:effectLst/>
                <a:uLnTx/>
                <a:uFillTx/>
                <a:latin typeface="Century Gothic" panose="020B0502020202020204"/>
                <a:ea typeface="+mj-ea"/>
                <a:cs typeface="+mj-cs"/>
              </a:rPr>
              <a:t>efa</a:t>
            </a:r>
            <a:r>
              <a:rPr kumimoji="0" lang="es-ES" sz="3200" b="1" i="0" u="none" strike="noStrike" kern="1200" cap="none" spc="0" normalizeH="0" baseline="0" noProof="0" dirty="0">
                <a:ln>
                  <a:noFill/>
                </a:ln>
                <a:solidFill>
                  <a:srgbClr val="FFFF00"/>
                </a:solidFill>
                <a:effectLst/>
                <a:uLnTx/>
                <a:uFillTx/>
                <a:latin typeface="Century Gothic" panose="020B0502020202020204"/>
                <a:ea typeface="+mj-ea"/>
                <a:cs typeface="+mj-cs"/>
              </a:rPr>
              <a:t>. 6 Y las pondrás en dos hileras, seis en cada hilera, sobre la mesa limpia delante de Jehová. 7 Pondrás también sobre cada hilera incienso puro, y será para el pan como perfume, ofrenda encendida a Jehová. 8 Cada día de reposo[a] lo pondrá continuamente en orden delante de Jehová, en nombre de los hijos de Israel, como pacto perpetuo. 9 Y será de Aarón y de sus hijos, los cuales lo comerán en lugar santo; porque es cosa muy santa para él, de las ofrendas encendidas a Jehová, por derecho perpetuo.</a:t>
            </a:r>
            <a:endParaRPr kumimoji="0" lang="en-US" sz="3200" b="1" i="0" u="none" strike="noStrike" kern="1200" cap="none" spc="0" normalizeH="0" baseline="0" noProof="0" dirty="0">
              <a:ln>
                <a:noFill/>
              </a:ln>
              <a:solidFill>
                <a:srgbClr val="FFFF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3527022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s-ES" sz="3600" b="1" i="0" u="none" strike="noStrike" kern="1200" cap="none" spc="0" normalizeH="0" baseline="0" noProof="0" dirty="0">
                <a:ln>
                  <a:noFill/>
                </a:ln>
                <a:solidFill>
                  <a:srgbClr val="EA6312"/>
                </a:solidFill>
                <a:effectLst/>
                <a:uLnTx/>
                <a:uFillTx/>
                <a:latin typeface="Century Gothic" panose="020B0502020202020204"/>
                <a:ea typeface="+mj-ea"/>
                <a:cs typeface="+mj-cs"/>
              </a:rPr>
              <a:t>La Mesa de los Panes de la Proposición y el Sábado</a:t>
            </a:r>
            <a:endParaRPr lang="en-US" sz="3600" b="1" dirty="0"/>
          </a:p>
        </p:txBody>
      </p:sp>
      <p:sp>
        <p:nvSpPr>
          <p:cNvPr id="5" name="Título 1"/>
          <p:cNvSpPr txBox="1">
            <a:spLocks/>
          </p:cNvSpPr>
          <p:nvPr/>
        </p:nvSpPr>
        <p:spPr>
          <a:xfrm>
            <a:off x="173421" y="1150883"/>
            <a:ext cx="11568481" cy="570711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Durante toda la semana el pan quedaba sobre la mesa. El es llamado por algunos traductores de "el pan de la presencia". Al final de la semana era sacado y era comido por los sacerdotes [Lev. 24:9]. Esto explica por qué el sacerdote </a:t>
            </a:r>
            <a:r>
              <a:rPr kumimoji="0" lang="es-ES" sz="3200" b="1" i="0" u="none" strike="noStrike" kern="1200" cap="none" spc="0" normalizeH="0" baseline="0" noProof="0" dirty="0" err="1">
                <a:ln>
                  <a:noFill/>
                </a:ln>
                <a:solidFill>
                  <a:prstClr val="white"/>
                </a:solidFill>
                <a:effectLst/>
                <a:uLnTx/>
                <a:uFillTx/>
                <a:latin typeface="Century Gothic" panose="020B0502020202020204"/>
                <a:ea typeface="+mj-ea"/>
                <a:cs typeface="+mj-cs"/>
              </a:rPr>
              <a:t>Aimelec</a:t>
            </a: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 no tenía pan común aquel Sábado, para darle a David, ya que los sacerdotes estaban acostumbrados a comer el "pan sagrado" en ese Día [1 Sam. 21:4]. </a:t>
            </a:r>
            <a:endParaRPr kumimoji="0" lang="en-US" sz="3200" b="1"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1744276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s-ES" sz="3600" b="1" i="0" u="none" strike="noStrike" kern="1200" cap="none" spc="0" normalizeH="0" baseline="0" noProof="0" dirty="0">
                <a:ln>
                  <a:noFill/>
                </a:ln>
                <a:solidFill>
                  <a:srgbClr val="EA6312"/>
                </a:solidFill>
                <a:effectLst/>
                <a:uLnTx/>
                <a:uFillTx/>
                <a:latin typeface="Century Gothic" panose="020B0502020202020204"/>
                <a:ea typeface="+mj-ea"/>
                <a:cs typeface="+mj-cs"/>
              </a:rPr>
              <a:t>La Mesa de los Panes de la Proposición y el Sábado [1 Sam. 21:3-5]. </a:t>
            </a:r>
            <a:endParaRPr lang="en-US" sz="3600" b="1" dirty="0"/>
          </a:p>
        </p:txBody>
      </p:sp>
      <p:sp>
        <p:nvSpPr>
          <p:cNvPr id="5" name="Título 1"/>
          <p:cNvSpPr txBox="1">
            <a:spLocks/>
          </p:cNvSpPr>
          <p:nvPr/>
        </p:nvSpPr>
        <p:spPr>
          <a:xfrm>
            <a:off x="173421" y="1150883"/>
            <a:ext cx="11568481" cy="570711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200" b="1" i="0" u="none" strike="noStrike" kern="1200" cap="none" spc="0" normalizeH="0" baseline="0" noProof="0" dirty="0">
                <a:ln>
                  <a:noFill/>
                </a:ln>
                <a:solidFill>
                  <a:srgbClr val="FFFF00"/>
                </a:solidFill>
                <a:effectLst/>
                <a:uLnTx/>
                <a:uFillTx/>
                <a:latin typeface="Century Gothic" panose="020B0502020202020204"/>
                <a:ea typeface="+mj-ea"/>
                <a:cs typeface="+mj-cs"/>
              </a:rPr>
              <a:t>3 Ahora, pues, ¿qué tienes a mano? Dame cinco panes, o lo que tengas. 4 El sacerdote respondió a David y dijo: No tengo pan común a la mano, solamente tengo pan sagrado; pero lo daré si los criados se han guardado a lo menos de mujeres. 5 Y David respondió al sacerdote, y le dijo: En verdad las mujeres han estado lejos de nosotros ayer y anteayer; cuando yo salí, ya los vasos de los jóvenes eran santos, aunque el viaje es profano; ¿cuánto más no serán santos hoy sus vasos?</a:t>
            </a:r>
            <a:endParaRPr kumimoji="0" lang="en-US" sz="3200" b="1" i="0" u="none" strike="noStrike" kern="1200" cap="none" spc="0" normalizeH="0" baseline="0" noProof="0" dirty="0">
              <a:ln>
                <a:noFill/>
              </a:ln>
              <a:solidFill>
                <a:srgbClr val="FFFF00"/>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1888465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s-ES" sz="3600" b="1" i="0" u="none" strike="noStrike" kern="1200" cap="none" spc="0" normalizeH="0" baseline="0" noProof="0" dirty="0">
                <a:ln>
                  <a:noFill/>
                </a:ln>
                <a:solidFill>
                  <a:srgbClr val="EA6312"/>
                </a:solidFill>
                <a:effectLst/>
                <a:uLnTx/>
                <a:uFillTx/>
                <a:latin typeface="Century Gothic" panose="020B0502020202020204"/>
                <a:ea typeface="+mj-ea"/>
                <a:cs typeface="+mj-cs"/>
              </a:rPr>
              <a:t>La Mesa de los Panes de la Proposición y el Sábado</a:t>
            </a:r>
            <a:endParaRPr lang="en-US" sz="3600" b="1" dirty="0"/>
          </a:p>
        </p:txBody>
      </p:sp>
      <p:sp>
        <p:nvSpPr>
          <p:cNvPr id="5" name="Título 1"/>
          <p:cNvSpPr txBox="1">
            <a:spLocks/>
          </p:cNvSpPr>
          <p:nvPr/>
        </p:nvSpPr>
        <p:spPr>
          <a:xfrm>
            <a:off x="173421" y="1150883"/>
            <a:ext cx="11568481" cy="570711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No estaba permitido cocer pan común los Sábados; el mandamiento era bien claro en este punto, ordenando que todo el pan que se fuera a usar durante el Sábado, tendría que ser cocido hasta el viernes. </a:t>
            </a:r>
            <a:r>
              <a:rPr kumimoji="0" lang="es-ES" sz="3200" b="1" i="0" u="none" strike="noStrike" kern="1200" cap="none" spc="0" normalizeH="0" baseline="0" noProof="0" dirty="0">
                <a:ln>
                  <a:noFill/>
                </a:ln>
                <a:solidFill>
                  <a:srgbClr val="FFFF00"/>
                </a:solidFill>
                <a:effectLst/>
                <a:uLnTx/>
                <a:uFillTx/>
                <a:latin typeface="Century Gothic" panose="020B0502020202020204"/>
                <a:ea typeface="+mj-ea"/>
                <a:cs typeface="+mj-cs"/>
              </a:rPr>
              <a:t>"Esto es lo que dijo el Señor: mañana es reposo, el santo Sábado del Señor: lo que quisieres cocer en el horno, cocedlo, y lo que quisieres cocinar en agua (hervirlo), cocinadlo en agua; y todo lo que sobre, separadlo, guardándolo para mañana" [</a:t>
            </a:r>
            <a:r>
              <a:rPr kumimoji="0" lang="es-ES" sz="3200" b="1" i="0" u="none" strike="noStrike" kern="1200" cap="none" spc="0" normalizeH="0" baseline="0" noProof="0" dirty="0" err="1">
                <a:ln>
                  <a:noFill/>
                </a:ln>
                <a:solidFill>
                  <a:srgbClr val="FFFF00"/>
                </a:solidFill>
                <a:effectLst/>
                <a:uLnTx/>
                <a:uFillTx/>
                <a:latin typeface="Century Gothic" panose="020B0502020202020204"/>
                <a:ea typeface="+mj-ea"/>
                <a:cs typeface="+mj-cs"/>
              </a:rPr>
              <a:t>Exo</a:t>
            </a:r>
            <a:r>
              <a:rPr kumimoji="0" lang="es-ES" sz="3200" b="1" i="0" u="none" strike="noStrike" kern="1200" cap="none" spc="0" normalizeH="0" baseline="0" noProof="0" dirty="0">
                <a:ln>
                  <a:noFill/>
                </a:ln>
                <a:solidFill>
                  <a:srgbClr val="FFFF00"/>
                </a:solidFill>
                <a:effectLst/>
                <a:uLnTx/>
                <a:uFillTx/>
                <a:latin typeface="Century Gothic" panose="020B0502020202020204"/>
                <a:ea typeface="+mj-ea"/>
                <a:cs typeface="+mj-cs"/>
              </a:rPr>
              <a:t>. 16:22-23]. </a:t>
            </a: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Pero el Señor ordenó que los Levitas preparasen el pan de la proposición cada Sábado [1 Cron. 9:32].</a:t>
            </a:r>
            <a:endParaRPr kumimoji="0" lang="en-US" sz="3200" b="1"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2281793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s-ES" sz="3600" b="1" i="0" u="none" strike="noStrike" kern="1200" cap="none" spc="0" normalizeH="0" baseline="0" noProof="0" dirty="0">
                <a:ln>
                  <a:noFill/>
                </a:ln>
                <a:solidFill>
                  <a:srgbClr val="EA6312"/>
                </a:solidFill>
                <a:effectLst/>
                <a:uLnTx/>
                <a:uFillTx/>
                <a:latin typeface="Century Gothic" panose="020B0502020202020204"/>
                <a:ea typeface="+mj-ea"/>
                <a:cs typeface="+mj-cs"/>
              </a:rPr>
              <a:t>La Mesa de los Panes de la Proposición y el Sábado</a:t>
            </a:r>
            <a:endParaRPr lang="en-US" sz="3600" b="1" dirty="0"/>
          </a:p>
        </p:txBody>
      </p:sp>
      <p:sp>
        <p:nvSpPr>
          <p:cNvPr id="5" name="Título 1"/>
          <p:cNvSpPr txBox="1">
            <a:spLocks/>
          </p:cNvSpPr>
          <p:nvPr/>
        </p:nvSpPr>
        <p:spPr>
          <a:xfrm>
            <a:off x="173421" y="1560785"/>
            <a:ext cx="11568481" cy="52972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4000" b="1" i="0" u="none" strike="noStrike" kern="1200" cap="none" spc="0" normalizeH="0" baseline="0" noProof="0" dirty="0">
                <a:ln>
                  <a:noFill/>
                </a:ln>
                <a:solidFill>
                  <a:prstClr val="white"/>
                </a:solidFill>
                <a:effectLst/>
                <a:uLnTx/>
                <a:uFillTx/>
                <a:latin typeface="Century Gothic" panose="020B0502020202020204"/>
                <a:ea typeface="+mj-ea"/>
                <a:cs typeface="+mj-cs"/>
              </a:rPr>
              <a:t>Todo el servicio ligado con la mesa de la proposición era hecho durante el Sábado. El pan era preparado en el Sábado, y cuando aún estaba caliente, era colocado sobre la mesa. Al Sábado siguiente era retirado, y era comido por los sacerdotes en ese Día.</a:t>
            </a:r>
          </a:p>
        </p:txBody>
      </p:sp>
    </p:spTree>
    <p:extLst>
      <p:ext uri="{BB962C8B-B14F-4D97-AF65-F5344CB8AC3E}">
        <p14:creationId xmlns:p14="http://schemas.microsoft.com/office/powerpoint/2010/main" val="749390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s-ES" sz="3600" b="1" i="0" u="none" strike="noStrike" kern="1200" cap="none" spc="0" normalizeH="0" baseline="0" noProof="0" dirty="0">
                <a:ln>
                  <a:noFill/>
                </a:ln>
                <a:solidFill>
                  <a:srgbClr val="EA6312"/>
                </a:solidFill>
                <a:effectLst/>
                <a:uLnTx/>
                <a:uFillTx/>
                <a:latin typeface="Century Gothic" panose="020B0502020202020204"/>
                <a:ea typeface="+mj-ea"/>
                <a:cs typeface="+mj-cs"/>
              </a:rPr>
              <a:t>La Mesa de los Panes de la Proposición: Aplicación</a:t>
            </a:r>
            <a:endParaRPr lang="en-US" sz="3600" b="1" dirty="0"/>
          </a:p>
        </p:txBody>
      </p:sp>
      <p:sp>
        <p:nvSpPr>
          <p:cNvPr id="5" name="Título 1"/>
          <p:cNvSpPr txBox="1">
            <a:spLocks/>
          </p:cNvSpPr>
          <p:nvPr/>
        </p:nvSpPr>
        <p:spPr>
          <a:xfrm>
            <a:off x="173421" y="1301009"/>
            <a:ext cx="11568481" cy="555698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400" b="1" i="0" u="none" strike="noStrike" kern="1200" cap="none" spc="0" normalizeH="0" baseline="0" noProof="0" dirty="0">
                <a:ln>
                  <a:noFill/>
                </a:ln>
                <a:solidFill>
                  <a:prstClr val="white"/>
                </a:solidFill>
                <a:effectLst/>
                <a:uLnTx/>
                <a:uFillTx/>
                <a:latin typeface="Century Gothic" panose="020B0502020202020204"/>
                <a:ea typeface="+mj-ea"/>
                <a:cs typeface="+mj-cs"/>
              </a:rPr>
              <a:t>Los sacerdotes servían "como ejemplo y sombra de las cosas celestiales"; es Así como existe una lección celestial para nosotros en el antitipo de los panes de la proposición. Era una ofrenda continua, siempre delante del Señor. Enseñaba que el hombre era totalmente dependiente de Dios tanto para el alimento temporal como para el espiritual, y que ambos nos llegan a través de Uno que </a:t>
            </a:r>
            <a:r>
              <a:rPr kumimoji="0" lang="es-ES" sz="3400" b="1" i="0" u="none" strike="noStrike" kern="1200" cap="none" spc="0" normalizeH="0" baseline="0" noProof="0" dirty="0">
                <a:ln>
                  <a:noFill/>
                </a:ln>
                <a:solidFill>
                  <a:srgbClr val="FFFF00"/>
                </a:solidFill>
                <a:effectLst/>
                <a:uLnTx/>
                <a:uFillTx/>
                <a:latin typeface="Century Gothic" panose="020B0502020202020204"/>
                <a:ea typeface="+mj-ea"/>
                <a:cs typeface="+mj-cs"/>
              </a:rPr>
              <a:t>"siempre vive para hacer intercesión"</a:t>
            </a:r>
            <a:r>
              <a:rPr kumimoji="0" lang="es-ES" sz="3400" b="1" i="0" u="none" strike="noStrike" kern="1200" cap="none" spc="0" normalizeH="0" baseline="0" noProof="0" dirty="0">
                <a:ln>
                  <a:noFill/>
                </a:ln>
                <a:solidFill>
                  <a:prstClr val="white"/>
                </a:solidFill>
                <a:effectLst/>
                <a:uLnTx/>
                <a:uFillTx/>
                <a:latin typeface="Century Gothic" panose="020B0502020202020204"/>
                <a:ea typeface="+mj-ea"/>
                <a:cs typeface="+mj-cs"/>
              </a:rPr>
              <a:t> por nosotros delante del Padre [</a:t>
            </a:r>
            <a:r>
              <a:rPr kumimoji="0" lang="es-ES" sz="3400" b="1" i="0" u="none" strike="noStrike" kern="1200" cap="none" spc="0" normalizeH="0" baseline="0" noProof="0" dirty="0" err="1">
                <a:ln>
                  <a:noFill/>
                </a:ln>
                <a:solidFill>
                  <a:prstClr val="white"/>
                </a:solidFill>
                <a:effectLst/>
                <a:uLnTx/>
                <a:uFillTx/>
                <a:latin typeface="Century Gothic" panose="020B0502020202020204"/>
                <a:ea typeface="+mj-ea"/>
                <a:cs typeface="+mj-cs"/>
              </a:rPr>
              <a:t>Heb</a:t>
            </a:r>
            <a:r>
              <a:rPr kumimoji="0" lang="es-ES" sz="3400" b="1" i="0" u="none" strike="noStrike" kern="1200" cap="none" spc="0" normalizeH="0" baseline="0" noProof="0" dirty="0">
                <a:ln>
                  <a:noFill/>
                </a:ln>
                <a:solidFill>
                  <a:prstClr val="white"/>
                </a:solidFill>
                <a:effectLst/>
                <a:uLnTx/>
                <a:uFillTx/>
                <a:latin typeface="Century Gothic" panose="020B0502020202020204"/>
                <a:ea typeface="+mj-ea"/>
                <a:cs typeface="+mj-cs"/>
              </a:rPr>
              <a:t>. 7:25].</a:t>
            </a:r>
          </a:p>
        </p:txBody>
      </p:sp>
    </p:spTree>
    <p:extLst>
      <p:ext uri="{BB962C8B-B14F-4D97-AF65-F5344CB8AC3E}">
        <p14:creationId xmlns:p14="http://schemas.microsoft.com/office/powerpoint/2010/main" val="4182377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s-ES" sz="3600" b="1" i="0" u="none" strike="noStrike" kern="1200" cap="none" spc="0" normalizeH="0" baseline="0" noProof="0" dirty="0">
                <a:ln>
                  <a:noFill/>
                </a:ln>
                <a:solidFill>
                  <a:srgbClr val="EA6312"/>
                </a:solidFill>
                <a:effectLst/>
                <a:uLnTx/>
                <a:uFillTx/>
                <a:latin typeface="Century Gothic" panose="020B0502020202020204"/>
                <a:ea typeface="+mj-ea"/>
                <a:cs typeface="+mj-cs"/>
              </a:rPr>
              <a:t>La Mesa de los Panes de la Proposición: Cristo el Pan del Cielo (Tipo y Antitipo)</a:t>
            </a:r>
            <a:endParaRPr lang="en-US" sz="3600" b="1" dirty="0"/>
          </a:p>
        </p:txBody>
      </p:sp>
      <p:sp>
        <p:nvSpPr>
          <p:cNvPr id="5" name="Título 1"/>
          <p:cNvSpPr txBox="1">
            <a:spLocks/>
          </p:cNvSpPr>
          <p:nvPr/>
        </p:nvSpPr>
        <p:spPr>
          <a:xfrm>
            <a:off x="173421" y="1301009"/>
            <a:ext cx="11568481" cy="555698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400" b="1" i="0" u="none" strike="noStrike" kern="1200" cap="none" spc="0" normalizeH="0" baseline="0" noProof="0" dirty="0">
                <a:ln>
                  <a:noFill/>
                </a:ln>
                <a:solidFill>
                  <a:prstClr val="white"/>
                </a:solidFill>
                <a:effectLst/>
                <a:uLnTx/>
                <a:uFillTx/>
                <a:latin typeface="Century Gothic" panose="020B0502020202020204"/>
                <a:ea typeface="+mj-ea"/>
                <a:cs typeface="+mj-cs"/>
              </a:rPr>
              <a:t>Así, como todos los otros servicios típicos del santuario, encuentra su cumplimiento total en Cristo. El es el verdadero pan. El dijo, </a:t>
            </a:r>
            <a:r>
              <a:rPr kumimoji="0" lang="es-ES" sz="3400" b="1" i="0" u="none" strike="noStrike" kern="1200" cap="none" spc="0" normalizeH="0" baseline="0" noProof="0" dirty="0">
                <a:ln>
                  <a:noFill/>
                </a:ln>
                <a:solidFill>
                  <a:srgbClr val="FFFF00"/>
                </a:solidFill>
                <a:effectLst/>
                <a:uLnTx/>
                <a:uFillTx/>
                <a:latin typeface="Century Gothic" panose="020B0502020202020204"/>
                <a:ea typeface="+mj-ea"/>
                <a:cs typeface="+mj-cs"/>
              </a:rPr>
              <a:t>"Yo soy el pan vivo que descendió del cielo; si alguno comiere de este pan, vivirá para siempre: y el pan que Yo daré es mi carne". </a:t>
            </a:r>
            <a:r>
              <a:rPr kumimoji="0" lang="es-ES" sz="3400" b="1" i="0" u="none" strike="noStrike" kern="1200" cap="none" spc="0" normalizeH="0" baseline="0" noProof="0" dirty="0">
                <a:ln>
                  <a:noFill/>
                </a:ln>
                <a:effectLst/>
                <a:uLnTx/>
                <a:uFillTx/>
                <a:latin typeface="Century Gothic" panose="020B0502020202020204"/>
                <a:ea typeface="+mj-ea"/>
                <a:cs typeface="+mj-cs"/>
              </a:rPr>
              <a:t>Y después El añadió</a:t>
            </a:r>
            <a:r>
              <a:rPr kumimoji="0" lang="es-ES" sz="3400" b="1" i="0" u="none" strike="noStrike" kern="1200" cap="none" spc="0" normalizeH="0" baseline="0" noProof="0" dirty="0">
                <a:ln>
                  <a:noFill/>
                </a:ln>
                <a:solidFill>
                  <a:srgbClr val="FFFF00"/>
                </a:solidFill>
                <a:effectLst/>
                <a:uLnTx/>
                <a:uFillTx/>
                <a:latin typeface="Century Gothic" panose="020B0502020202020204"/>
                <a:ea typeface="+mj-ea"/>
                <a:cs typeface="+mj-cs"/>
              </a:rPr>
              <a:t>, "Si no comieres la carne del Hijo del hombre, y bebiereis su sangre, no tendréis vida en vosotros" [Juan 6:51-53]. </a:t>
            </a:r>
          </a:p>
        </p:txBody>
      </p:sp>
    </p:spTree>
    <p:extLst>
      <p:ext uri="{BB962C8B-B14F-4D97-AF65-F5344CB8AC3E}">
        <p14:creationId xmlns:p14="http://schemas.microsoft.com/office/powerpoint/2010/main" val="3332431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s-ES" sz="3600" b="1" i="0" u="none" strike="noStrike" kern="1200" cap="none" spc="0" normalizeH="0" baseline="0" noProof="0" dirty="0">
                <a:ln>
                  <a:noFill/>
                </a:ln>
                <a:solidFill>
                  <a:srgbClr val="EA6312"/>
                </a:solidFill>
                <a:effectLst/>
                <a:uLnTx/>
                <a:uFillTx/>
                <a:latin typeface="Century Gothic" panose="020B0502020202020204"/>
                <a:ea typeface="+mj-ea"/>
                <a:cs typeface="+mj-cs"/>
              </a:rPr>
              <a:t>La Mesa de los Panes de la Proposición: Cristo el Pan del Cielo (Tipo y Antitipo)</a:t>
            </a:r>
            <a:endParaRPr lang="en-US" sz="3600" b="1" dirty="0"/>
          </a:p>
        </p:txBody>
      </p:sp>
      <p:sp>
        <p:nvSpPr>
          <p:cNvPr id="5" name="Título 1"/>
          <p:cNvSpPr txBox="1">
            <a:spLocks/>
          </p:cNvSpPr>
          <p:nvPr/>
        </p:nvSpPr>
        <p:spPr>
          <a:xfrm>
            <a:off x="173421" y="1466193"/>
            <a:ext cx="11568481" cy="53918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4000" b="1" i="0" u="none" strike="noStrike" kern="1200" cap="none" spc="0" normalizeH="0" baseline="0" noProof="0" dirty="0">
                <a:ln>
                  <a:noFill/>
                </a:ln>
                <a:solidFill>
                  <a:prstClr val="white"/>
                </a:solidFill>
                <a:effectLst/>
                <a:uLnTx/>
                <a:uFillTx/>
                <a:latin typeface="Century Gothic" panose="020B0502020202020204"/>
                <a:ea typeface="+mj-ea"/>
                <a:cs typeface="+mj-cs"/>
              </a:rPr>
              <a:t>Los propios discípulos no comprendieron las palabras de Cristo, y comenzaron a murmurar. Jesús leyó sus pensamientos, y les dijo, </a:t>
            </a:r>
            <a:r>
              <a:rPr kumimoji="0" lang="es-ES" sz="4000" b="1" i="0" u="none" strike="noStrike" kern="1200" cap="none" spc="0" normalizeH="0" baseline="0" noProof="0" dirty="0">
                <a:ln>
                  <a:noFill/>
                </a:ln>
                <a:solidFill>
                  <a:srgbClr val="FFFF00"/>
                </a:solidFill>
                <a:effectLst/>
                <a:uLnTx/>
                <a:uFillTx/>
                <a:latin typeface="Century Gothic" panose="020B0502020202020204"/>
                <a:ea typeface="+mj-ea"/>
                <a:cs typeface="+mj-cs"/>
              </a:rPr>
              <a:t>"Es el Espíritu el que vivifica; la carne para nada aprovecha; las palabras que Yo os he dicho, son espíritu y son vida" [Juan 6:63]. </a:t>
            </a:r>
            <a:r>
              <a:rPr kumimoji="0" lang="es-ES" sz="4000" b="1" i="0" u="none" strike="noStrike" kern="1200" cap="none" spc="0" normalizeH="0" baseline="0" noProof="0" dirty="0">
                <a:ln>
                  <a:noFill/>
                </a:ln>
                <a:solidFill>
                  <a:prstClr val="white"/>
                </a:solidFill>
                <a:effectLst/>
                <a:uLnTx/>
                <a:uFillTx/>
                <a:latin typeface="Century Gothic" panose="020B0502020202020204"/>
                <a:ea typeface="+mj-ea"/>
                <a:cs typeface="+mj-cs"/>
              </a:rPr>
              <a:t>Su palabra es el verdadero pan, del cual tenemos que comer.</a:t>
            </a:r>
          </a:p>
        </p:txBody>
      </p:sp>
    </p:spTree>
    <p:extLst>
      <p:ext uri="{BB962C8B-B14F-4D97-AF65-F5344CB8AC3E}">
        <p14:creationId xmlns:p14="http://schemas.microsoft.com/office/powerpoint/2010/main" val="1131881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s-ES" sz="3600" b="1" i="0" u="none" strike="noStrike" kern="1200" cap="none" spc="0" normalizeH="0" baseline="0" noProof="0" dirty="0">
                <a:ln>
                  <a:noFill/>
                </a:ln>
                <a:solidFill>
                  <a:srgbClr val="EA6312"/>
                </a:solidFill>
                <a:effectLst/>
                <a:uLnTx/>
                <a:uFillTx/>
                <a:latin typeface="Century Gothic" panose="020B0502020202020204"/>
                <a:ea typeface="+mj-ea"/>
                <a:cs typeface="+mj-cs"/>
              </a:rPr>
              <a:t>La Mesa de los Panes de la Proposición: Cristo el Pan del Cielo (Tipo y Antitipo)</a:t>
            </a:r>
            <a:endParaRPr lang="en-US" sz="3600" b="1" dirty="0"/>
          </a:p>
        </p:txBody>
      </p:sp>
      <p:sp>
        <p:nvSpPr>
          <p:cNvPr id="5" name="Título 1"/>
          <p:cNvSpPr txBox="1">
            <a:spLocks/>
          </p:cNvSpPr>
          <p:nvPr/>
        </p:nvSpPr>
        <p:spPr>
          <a:xfrm>
            <a:off x="173421" y="1466193"/>
            <a:ext cx="11568481" cy="53918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600" b="1" i="0" u="none" strike="noStrike" kern="1200" cap="none" spc="0" normalizeH="0" baseline="0" noProof="0" dirty="0">
                <a:ln>
                  <a:noFill/>
                </a:ln>
                <a:solidFill>
                  <a:prstClr val="white"/>
                </a:solidFill>
                <a:effectLst/>
                <a:uLnTx/>
                <a:uFillTx/>
                <a:latin typeface="Century Gothic" panose="020B0502020202020204"/>
                <a:ea typeface="+mj-ea"/>
                <a:cs typeface="+mj-cs"/>
              </a:rPr>
              <a:t>Así como el pan que estaba ante la presencia de Dios, era retirado del santuario y era comido, Así Jesús dijo, </a:t>
            </a:r>
            <a:r>
              <a:rPr kumimoji="0" lang="es-ES" sz="3600" b="1" i="0" u="none" strike="noStrike" kern="1200" cap="none" spc="0" normalizeH="0" baseline="0" noProof="0" dirty="0">
                <a:ln>
                  <a:noFill/>
                </a:ln>
                <a:solidFill>
                  <a:srgbClr val="FFFF00"/>
                </a:solidFill>
                <a:effectLst/>
                <a:uLnTx/>
                <a:uFillTx/>
                <a:latin typeface="Century Gothic" panose="020B0502020202020204"/>
                <a:ea typeface="+mj-ea"/>
                <a:cs typeface="+mj-cs"/>
              </a:rPr>
              <a:t>"La palabra que estáis oyendo no es mía, sino que del Padre que me envió" [Juan 14:24].</a:t>
            </a:r>
            <a:r>
              <a:rPr kumimoji="0" lang="es-ES" sz="3600" b="1" i="0" u="none" strike="noStrike" kern="1200" cap="none" spc="0" normalizeH="0" baseline="0" noProof="0" dirty="0">
                <a:ln>
                  <a:noFill/>
                </a:ln>
                <a:solidFill>
                  <a:prstClr val="white"/>
                </a:solidFill>
                <a:effectLst/>
                <a:uLnTx/>
                <a:uFillTx/>
                <a:latin typeface="Century Gothic" panose="020B0502020202020204"/>
                <a:ea typeface="+mj-ea"/>
                <a:cs typeface="+mj-cs"/>
              </a:rPr>
              <a:t> La Biblia viene directamente de Dios. Dios se la dio a Cristo, Cristo la envió por intermedio de Su ángel a los profetas, y estos se la dieron al pueblo [</a:t>
            </a:r>
            <a:r>
              <a:rPr kumimoji="0" lang="es-ES" sz="3600" b="1" i="0" u="none" strike="noStrike" kern="1200" cap="none" spc="0" normalizeH="0" baseline="0" noProof="0" dirty="0" err="1">
                <a:ln>
                  <a:noFill/>
                </a:ln>
                <a:solidFill>
                  <a:prstClr val="white"/>
                </a:solidFill>
                <a:effectLst/>
                <a:uLnTx/>
                <a:uFillTx/>
                <a:latin typeface="Century Gothic" panose="020B0502020202020204"/>
                <a:ea typeface="+mj-ea"/>
                <a:cs typeface="+mj-cs"/>
              </a:rPr>
              <a:t>Apoc</a:t>
            </a:r>
            <a:r>
              <a:rPr kumimoji="0" lang="es-ES" sz="3600" b="1" i="0" u="none" strike="noStrike" kern="1200" cap="none" spc="0" normalizeH="0" baseline="0" noProof="0" dirty="0">
                <a:ln>
                  <a:noFill/>
                </a:ln>
                <a:solidFill>
                  <a:prstClr val="white"/>
                </a:solidFill>
                <a:effectLst/>
                <a:uLnTx/>
                <a:uFillTx/>
                <a:latin typeface="Century Gothic" panose="020B0502020202020204"/>
                <a:ea typeface="+mj-ea"/>
                <a:cs typeface="+mj-cs"/>
              </a:rPr>
              <a:t>. 1:1].</a:t>
            </a:r>
          </a:p>
        </p:txBody>
      </p:sp>
    </p:spTree>
    <p:extLst>
      <p:ext uri="{BB962C8B-B14F-4D97-AF65-F5344CB8AC3E}">
        <p14:creationId xmlns:p14="http://schemas.microsoft.com/office/powerpoint/2010/main" val="3685232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472965" y="682388"/>
            <a:ext cx="11382703" cy="56774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7200" b="1" dirty="0">
                <a:solidFill>
                  <a:schemeClr val="accent2">
                    <a:lumMod val="40000"/>
                    <a:lumOff val="60000"/>
                  </a:schemeClr>
                </a:solidFill>
              </a:rPr>
              <a:t>Sección II: Los Muebles del Santuario</a:t>
            </a:r>
            <a:br>
              <a:rPr lang="es-DO" sz="7200" b="1" dirty="0"/>
            </a:br>
            <a:br>
              <a:rPr lang="es-DO" sz="4000" b="1" dirty="0"/>
            </a:br>
            <a:r>
              <a:rPr kumimoji="0" lang="es-ES" sz="6600" b="1" i="0" u="none" strike="noStrike" kern="1200" cap="none" spc="0" normalizeH="0" baseline="0" noProof="0" dirty="0">
                <a:ln>
                  <a:noFill/>
                </a:ln>
                <a:solidFill>
                  <a:srgbClr val="EBEBEB"/>
                </a:solidFill>
                <a:effectLst/>
                <a:uLnTx/>
                <a:uFillTx/>
                <a:latin typeface="Century Gothic" panose="020B0502020202020204"/>
                <a:ea typeface="+mj-ea"/>
                <a:cs typeface="+mj-cs"/>
              </a:rPr>
              <a:t>Capítulo VI: La Mesa de los Panes de la Proposición.</a:t>
            </a:r>
            <a:endParaRPr lang="en-US" sz="7200" b="1" dirty="0"/>
          </a:p>
        </p:txBody>
      </p:sp>
    </p:spTree>
    <p:extLst>
      <p:ext uri="{BB962C8B-B14F-4D97-AF65-F5344CB8AC3E}">
        <p14:creationId xmlns:p14="http://schemas.microsoft.com/office/powerpoint/2010/main" val="1880141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s-ES" sz="3600" b="1" i="0" u="none" strike="noStrike" kern="1200" cap="none" spc="0" normalizeH="0" baseline="0" noProof="0" dirty="0">
                <a:ln>
                  <a:noFill/>
                </a:ln>
                <a:solidFill>
                  <a:srgbClr val="EA6312"/>
                </a:solidFill>
                <a:effectLst/>
                <a:uLnTx/>
                <a:uFillTx/>
                <a:latin typeface="Century Gothic" panose="020B0502020202020204"/>
                <a:ea typeface="+mj-ea"/>
                <a:cs typeface="+mj-cs"/>
              </a:rPr>
              <a:t>La Mesa de los Panes de la Proposición: Cristo el Pan del Cielo (Tipo y Antitipo)</a:t>
            </a:r>
            <a:endParaRPr lang="en-US" sz="3600" b="1" dirty="0"/>
          </a:p>
        </p:txBody>
      </p:sp>
      <p:sp>
        <p:nvSpPr>
          <p:cNvPr id="5" name="Título 1"/>
          <p:cNvSpPr txBox="1">
            <a:spLocks/>
          </p:cNvSpPr>
          <p:nvPr/>
        </p:nvSpPr>
        <p:spPr>
          <a:xfrm>
            <a:off x="173421" y="1466193"/>
            <a:ext cx="11568481" cy="53918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4000" b="1" i="0" u="none" strike="noStrike" kern="1200" cap="none" spc="0" normalizeH="0" baseline="0" noProof="0" dirty="0">
                <a:ln>
                  <a:noFill/>
                </a:ln>
                <a:solidFill>
                  <a:prstClr val="white"/>
                </a:solidFill>
                <a:effectLst/>
                <a:uLnTx/>
                <a:uFillTx/>
                <a:latin typeface="Century Gothic" panose="020B0502020202020204"/>
                <a:ea typeface="+mj-ea"/>
                <a:cs typeface="+mj-cs"/>
              </a:rPr>
              <a:t>A menudo leemos la Biblia como una mera forma de devoción, o para obtener algo para darle a los otros; pero si habremos de recibir su vivo poder en nuestras almas, debemos obtenerla "caliente", o de una forma ardiente, directamente del cielo.</a:t>
            </a:r>
          </a:p>
        </p:txBody>
      </p:sp>
    </p:spTree>
    <p:extLst>
      <p:ext uri="{BB962C8B-B14F-4D97-AF65-F5344CB8AC3E}">
        <p14:creationId xmlns:p14="http://schemas.microsoft.com/office/powerpoint/2010/main" val="1626240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s-ES" sz="3600" b="1" i="0" u="none" strike="noStrike" kern="1200" cap="none" spc="0" normalizeH="0" baseline="0" noProof="0" dirty="0">
                <a:ln>
                  <a:noFill/>
                </a:ln>
                <a:solidFill>
                  <a:srgbClr val="EA6312"/>
                </a:solidFill>
                <a:effectLst/>
                <a:uLnTx/>
                <a:uFillTx/>
                <a:latin typeface="Century Gothic" panose="020B0502020202020204"/>
                <a:ea typeface="+mj-ea"/>
                <a:cs typeface="+mj-cs"/>
              </a:rPr>
              <a:t>La Mesa de los Panes de la Proposición: Cristo el Pan del Cielo (Tipo y Antitipo)</a:t>
            </a:r>
            <a:endParaRPr lang="en-US" sz="3600" b="1" dirty="0"/>
          </a:p>
        </p:txBody>
      </p:sp>
      <p:sp>
        <p:nvSpPr>
          <p:cNvPr id="5" name="Título 1"/>
          <p:cNvSpPr txBox="1">
            <a:spLocks/>
          </p:cNvSpPr>
          <p:nvPr/>
        </p:nvSpPr>
        <p:spPr>
          <a:xfrm>
            <a:off x="173421" y="1466193"/>
            <a:ext cx="11568481" cy="53918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600" b="1" i="0" u="none" strike="noStrike" kern="1200" cap="none" spc="0" normalizeH="0" baseline="0" noProof="0" dirty="0">
                <a:ln>
                  <a:noFill/>
                </a:ln>
                <a:solidFill>
                  <a:prstClr val="white"/>
                </a:solidFill>
                <a:effectLst/>
                <a:uLnTx/>
                <a:uFillTx/>
                <a:latin typeface="Century Gothic" panose="020B0502020202020204"/>
                <a:ea typeface="+mj-ea"/>
                <a:cs typeface="+mj-cs"/>
              </a:rPr>
              <a:t>No existe un tiempo más apropiado para dejar que Dios nos hable a nuestras propias almas a través de Su palabra que en los Sábados, cuando dejamos de lado nuestros problemas y negocios, y tomamos tiempo para estudiar la Sagrada Palabra y dejar con que ella entre en los lugares más profundos de nuestros corazones, hasta que podamos oír la voz de Dios hablándonos a cada uno de nosotros, y no a otros.</a:t>
            </a:r>
          </a:p>
        </p:txBody>
      </p:sp>
    </p:spTree>
    <p:extLst>
      <p:ext uri="{BB962C8B-B14F-4D97-AF65-F5344CB8AC3E}">
        <p14:creationId xmlns:p14="http://schemas.microsoft.com/office/powerpoint/2010/main" val="4146859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s-ES" sz="3600" b="1" i="0" u="none" strike="noStrike" kern="1200" cap="none" spc="0" normalizeH="0" baseline="0" noProof="0" dirty="0">
                <a:ln>
                  <a:noFill/>
                </a:ln>
                <a:solidFill>
                  <a:srgbClr val="EA6312"/>
                </a:solidFill>
                <a:effectLst/>
                <a:uLnTx/>
                <a:uFillTx/>
                <a:latin typeface="Century Gothic" panose="020B0502020202020204"/>
                <a:ea typeface="+mj-ea"/>
                <a:cs typeface="+mj-cs"/>
              </a:rPr>
              <a:t>La Mesa de los Panes de la Proposición: Cristo el Pan del Cielo (Tipo y Antitipo)</a:t>
            </a:r>
            <a:endParaRPr lang="en-US" sz="3600" b="1" dirty="0"/>
          </a:p>
        </p:txBody>
      </p:sp>
      <p:sp>
        <p:nvSpPr>
          <p:cNvPr id="5" name="Título 1"/>
          <p:cNvSpPr txBox="1">
            <a:spLocks/>
          </p:cNvSpPr>
          <p:nvPr/>
        </p:nvSpPr>
        <p:spPr>
          <a:xfrm>
            <a:off x="173421" y="1466193"/>
            <a:ext cx="11568481" cy="53918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600" b="1" i="0" u="none" strike="noStrike" kern="1200" cap="none" spc="0" normalizeH="0" baseline="0" noProof="0" dirty="0">
                <a:ln>
                  <a:noFill/>
                </a:ln>
                <a:solidFill>
                  <a:prstClr val="white"/>
                </a:solidFill>
                <a:effectLst/>
                <a:uLnTx/>
                <a:uFillTx/>
                <a:latin typeface="Century Gothic" panose="020B0502020202020204"/>
                <a:ea typeface="+mj-ea"/>
                <a:cs typeface="+mj-cs"/>
              </a:rPr>
              <a:t>Los sacerdotes no solamente tenían que colocar los panes calientes sobre la mesa los Sábados, sino que posteriormente (el próximo Sábado) ese mismo pan tenía que ser comido y pasar a formar parte de su propio ser. Dios ordenó que Su pueblo debía ganar cada Sábado una nueva experiencia con los asuntos celestiales, las cuales los prepararían de una mejor forma para enfrentar las tentaciones de la semana.</a:t>
            </a:r>
          </a:p>
        </p:txBody>
      </p:sp>
    </p:spTree>
    <p:extLst>
      <p:ext uri="{BB962C8B-B14F-4D97-AF65-F5344CB8AC3E}">
        <p14:creationId xmlns:p14="http://schemas.microsoft.com/office/powerpoint/2010/main" val="3179083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s-ES" sz="3600" b="1" i="0" u="none" strike="noStrike" kern="1200" cap="none" spc="0" normalizeH="0" baseline="0" noProof="0" dirty="0">
                <a:ln>
                  <a:noFill/>
                </a:ln>
                <a:solidFill>
                  <a:srgbClr val="EA6312"/>
                </a:solidFill>
                <a:effectLst/>
                <a:uLnTx/>
                <a:uFillTx/>
                <a:latin typeface="Century Gothic" panose="020B0502020202020204"/>
                <a:ea typeface="+mj-ea"/>
                <a:cs typeface="+mj-cs"/>
              </a:rPr>
              <a:t>La Mesa de los Panes de la Proposición: Cristo el Pan del Cielo (Tipo y Antitipo)</a:t>
            </a:r>
            <a:endParaRPr lang="en-US" sz="3600" b="1" dirty="0"/>
          </a:p>
        </p:txBody>
      </p:sp>
      <p:sp>
        <p:nvSpPr>
          <p:cNvPr id="5" name="Título 1"/>
          <p:cNvSpPr txBox="1">
            <a:spLocks/>
          </p:cNvSpPr>
          <p:nvPr/>
        </p:nvSpPr>
        <p:spPr>
          <a:xfrm>
            <a:off x="173421" y="1301009"/>
            <a:ext cx="11808372" cy="555698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El alma que nunca obtiene una experiencia más profunda en un Sábado que en ningún otro Día, falla en guardar el Sábado como a Dios le gustaría que lo guardara [</a:t>
            </a:r>
            <a:r>
              <a:rPr kumimoji="0" lang="es-ES" sz="3200" b="1" i="0" u="none" strike="noStrike" kern="1200" cap="none" spc="0" normalizeH="0" baseline="0" noProof="0" dirty="0" err="1">
                <a:ln>
                  <a:noFill/>
                </a:ln>
                <a:solidFill>
                  <a:prstClr val="white"/>
                </a:solidFill>
                <a:effectLst/>
                <a:uLnTx/>
                <a:uFillTx/>
                <a:latin typeface="Century Gothic" panose="020B0502020202020204"/>
                <a:ea typeface="+mj-ea"/>
                <a:cs typeface="+mj-cs"/>
              </a:rPr>
              <a:t>Eze</a:t>
            </a: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 20:12]. Debemos tener varios minutos de quieto estudio de la palabra los Sábados, cuando escuchamos al Señor hablándonos individualmente; pero cuando las palabras no son incorporadas en nuestras vidas, no podrán darnos ninguna fortaleza. A medida que los sacerdotes comían el pan preparado el Sábado anterior, ellos lo asimilaban, y Así recibían fortaleza para sus trabajos diarios.</a:t>
            </a:r>
          </a:p>
        </p:txBody>
      </p:sp>
    </p:spTree>
    <p:extLst>
      <p:ext uri="{BB962C8B-B14F-4D97-AF65-F5344CB8AC3E}">
        <p14:creationId xmlns:p14="http://schemas.microsoft.com/office/powerpoint/2010/main" val="1580338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s-ES" sz="3600" b="1" i="0" u="none" strike="noStrike" kern="1200" cap="none" spc="0" normalizeH="0" baseline="0" noProof="0" dirty="0">
                <a:ln>
                  <a:noFill/>
                </a:ln>
                <a:solidFill>
                  <a:srgbClr val="EA6312"/>
                </a:solidFill>
                <a:effectLst/>
                <a:uLnTx/>
                <a:uFillTx/>
                <a:latin typeface="Century Gothic" panose="020B0502020202020204"/>
                <a:ea typeface="+mj-ea"/>
                <a:cs typeface="+mj-cs"/>
              </a:rPr>
              <a:t>La Mesa de los Panes de la Proposición: Cristo el Pan del Cielo (Tipo y Antitipo)</a:t>
            </a:r>
            <a:endParaRPr lang="en-US" sz="3600" b="1" dirty="0"/>
          </a:p>
        </p:txBody>
      </p:sp>
      <p:sp>
        <p:nvSpPr>
          <p:cNvPr id="5" name="Título 1"/>
          <p:cNvSpPr txBox="1">
            <a:spLocks/>
          </p:cNvSpPr>
          <p:nvPr/>
        </p:nvSpPr>
        <p:spPr>
          <a:xfrm>
            <a:off x="173421" y="1301009"/>
            <a:ext cx="11808372" cy="555698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3200" b="1" i="0" u="none" strike="noStrike" kern="1200" cap="none" spc="0" normalizeH="0" baseline="0" noProof="0" dirty="0">
                <a:ln>
                  <a:noFill/>
                </a:ln>
                <a:solidFill>
                  <a:prstClr val="white"/>
                </a:solidFill>
                <a:effectLst/>
                <a:uLnTx/>
                <a:uFillTx/>
                <a:latin typeface="Century Gothic" panose="020B0502020202020204"/>
                <a:ea typeface="+mj-ea"/>
                <a:cs typeface="+mj-cs"/>
              </a:rPr>
              <a:t>Pedro evidentemente entendió esta verdad cuando amonestó la iglesia para que deseasen la sincera leche de la palabra con la cual crecerían, y él les dijo que si hiciesen eso serían "un sacerdocio santo" [1 Pedro 2:2-5]. Aquí está el secreto de la verdadera vida de un cristiano. La vida eterna no llega al alma a través de formas o ceremonias. Todo está en su debido lugar; la vida eterna es el resultado de alimentarse del verdadero pan que viene de la presencia de Dios, de la Santa Palabra de Dios, la bendita Biblia.</a:t>
            </a:r>
          </a:p>
        </p:txBody>
      </p:sp>
    </p:spTree>
    <p:extLst>
      <p:ext uri="{BB962C8B-B14F-4D97-AF65-F5344CB8AC3E}">
        <p14:creationId xmlns:p14="http://schemas.microsoft.com/office/powerpoint/2010/main" val="887751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1" name="Picture 18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83" name="Picture 182">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85" name="Oval 184">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87" name="Picture 186">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9" name="Picture 18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1" name="Rectangle 19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3" name="Rectangle 192">
            <a:extLst>
              <a:ext uri="{FF2B5EF4-FFF2-40B4-BE49-F238E27FC236}">
                <a16:creationId xmlns:a16="http://schemas.microsoft.com/office/drawing/2014/main" id="{7810E80F-9C89-42DA-AC6A-CA9F6C0FE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8189492" y="1325880"/>
            <a:ext cx="3354807" cy="3066507"/>
          </a:xfrm>
        </p:spPr>
        <p:txBody>
          <a:bodyPr vert="horz" lIns="91440" tIns="45720" rIns="91440" bIns="45720" rtlCol="0" anchor="b">
            <a:normAutofit/>
          </a:bodyPr>
          <a:lstStyle/>
          <a:p>
            <a:pPr>
              <a:lnSpc>
                <a:spcPct val="90000"/>
              </a:lnSpc>
            </a:pPr>
            <a:r>
              <a:rPr lang="en-US" sz="4200" b="0" i="0" kern="1200">
                <a:solidFill>
                  <a:srgbClr val="EBEBEB"/>
                </a:solidFill>
                <a:latin typeface="+mj-lt"/>
                <a:ea typeface="+mj-ea"/>
                <a:cs typeface="+mj-cs"/>
              </a:rPr>
              <a:t>La Mesa de los Panes de la Proposición</a:t>
            </a:r>
          </a:p>
        </p:txBody>
      </p:sp>
      <p:sp>
        <p:nvSpPr>
          <p:cNvPr id="195" name="Rectangle 194">
            <a:extLst>
              <a:ext uri="{FF2B5EF4-FFF2-40B4-BE49-F238E27FC236}">
                <a16:creationId xmlns:a16="http://schemas.microsoft.com/office/drawing/2014/main" id="{35955B09-6DFD-41EE-8794-648DBC50B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id="{EA1C8458-DBAA-4D00-98AC-E9890360D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99" name="Rounded Rectangle 4">
            <a:extLst>
              <a:ext uri="{FF2B5EF4-FFF2-40B4-BE49-F238E27FC236}">
                <a16:creationId xmlns:a16="http://schemas.microsoft.com/office/drawing/2014/main" id="{A8D15A26-D50C-4BE5-8A59-321D90248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591673"/>
            <a:ext cx="6272784" cy="5626247"/>
          </a:xfrm>
          <a:prstGeom prst="roundRect">
            <a:avLst>
              <a:gd name="adj" fmla="val 0"/>
            </a:avLst>
          </a:prstGeom>
          <a:ln w="12700">
            <a:solidFill>
              <a:schemeClr val="bg2"/>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a 6">
            <a:extLst>
              <a:ext uri="{FF2B5EF4-FFF2-40B4-BE49-F238E27FC236}">
                <a16:creationId xmlns:a16="http://schemas.microsoft.com/office/drawing/2014/main" id="{32CFFE11-0E7E-ED06-CFF0-35FBA8890A49}"/>
              </a:ext>
            </a:extLst>
          </p:cNvPr>
          <p:cNvGraphicFramePr>
            <a:graphicFrameLocks noGrp="1"/>
          </p:cNvGraphicFramePr>
          <p:nvPr>
            <p:extLst>
              <p:ext uri="{D42A27DB-BD31-4B8C-83A1-F6EECF244321}">
                <p14:modId xmlns:p14="http://schemas.microsoft.com/office/powerpoint/2010/main" val="610259010"/>
              </p:ext>
            </p:extLst>
          </p:nvPr>
        </p:nvGraphicFramePr>
        <p:xfrm>
          <a:off x="646745" y="756744"/>
          <a:ext cx="6284279" cy="5461176"/>
        </p:xfrm>
        <a:graphic>
          <a:graphicData uri="http://schemas.openxmlformats.org/drawingml/2006/table">
            <a:tbl>
              <a:tblPr firstRow="1" firstCol="1" lastRow="1" lastCol="1" bandRow="1" bandCol="1">
                <a:tableStyleId>{69012ECD-51FC-41F1-AA8D-1B2483CD663E}</a:tableStyleId>
              </a:tblPr>
              <a:tblGrid>
                <a:gridCol w="3123254">
                  <a:extLst>
                    <a:ext uri="{9D8B030D-6E8A-4147-A177-3AD203B41FA5}">
                      <a16:colId xmlns:a16="http://schemas.microsoft.com/office/drawing/2014/main" val="1246199225"/>
                    </a:ext>
                  </a:extLst>
                </a:gridCol>
                <a:gridCol w="3161025">
                  <a:extLst>
                    <a:ext uri="{9D8B030D-6E8A-4147-A177-3AD203B41FA5}">
                      <a16:colId xmlns:a16="http://schemas.microsoft.com/office/drawing/2014/main" val="4099820463"/>
                    </a:ext>
                  </a:extLst>
                </a:gridCol>
              </a:tblGrid>
              <a:tr h="681066">
                <a:tc>
                  <a:txBody>
                    <a:bodyPr/>
                    <a:lstStyle/>
                    <a:p>
                      <a:pPr marL="0" marR="0" algn="ctr">
                        <a:lnSpc>
                          <a:spcPct val="107000"/>
                        </a:lnSpc>
                        <a:spcBef>
                          <a:spcPts val="0"/>
                        </a:spcBef>
                        <a:spcAft>
                          <a:spcPts val="800"/>
                        </a:spcAft>
                      </a:pPr>
                      <a:r>
                        <a:rPr lang="es-ES" sz="1900" b="1" kern="100">
                          <a:effectLst/>
                        </a:rPr>
                        <a:t>Tipo</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9003" marR="9003" marT="78626" marB="78626"/>
                </a:tc>
                <a:tc>
                  <a:txBody>
                    <a:bodyPr/>
                    <a:lstStyle/>
                    <a:p>
                      <a:pPr marL="0" marR="0" algn="ctr">
                        <a:lnSpc>
                          <a:spcPct val="107000"/>
                        </a:lnSpc>
                        <a:spcBef>
                          <a:spcPts val="0"/>
                        </a:spcBef>
                        <a:spcAft>
                          <a:spcPts val="800"/>
                        </a:spcAft>
                      </a:pPr>
                      <a:r>
                        <a:rPr lang="es-ES" sz="1900" b="1" kern="100">
                          <a:effectLst/>
                        </a:rPr>
                        <a:t>Antitipo</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9003" marR="9003" marT="78626" marB="78626"/>
                </a:tc>
                <a:extLst>
                  <a:ext uri="{0D108BD9-81ED-4DB2-BD59-A6C34878D82A}">
                    <a16:rowId xmlns:a16="http://schemas.microsoft.com/office/drawing/2014/main" val="368569818"/>
                  </a:ext>
                </a:extLst>
              </a:tr>
              <a:tr h="616328">
                <a:tc>
                  <a:txBody>
                    <a:bodyPr/>
                    <a:lstStyle/>
                    <a:p>
                      <a:pPr marL="0" marR="0" algn="ctr">
                        <a:lnSpc>
                          <a:spcPct val="107000"/>
                        </a:lnSpc>
                        <a:spcBef>
                          <a:spcPts val="0"/>
                        </a:spcBef>
                        <a:spcAft>
                          <a:spcPts val="800"/>
                        </a:spcAft>
                      </a:pPr>
                      <a:r>
                        <a:rPr lang="es-ES" sz="1600" b="1" kern="100">
                          <a:effectLst/>
                        </a:rPr>
                        <a:t>Exo. 25:30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9003" marR="9003" marT="78626" marB="78626"/>
                </a:tc>
                <a:tc>
                  <a:txBody>
                    <a:bodyPr/>
                    <a:lstStyle/>
                    <a:p>
                      <a:pPr marL="0" marR="0" algn="ctr">
                        <a:lnSpc>
                          <a:spcPct val="107000"/>
                        </a:lnSpc>
                        <a:spcBef>
                          <a:spcPts val="0"/>
                        </a:spcBef>
                        <a:spcAft>
                          <a:spcPts val="800"/>
                        </a:spcAft>
                      </a:pPr>
                      <a:r>
                        <a:rPr lang="es-ES" sz="1600" b="1" kern="100">
                          <a:effectLst/>
                        </a:rPr>
                        <a:t>Juan 6:48</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9003" marR="9003" marT="78626" marB="78626"/>
                </a:tc>
                <a:extLst>
                  <a:ext uri="{0D108BD9-81ED-4DB2-BD59-A6C34878D82A}">
                    <a16:rowId xmlns:a16="http://schemas.microsoft.com/office/drawing/2014/main" val="2399179597"/>
                  </a:ext>
                </a:extLst>
              </a:tr>
              <a:tr h="1331392">
                <a:tc>
                  <a:txBody>
                    <a:bodyPr/>
                    <a:lstStyle/>
                    <a:p>
                      <a:pPr marL="0" marR="0" algn="ctr">
                        <a:lnSpc>
                          <a:spcPct val="107000"/>
                        </a:lnSpc>
                        <a:spcBef>
                          <a:spcPts val="0"/>
                        </a:spcBef>
                        <a:spcAft>
                          <a:spcPts val="800"/>
                        </a:spcAft>
                      </a:pPr>
                      <a:r>
                        <a:rPr lang="es-ES" sz="1600" b="1" kern="100">
                          <a:solidFill>
                            <a:srgbClr val="000000"/>
                          </a:solidFill>
                          <a:effectLst/>
                          <a:highlight>
                            <a:srgbClr val="F2F2F2"/>
                          </a:highlight>
                        </a:rPr>
                        <a:t>El pan de la proposición estaba siempre delante del Señor.</a:t>
                      </a:r>
                      <a:endParaRPr lang="en-US" sz="1100" kern="100">
                        <a:effectLst/>
                        <a:highlight>
                          <a:srgbClr val="F2F2F2"/>
                        </a:highlight>
                        <a:latin typeface="Aptos" panose="020B0004020202020204" pitchFamily="34" charset="0"/>
                        <a:ea typeface="Aptos" panose="020B0004020202020204" pitchFamily="34" charset="0"/>
                        <a:cs typeface="Times New Roman" panose="02020603050405020304" pitchFamily="18" charset="0"/>
                      </a:endParaRPr>
                    </a:p>
                  </a:txBody>
                  <a:tcPr marL="9003" marR="9003" marT="78626" marB="78626"/>
                </a:tc>
                <a:tc>
                  <a:txBody>
                    <a:bodyPr/>
                    <a:lstStyle/>
                    <a:p>
                      <a:pPr marL="0" marR="0" algn="ctr">
                        <a:lnSpc>
                          <a:spcPct val="107000"/>
                        </a:lnSpc>
                        <a:spcBef>
                          <a:spcPts val="0"/>
                        </a:spcBef>
                        <a:spcAft>
                          <a:spcPts val="800"/>
                        </a:spcAft>
                      </a:pPr>
                      <a:r>
                        <a:rPr lang="es-ES" sz="1600" b="1" kern="100">
                          <a:solidFill>
                            <a:srgbClr val="000000"/>
                          </a:solidFill>
                          <a:effectLst/>
                          <a:highlight>
                            <a:srgbClr val="F2F2F2"/>
                          </a:highlight>
                        </a:rPr>
                        <a:t>Cristo dijo, "Yo soy el pan de la vida".</a:t>
                      </a:r>
                      <a:endParaRPr lang="en-US" sz="1100" kern="100">
                        <a:effectLst/>
                        <a:highlight>
                          <a:srgbClr val="F2F2F2"/>
                        </a:highlight>
                        <a:latin typeface="Aptos" panose="020B0004020202020204" pitchFamily="34" charset="0"/>
                        <a:ea typeface="Aptos" panose="020B0004020202020204" pitchFamily="34" charset="0"/>
                        <a:cs typeface="Times New Roman" panose="02020603050405020304" pitchFamily="18" charset="0"/>
                      </a:endParaRPr>
                    </a:p>
                  </a:txBody>
                  <a:tcPr marL="9003" marR="9003" marT="78626" marB="78626"/>
                </a:tc>
                <a:extLst>
                  <a:ext uri="{0D108BD9-81ED-4DB2-BD59-A6C34878D82A}">
                    <a16:rowId xmlns:a16="http://schemas.microsoft.com/office/drawing/2014/main" val="1314581981"/>
                  </a:ext>
                </a:extLst>
              </a:tr>
              <a:tr h="616328">
                <a:tc>
                  <a:txBody>
                    <a:bodyPr/>
                    <a:lstStyle/>
                    <a:p>
                      <a:pPr marL="0" marR="0" algn="ctr">
                        <a:lnSpc>
                          <a:spcPct val="107000"/>
                        </a:lnSpc>
                        <a:spcBef>
                          <a:spcPts val="0"/>
                        </a:spcBef>
                        <a:spcAft>
                          <a:spcPts val="800"/>
                        </a:spcAft>
                      </a:pPr>
                      <a:r>
                        <a:rPr lang="es-ES" sz="1600" b="1" kern="100">
                          <a:solidFill>
                            <a:srgbClr val="000000"/>
                          </a:solidFill>
                          <a:effectLst/>
                          <a:highlight>
                            <a:srgbClr val="F2F2F2"/>
                          </a:highlight>
                        </a:rPr>
                        <a:t>Lev. 24:5</a:t>
                      </a:r>
                      <a:endParaRPr lang="en-US" sz="1100" kern="100">
                        <a:effectLst/>
                        <a:highlight>
                          <a:srgbClr val="F2F2F2"/>
                        </a:highlight>
                        <a:latin typeface="Aptos" panose="020B0004020202020204" pitchFamily="34" charset="0"/>
                        <a:ea typeface="Aptos" panose="020B0004020202020204" pitchFamily="34" charset="0"/>
                        <a:cs typeface="Times New Roman" panose="02020603050405020304" pitchFamily="18" charset="0"/>
                      </a:endParaRPr>
                    </a:p>
                  </a:txBody>
                  <a:tcPr marL="9003" marR="9003" marT="78626" marB="78626"/>
                </a:tc>
                <a:tc>
                  <a:txBody>
                    <a:bodyPr/>
                    <a:lstStyle/>
                    <a:p>
                      <a:pPr marL="0" marR="0" algn="ctr">
                        <a:lnSpc>
                          <a:spcPct val="107000"/>
                        </a:lnSpc>
                        <a:spcBef>
                          <a:spcPts val="0"/>
                        </a:spcBef>
                        <a:spcAft>
                          <a:spcPts val="800"/>
                        </a:spcAft>
                      </a:pPr>
                      <a:r>
                        <a:rPr lang="es-ES" sz="1600" b="1" kern="100" dirty="0">
                          <a:solidFill>
                            <a:srgbClr val="000000"/>
                          </a:solidFill>
                          <a:effectLst/>
                          <a:highlight>
                            <a:srgbClr val="F2F2F2"/>
                          </a:highlight>
                        </a:rPr>
                        <a:t>1 </a:t>
                      </a:r>
                      <a:r>
                        <a:rPr lang="es-ES" sz="1600" b="1" kern="100" dirty="0" err="1">
                          <a:solidFill>
                            <a:srgbClr val="000000"/>
                          </a:solidFill>
                          <a:effectLst/>
                          <a:highlight>
                            <a:srgbClr val="F2F2F2"/>
                          </a:highlight>
                        </a:rPr>
                        <a:t>Cor</a:t>
                      </a:r>
                      <a:r>
                        <a:rPr lang="es-ES" sz="1600" b="1" kern="100" dirty="0">
                          <a:solidFill>
                            <a:srgbClr val="000000"/>
                          </a:solidFill>
                          <a:effectLst/>
                          <a:highlight>
                            <a:srgbClr val="F2F2F2"/>
                          </a:highlight>
                        </a:rPr>
                        <a:t>. 10:17</a:t>
                      </a:r>
                      <a:endParaRPr lang="en-US" sz="1100" kern="100" dirty="0">
                        <a:effectLst/>
                        <a:highlight>
                          <a:srgbClr val="F2F2F2"/>
                        </a:highlight>
                        <a:latin typeface="Aptos" panose="020B0004020202020204" pitchFamily="34" charset="0"/>
                        <a:ea typeface="Aptos" panose="020B0004020202020204" pitchFamily="34" charset="0"/>
                        <a:cs typeface="Times New Roman" panose="02020603050405020304" pitchFamily="18" charset="0"/>
                      </a:endParaRPr>
                    </a:p>
                  </a:txBody>
                  <a:tcPr marL="9003" marR="9003" marT="78626" marB="78626"/>
                </a:tc>
                <a:extLst>
                  <a:ext uri="{0D108BD9-81ED-4DB2-BD59-A6C34878D82A}">
                    <a16:rowId xmlns:a16="http://schemas.microsoft.com/office/drawing/2014/main" val="3667695963"/>
                  </a:ext>
                </a:extLst>
              </a:tr>
              <a:tr h="1688921">
                <a:tc>
                  <a:txBody>
                    <a:bodyPr/>
                    <a:lstStyle/>
                    <a:p>
                      <a:pPr marL="0" marR="0" algn="ctr">
                        <a:lnSpc>
                          <a:spcPct val="107000"/>
                        </a:lnSpc>
                        <a:spcBef>
                          <a:spcPts val="0"/>
                        </a:spcBef>
                        <a:spcAft>
                          <a:spcPts val="800"/>
                        </a:spcAft>
                      </a:pPr>
                      <a:r>
                        <a:rPr lang="es-ES" sz="1600" b="1" kern="100">
                          <a:effectLst/>
                        </a:rPr>
                        <a:t>Habían 12 panes de la proposición, el número de las tribus de Israel.</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9003" marR="9003" marT="78626" marB="78626"/>
                </a:tc>
                <a:tc>
                  <a:txBody>
                    <a:bodyPr/>
                    <a:lstStyle/>
                    <a:p>
                      <a:pPr marL="0" marR="0" algn="ctr">
                        <a:lnSpc>
                          <a:spcPct val="107000"/>
                        </a:lnSpc>
                        <a:spcBef>
                          <a:spcPts val="0"/>
                        </a:spcBef>
                        <a:spcAft>
                          <a:spcPts val="800"/>
                        </a:spcAft>
                      </a:pPr>
                      <a:r>
                        <a:rPr lang="es-ES" sz="1600" b="1" kern="100">
                          <a:effectLst/>
                        </a:rPr>
                        <a:t>Hablando de la iglesia, Pablo dijo, "Nosotros siendo muchos, somos un pan y un solo cuerpo".</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9003" marR="9003" marT="78626" marB="78626"/>
                </a:tc>
                <a:extLst>
                  <a:ext uri="{0D108BD9-81ED-4DB2-BD59-A6C34878D82A}">
                    <a16:rowId xmlns:a16="http://schemas.microsoft.com/office/drawing/2014/main" val="456570052"/>
                  </a:ext>
                </a:extLst>
              </a:tr>
              <a:tr h="527141">
                <a:tc>
                  <a:txBody>
                    <a:bodyPr/>
                    <a:lstStyle/>
                    <a:p>
                      <a:pPr>
                        <a:lnSpc>
                          <a:spcPct val="107000"/>
                        </a:lnSpc>
                      </a:pPr>
                      <a:endParaRPr lang="en-US" sz="1100" kern="100">
                        <a:effectLst/>
                        <a:latin typeface="Aptos" panose="020B0004020202020204" pitchFamily="34" charset="0"/>
                      </a:endParaRPr>
                    </a:p>
                  </a:txBody>
                  <a:tcPr marL="9003" marR="9003" marT="78626" marB="78626"/>
                </a:tc>
                <a:tc>
                  <a:txBody>
                    <a:bodyPr/>
                    <a:lstStyle/>
                    <a:p>
                      <a:pPr>
                        <a:lnSpc>
                          <a:spcPct val="107000"/>
                        </a:lnSpc>
                      </a:pPr>
                      <a:endParaRPr lang="en-US" sz="1100" kern="100" dirty="0">
                        <a:effectLst/>
                        <a:latin typeface="Aptos" panose="020B0004020202020204" pitchFamily="34" charset="0"/>
                      </a:endParaRPr>
                    </a:p>
                  </a:txBody>
                  <a:tcPr marL="9003" marR="9003" marT="78626" marB="78626"/>
                </a:tc>
                <a:extLst>
                  <a:ext uri="{0D108BD9-81ED-4DB2-BD59-A6C34878D82A}">
                    <a16:rowId xmlns:a16="http://schemas.microsoft.com/office/drawing/2014/main" val="3242537531"/>
                  </a:ext>
                </a:extLst>
              </a:tr>
            </a:tbl>
          </a:graphicData>
        </a:graphic>
      </p:graphicFrame>
    </p:spTree>
    <p:extLst>
      <p:ext uri="{BB962C8B-B14F-4D97-AF65-F5344CB8AC3E}">
        <p14:creationId xmlns:p14="http://schemas.microsoft.com/office/powerpoint/2010/main" val="2298460074"/>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2D8FDD8E-CD0E-8DAD-43A3-9A5B7F55511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2061" y="0"/>
            <a:ext cx="12192000" cy="6858000"/>
          </a:xfrm>
          <a:prstGeom prst="rect">
            <a:avLst/>
          </a:prstGeom>
        </p:spPr>
      </p:pic>
      <p:sp>
        <p:nvSpPr>
          <p:cNvPr id="4" name="CuadroTexto 3">
            <a:extLst>
              <a:ext uri="{FF2B5EF4-FFF2-40B4-BE49-F238E27FC236}">
                <a16:creationId xmlns:a16="http://schemas.microsoft.com/office/drawing/2014/main" id="{B7F75417-8BC0-431B-9DD0-3952FEF3CE45}"/>
              </a:ext>
            </a:extLst>
          </p:cNvPr>
          <p:cNvSpPr txBox="1"/>
          <p:nvPr/>
        </p:nvSpPr>
        <p:spPr>
          <a:xfrm>
            <a:off x="258289" y="1483351"/>
            <a:ext cx="5157427" cy="1200329"/>
          </a:xfrm>
          <a:prstGeom prst="rect">
            <a:avLst/>
          </a:prstGeom>
          <a:noFill/>
        </p:spPr>
        <p:txBody>
          <a:bodyPr wrap="square" rtlCol="0">
            <a:spAutoFit/>
          </a:bodyPr>
          <a:lstStyle/>
          <a:p>
            <a:pPr lvl="0" algn="just" defTabSz="457200">
              <a:defRPr/>
            </a:pPr>
            <a:r>
              <a:rPr lang="es-ES" sz="2400" dirty="0">
                <a:solidFill>
                  <a:prstClr val="white"/>
                </a:solidFill>
              </a:rPr>
              <a:t>Los Sábados los Levitas hacían 12 panes, o tortas, de masa sin fermento </a:t>
            </a:r>
            <a:endParaRPr kumimoji="0" lang="es-ES" sz="2400" b="0" i="0" u="none" strike="noStrike" kern="1200" cap="none" spc="0" normalizeH="0" baseline="0" noProof="0" dirty="0">
              <a:ln>
                <a:noFill/>
              </a:ln>
              <a:solidFill>
                <a:prstClr val="white"/>
              </a:solidFill>
              <a:effectLst/>
              <a:uLnTx/>
              <a:uFillTx/>
              <a:latin typeface="Calibri" panose="020F0502020204030204"/>
            </a:endParaRPr>
          </a:p>
        </p:txBody>
      </p:sp>
      <p:sp>
        <p:nvSpPr>
          <p:cNvPr id="5" name="CuadroTexto 4">
            <a:extLst>
              <a:ext uri="{FF2B5EF4-FFF2-40B4-BE49-F238E27FC236}">
                <a16:creationId xmlns:a16="http://schemas.microsoft.com/office/drawing/2014/main" id="{2B80B65F-4774-4B34-B211-5F7CCD9DB0D1}"/>
              </a:ext>
            </a:extLst>
          </p:cNvPr>
          <p:cNvSpPr txBox="1"/>
          <p:nvPr/>
        </p:nvSpPr>
        <p:spPr>
          <a:xfrm>
            <a:off x="357360" y="532076"/>
            <a:ext cx="4915382" cy="830997"/>
          </a:xfrm>
          <a:prstGeom prst="rect">
            <a:avLst/>
          </a:prstGeom>
          <a:noFill/>
        </p:spPr>
        <p:txBody>
          <a:bodyPr wrap="square" rtlCol="0">
            <a:spAutoFit/>
          </a:bodyPr>
          <a:lstStyle/>
          <a:p>
            <a:pPr lvl="0" defTabSz="457200">
              <a:defRPr/>
            </a:pPr>
            <a:r>
              <a:rPr lang="es-ES" sz="2400" dirty="0">
                <a:solidFill>
                  <a:prstClr val="white"/>
                </a:solidFill>
              </a:rPr>
              <a:t>La mesa de los panes de la proposición</a:t>
            </a:r>
            <a:endParaRPr kumimoji="0" lang="es-ES" sz="2400" b="0" i="0" u="none" strike="noStrike" kern="1200" cap="none" spc="0" normalizeH="0" baseline="0" noProof="0" dirty="0">
              <a:ln>
                <a:noFill/>
              </a:ln>
              <a:solidFill>
                <a:prstClr val="white"/>
              </a:solidFill>
              <a:effectLst/>
              <a:uLnTx/>
              <a:uFillTx/>
              <a:latin typeface="Calibri" panose="020F0502020204030204"/>
            </a:endParaRPr>
          </a:p>
        </p:txBody>
      </p:sp>
      <p:sp>
        <p:nvSpPr>
          <p:cNvPr id="6" name="CuadroTexto 5">
            <a:extLst>
              <a:ext uri="{FF2B5EF4-FFF2-40B4-BE49-F238E27FC236}">
                <a16:creationId xmlns:a16="http://schemas.microsoft.com/office/drawing/2014/main" id="{3C95100F-E8B5-4CF3-9E17-D707427B80EE}"/>
              </a:ext>
            </a:extLst>
          </p:cNvPr>
          <p:cNvSpPr txBox="1"/>
          <p:nvPr/>
        </p:nvSpPr>
        <p:spPr>
          <a:xfrm>
            <a:off x="317412" y="4115681"/>
            <a:ext cx="4803412" cy="1323439"/>
          </a:xfrm>
          <a:prstGeom prst="rect">
            <a:avLst/>
          </a:prstGeom>
          <a:noFill/>
        </p:spPr>
        <p:txBody>
          <a:bodyPr wrap="square" rtlCol="0">
            <a:spAutoFit/>
          </a:bodyPr>
          <a:lstStyle/>
          <a:p>
            <a:pPr lvl="0" algn="just" defTabSz="457200">
              <a:defRPr/>
            </a:pPr>
            <a:r>
              <a:rPr lang="es-ES" sz="2000" dirty="0">
                <a:solidFill>
                  <a:prstClr val="white"/>
                </a:solidFill>
              </a:rPr>
              <a:t>Es el resultado de alimentarse del verdadero pan que viene de la presencia de Dios, de la Santa Palabra de Dios, la bendita Biblia.</a:t>
            </a:r>
            <a:endParaRPr kumimoji="0" lang="es-ES" sz="2000" b="0" i="0" u="none" strike="noStrike" kern="1200" cap="none" spc="0" normalizeH="0" baseline="0" noProof="0" dirty="0">
              <a:ln>
                <a:noFill/>
              </a:ln>
              <a:solidFill>
                <a:prstClr val="white"/>
              </a:solidFill>
              <a:effectLst/>
              <a:uLnTx/>
              <a:uFillTx/>
              <a:latin typeface="Calibri" panose="020F0502020204030204"/>
            </a:endParaRPr>
          </a:p>
        </p:txBody>
      </p:sp>
      <p:sp>
        <p:nvSpPr>
          <p:cNvPr id="7" name="CuadroTexto 6">
            <a:extLst>
              <a:ext uri="{FF2B5EF4-FFF2-40B4-BE49-F238E27FC236}">
                <a16:creationId xmlns:a16="http://schemas.microsoft.com/office/drawing/2014/main" id="{484CE96C-CBE3-40DD-869A-7E653E50D465}"/>
              </a:ext>
            </a:extLst>
          </p:cNvPr>
          <p:cNvSpPr txBox="1"/>
          <p:nvPr/>
        </p:nvSpPr>
        <p:spPr>
          <a:xfrm>
            <a:off x="413345" y="5581808"/>
            <a:ext cx="4803412" cy="830997"/>
          </a:xfrm>
          <a:prstGeom prst="rect">
            <a:avLst/>
          </a:prstGeom>
          <a:noFill/>
        </p:spPr>
        <p:txBody>
          <a:bodyPr wrap="square" rtlCol="0">
            <a:spAutoFit/>
          </a:bodyPr>
          <a:lstStyle/>
          <a:p>
            <a:pPr lvl="0" defTabSz="457200">
              <a:defRPr/>
            </a:pPr>
            <a:r>
              <a:rPr lang="es-ES" sz="2400" dirty="0">
                <a:solidFill>
                  <a:prstClr val="white"/>
                </a:solidFill>
              </a:rPr>
              <a:t>Dios ordenó que Su pueblo debía ganar cada Sábado </a:t>
            </a:r>
            <a:endParaRPr kumimoji="0" lang="es-ES" sz="2400" b="0" i="0" u="none" strike="noStrike" kern="1200" cap="none" spc="0" normalizeH="0" baseline="0" noProof="0" dirty="0">
              <a:ln>
                <a:noFill/>
              </a:ln>
              <a:solidFill>
                <a:prstClr val="white"/>
              </a:solidFill>
              <a:effectLst/>
              <a:uLnTx/>
              <a:uFillTx/>
              <a:latin typeface="Calibri" panose="020F0502020204030204"/>
            </a:endParaRPr>
          </a:p>
        </p:txBody>
      </p:sp>
      <p:sp>
        <p:nvSpPr>
          <p:cNvPr id="8" name="CuadroTexto 7">
            <a:extLst>
              <a:ext uri="{FF2B5EF4-FFF2-40B4-BE49-F238E27FC236}">
                <a16:creationId xmlns:a16="http://schemas.microsoft.com/office/drawing/2014/main" id="{BADEAE86-D7E0-4E67-860F-EC436B06AF60}"/>
              </a:ext>
            </a:extLst>
          </p:cNvPr>
          <p:cNvSpPr txBox="1"/>
          <p:nvPr/>
        </p:nvSpPr>
        <p:spPr>
          <a:xfrm>
            <a:off x="317412" y="2869968"/>
            <a:ext cx="4933015" cy="1015663"/>
          </a:xfrm>
          <a:prstGeom prst="rect">
            <a:avLst/>
          </a:prstGeom>
          <a:noFill/>
        </p:spPr>
        <p:txBody>
          <a:bodyPr wrap="square" rtlCol="0">
            <a:spAutoFit/>
          </a:bodyPr>
          <a:lstStyle/>
          <a:p>
            <a:pPr lvl="0" algn="just" defTabSz="457200">
              <a:defRPr/>
            </a:pPr>
            <a:r>
              <a:rPr lang="es-ES" sz="2000" dirty="0">
                <a:solidFill>
                  <a:prstClr val="white"/>
                </a:solidFill>
              </a:rPr>
              <a:t>Es el tiempo más apropiado para dejar que Dios nos hable a nuestras propias almas a través de Su palabra</a:t>
            </a:r>
            <a:endParaRPr kumimoji="0" lang="es-ES" sz="2000" b="0" i="0" u="none" strike="noStrike" kern="1200" cap="none" spc="0" normalizeH="0" baseline="0" noProof="0" dirty="0">
              <a:ln>
                <a:noFill/>
              </a:ln>
              <a:solidFill>
                <a:prstClr val="white"/>
              </a:solidFill>
              <a:effectLst/>
              <a:uLnTx/>
              <a:uFillTx/>
              <a:latin typeface="Calibri" panose="020F0502020204030204"/>
            </a:endParaRPr>
          </a:p>
        </p:txBody>
      </p:sp>
      <p:sp>
        <p:nvSpPr>
          <p:cNvPr id="9" name="CuadroTexto 8">
            <a:extLst>
              <a:ext uri="{FF2B5EF4-FFF2-40B4-BE49-F238E27FC236}">
                <a16:creationId xmlns:a16="http://schemas.microsoft.com/office/drawing/2014/main" id="{DB4BBA2C-AD84-4635-BFED-A54A24D56E2B}"/>
              </a:ext>
            </a:extLst>
          </p:cNvPr>
          <p:cNvSpPr txBox="1"/>
          <p:nvPr/>
        </p:nvSpPr>
        <p:spPr>
          <a:xfrm>
            <a:off x="5661943" y="4043413"/>
            <a:ext cx="6483306" cy="584775"/>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D. </a:t>
            </a:r>
            <a:r>
              <a:rPr lang="es-ES" sz="3200" dirty="0">
                <a:solidFill>
                  <a:prstClr val="white"/>
                </a:solidFill>
              </a:rPr>
              <a:t>Verdadero</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CuadroTexto 9">
            <a:extLst>
              <a:ext uri="{FF2B5EF4-FFF2-40B4-BE49-F238E27FC236}">
                <a16:creationId xmlns:a16="http://schemas.microsoft.com/office/drawing/2014/main" id="{8F3B8264-4C31-43B4-BA54-43EE83420FE7}"/>
              </a:ext>
            </a:extLst>
          </p:cNvPr>
          <p:cNvSpPr txBox="1"/>
          <p:nvPr/>
        </p:nvSpPr>
        <p:spPr>
          <a:xfrm>
            <a:off x="5661943" y="1367972"/>
            <a:ext cx="5735510" cy="1077218"/>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B</a:t>
            </a:r>
            <a:r>
              <a:rPr kumimoji="0" lang="es-DO"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s-ES" sz="3200" dirty="0">
                <a:solidFill>
                  <a:prstClr val="white"/>
                </a:solidFill>
              </a:rPr>
              <a:t>Estaba colocada al norte del lugar Santo</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CuadroTexto 10">
            <a:extLst>
              <a:ext uri="{FF2B5EF4-FFF2-40B4-BE49-F238E27FC236}">
                <a16:creationId xmlns:a16="http://schemas.microsoft.com/office/drawing/2014/main" id="{707CBC07-791E-485A-931D-932FDFAF0D6C}"/>
              </a:ext>
            </a:extLst>
          </p:cNvPr>
          <p:cNvSpPr txBox="1"/>
          <p:nvPr/>
        </p:nvSpPr>
        <p:spPr>
          <a:xfrm>
            <a:off x="5661943" y="362799"/>
            <a:ext cx="5332006" cy="584775"/>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A. </a:t>
            </a:r>
            <a:r>
              <a:rPr lang="es-ES" sz="3200" dirty="0">
                <a:solidFill>
                  <a:prstClr val="white"/>
                </a:solidFill>
                <a:latin typeface="Calibri" panose="020F0502020204030204"/>
              </a:rPr>
              <a:t>La vida eterna</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CuadroTexto 11">
            <a:extLst>
              <a:ext uri="{FF2B5EF4-FFF2-40B4-BE49-F238E27FC236}">
                <a16:creationId xmlns:a16="http://schemas.microsoft.com/office/drawing/2014/main" id="{4D4C28EC-9574-47D6-8D4C-A2D48F991BF0}"/>
              </a:ext>
            </a:extLst>
          </p:cNvPr>
          <p:cNvSpPr txBox="1"/>
          <p:nvPr/>
        </p:nvSpPr>
        <p:spPr>
          <a:xfrm>
            <a:off x="5661943" y="2839190"/>
            <a:ext cx="6427788" cy="1077218"/>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C. </a:t>
            </a:r>
            <a:r>
              <a:rPr lang="es-ES" sz="3200" dirty="0">
                <a:solidFill>
                  <a:prstClr val="white"/>
                </a:solidFill>
              </a:rPr>
              <a:t>Una nueva experiencia en los asuntos celestiales</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570408FA-21B6-4E50-A2CA-A06FB9771535}"/>
              </a:ext>
            </a:extLst>
          </p:cNvPr>
          <p:cNvSpPr txBox="1"/>
          <p:nvPr/>
        </p:nvSpPr>
        <p:spPr>
          <a:xfrm>
            <a:off x="5785082" y="5704918"/>
            <a:ext cx="6181510" cy="584775"/>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F. </a:t>
            </a:r>
            <a:r>
              <a:rPr lang="es-ES" sz="3200" dirty="0">
                <a:solidFill>
                  <a:prstClr val="white"/>
                </a:solidFill>
                <a:latin typeface="Calibri" panose="020F0502020204030204"/>
              </a:rPr>
              <a:t>El Sábado</a:t>
            </a:r>
            <a:endParaRPr kumimoji="0" lang="es-ES" sz="3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4" name="CuadroTexto 13">
            <a:extLst>
              <a:ext uri="{FF2B5EF4-FFF2-40B4-BE49-F238E27FC236}">
                <a16:creationId xmlns:a16="http://schemas.microsoft.com/office/drawing/2014/main" id="{D52AD20F-C77A-4B88-B6A1-2718AE27E03B}"/>
              </a:ext>
            </a:extLst>
          </p:cNvPr>
          <p:cNvSpPr txBox="1"/>
          <p:nvPr/>
        </p:nvSpPr>
        <p:spPr>
          <a:xfrm>
            <a:off x="5732821" y="4777848"/>
            <a:ext cx="6412428" cy="584775"/>
          </a:xfrm>
          <a:prstGeom prst="rect">
            <a:avLst/>
          </a:prstGeom>
          <a:noFill/>
        </p:spPr>
        <p:txBody>
          <a:bodyPr wrap="square" rtlCol="0">
            <a:spAutoFit/>
          </a:bodyPr>
          <a:lstStyle/>
          <a:p>
            <a:pPr lvl="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E.</a:t>
            </a:r>
            <a:r>
              <a:rPr lang="es-ES" sz="3200" dirty="0">
                <a:solidFill>
                  <a:prstClr val="white"/>
                </a:solidFill>
              </a:rPr>
              <a:t> Falso</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372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10"/>
                                        </p:tgtEl>
                                        <p:attrNameLst>
                                          <p:attrName>style.color</p:attrName>
                                        </p:attrNameLst>
                                      </p:cBhvr>
                                      <p:by>
                                        <p:hsl h="7200000" s="0" l="0"/>
                                      </p:by>
                                    </p:animClr>
                                    <p:animClr clrSpc="hsl" dir="cw">
                                      <p:cBhvr>
                                        <p:cTn id="11" dur="500" fill="hold"/>
                                        <p:tgtEl>
                                          <p:spTgt spid="10"/>
                                        </p:tgtEl>
                                        <p:attrNameLst>
                                          <p:attrName>fillcolor</p:attrName>
                                        </p:attrNameLst>
                                      </p:cBhvr>
                                      <p:by>
                                        <p:hsl h="7200000" s="0" l="0"/>
                                      </p:by>
                                    </p:animClr>
                                    <p:animClr clrSpc="hsl" dir="cw">
                                      <p:cBhvr>
                                        <p:cTn id="12" dur="500" fill="hold"/>
                                        <p:tgtEl>
                                          <p:spTgt spid="10"/>
                                        </p:tgtEl>
                                        <p:attrNameLst>
                                          <p:attrName>stroke.color</p:attrName>
                                        </p:attrNameLst>
                                      </p:cBhvr>
                                      <p:by>
                                        <p:hsl h="7200000" s="0" l="0"/>
                                      </p:by>
                                    </p:animClr>
                                    <p:set>
                                      <p:cBhvr>
                                        <p:cTn id="13" dur="500" fill="hold"/>
                                        <p:tgtEl>
                                          <p:spTgt spid="1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9"/>
                                        </p:tgtEl>
                                        <p:attrNameLst>
                                          <p:attrName>style.color</p:attrName>
                                        </p:attrNameLst>
                                      </p:cBhvr>
                                      <p:by>
                                        <p:hsl h="7200000" s="0" l="0"/>
                                      </p:by>
                                    </p:animClr>
                                    <p:animClr clrSpc="hsl" dir="cw">
                                      <p:cBhvr>
                                        <p:cTn id="22" dur="500" fill="hold"/>
                                        <p:tgtEl>
                                          <p:spTgt spid="9"/>
                                        </p:tgtEl>
                                        <p:attrNameLst>
                                          <p:attrName>fillcolor</p:attrName>
                                        </p:attrNameLst>
                                      </p:cBhvr>
                                      <p:by>
                                        <p:hsl h="7200000" s="0" l="0"/>
                                      </p:by>
                                    </p:animClr>
                                    <p:animClr clrSpc="hsl" dir="cw">
                                      <p:cBhvr>
                                        <p:cTn id="23" dur="500" fill="hold"/>
                                        <p:tgtEl>
                                          <p:spTgt spid="9"/>
                                        </p:tgtEl>
                                        <p:attrNameLst>
                                          <p:attrName>stroke.color</p:attrName>
                                        </p:attrNameLst>
                                      </p:cBhvr>
                                      <p:by>
                                        <p:hsl h="7200000" s="0" l="0"/>
                                      </p:by>
                                    </p:animClr>
                                    <p:set>
                                      <p:cBhvr>
                                        <p:cTn id="24" dur="500" fill="hold"/>
                                        <p:tgtEl>
                                          <p:spTgt spid="9"/>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13"/>
                                        </p:tgtEl>
                                        <p:attrNameLst>
                                          <p:attrName>style.color</p:attrName>
                                        </p:attrNameLst>
                                      </p:cBhvr>
                                      <p:by>
                                        <p:hsl h="7200000" s="0" l="0"/>
                                      </p:by>
                                    </p:animClr>
                                    <p:animClr clrSpc="hsl" dir="cw">
                                      <p:cBhvr>
                                        <p:cTn id="33" dur="500" fill="hold"/>
                                        <p:tgtEl>
                                          <p:spTgt spid="13"/>
                                        </p:tgtEl>
                                        <p:attrNameLst>
                                          <p:attrName>fillcolor</p:attrName>
                                        </p:attrNameLst>
                                      </p:cBhvr>
                                      <p:by>
                                        <p:hsl h="7200000" s="0" l="0"/>
                                      </p:by>
                                    </p:animClr>
                                    <p:animClr clrSpc="hsl" dir="cw">
                                      <p:cBhvr>
                                        <p:cTn id="34" dur="500" fill="hold"/>
                                        <p:tgtEl>
                                          <p:spTgt spid="13"/>
                                        </p:tgtEl>
                                        <p:attrNameLst>
                                          <p:attrName>stroke.color</p:attrName>
                                        </p:attrNameLst>
                                      </p:cBhvr>
                                      <p:by>
                                        <p:hsl h="7200000" s="0" l="0"/>
                                      </p:by>
                                    </p:animClr>
                                    <p:set>
                                      <p:cBhvr>
                                        <p:cTn id="35" dur="500" fill="hold"/>
                                        <p:tgtEl>
                                          <p:spTgt spid="1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11"/>
                                        </p:tgtEl>
                                        <p:attrNameLst>
                                          <p:attrName>style.color</p:attrName>
                                        </p:attrNameLst>
                                      </p:cBhvr>
                                      <p:by>
                                        <p:hsl h="7200000" s="0" l="0"/>
                                      </p:by>
                                    </p:animClr>
                                    <p:animClr clrSpc="hsl" dir="cw">
                                      <p:cBhvr>
                                        <p:cTn id="44" dur="500" fill="hold"/>
                                        <p:tgtEl>
                                          <p:spTgt spid="11"/>
                                        </p:tgtEl>
                                        <p:attrNameLst>
                                          <p:attrName>fillcolor</p:attrName>
                                        </p:attrNameLst>
                                      </p:cBhvr>
                                      <p:by>
                                        <p:hsl h="7200000" s="0" l="0"/>
                                      </p:by>
                                    </p:animClr>
                                    <p:animClr clrSpc="hsl" dir="cw">
                                      <p:cBhvr>
                                        <p:cTn id="45" dur="500" fill="hold"/>
                                        <p:tgtEl>
                                          <p:spTgt spid="11"/>
                                        </p:tgtEl>
                                        <p:attrNameLst>
                                          <p:attrName>stroke.color</p:attrName>
                                        </p:attrNameLst>
                                      </p:cBhvr>
                                      <p:by>
                                        <p:hsl h="7200000" s="0" l="0"/>
                                      </p:by>
                                    </p:animClr>
                                    <p:set>
                                      <p:cBhvr>
                                        <p:cTn id="46" dur="500" fill="hold"/>
                                        <p:tgtEl>
                                          <p:spTgt spid="1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12"/>
                                        </p:tgtEl>
                                        <p:attrNameLst>
                                          <p:attrName>style.color</p:attrName>
                                        </p:attrNameLst>
                                      </p:cBhvr>
                                      <p:by>
                                        <p:hsl h="7200000" s="0" l="0"/>
                                      </p:by>
                                    </p:animClr>
                                    <p:animClr clrSpc="hsl" dir="cw">
                                      <p:cBhvr>
                                        <p:cTn id="55" dur="500" fill="hold"/>
                                        <p:tgtEl>
                                          <p:spTgt spid="12"/>
                                        </p:tgtEl>
                                        <p:attrNameLst>
                                          <p:attrName>fillcolor</p:attrName>
                                        </p:attrNameLst>
                                      </p:cBhvr>
                                      <p:by>
                                        <p:hsl h="7200000" s="0" l="0"/>
                                      </p:by>
                                    </p:animClr>
                                    <p:animClr clrSpc="hsl" dir="cw">
                                      <p:cBhvr>
                                        <p:cTn id="56" dur="500" fill="hold"/>
                                        <p:tgtEl>
                                          <p:spTgt spid="12"/>
                                        </p:tgtEl>
                                        <p:attrNameLst>
                                          <p:attrName>stroke.color</p:attrName>
                                        </p:attrNameLst>
                                      </p:cBhvr>
                                      <p:by>
                                        <p:hsl h="7200000" s="0" l="0"/>
                                      </p:by>
                                    </p:animClr>
                                    <p:set>
                                      <p:cBhvr>
                                        <p:cTn id="57" dur="500" fill="hold"/>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0047927D-8278-105D-702C-2B24C0BC063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E575D3F2-26D6-77A2-D051-73489A17DA74}"/>
              </a:ext>
            </a:extLst>
          </p:cNvPr>
          <p:cNvSpPr txBox="1"/>
          <p:nvPr/>
        </p:nvSpPr>
        <p:spPr>
          <a:xfrm>
            <a:off x="5833241" y="561028"/>
            <a:ext cx="6045898" cy="3785652"/>
          </a:xfrm>
          <a:prstGeom prst="rect">
            <a:avLst/>
          </a:prstGeom>
          <a:noFill/>
        </p:spPr>
        <p:txBody>
          <a:bodyPr wrap="square" rtlCol="0">
            <a:spAutoFit/>
          </a:bodyPr>
          <a:lstStyle/>
          <a:p>
            <a:pPr defTabSz="457200"/>
            <a:r>
              <a:rPr lang="es-DO" sz="4800" b="1" dirty="0">
                <a:solidFill>
                  <a:srgbClr val="FFFF00"/>
                </a:solidFill>
                <a:latin typeface="Century Gothic" panose="020B0502020202020204"/>
              </a:rPr>
              <a:t>¿Quieres comer del Pan de Vida que es Cristo y Su Palabra especialmente cada Sábado?</a:t>
            </a:r>
            <a:endParaRPr lang="en-US" sz="4800" b="1" dirty="0">
              <a:solidFill>
                <a:srgbClr val="FFFF00"/>
              </a:solidFill>
              <a:latin typeface="Century Gothic" panose="020B0502020202020204"/>
            </a:endParaRPr>
          </a:p>
        </p:txBody>
      </p:sp>
    </p:spTree>
    <p:extLst>
      <p:ext uri="{BB962C8B-B14F-4D97-AF65-F5344CB8AC3E}">
        <p14:creationId xmlns:p14="http://schemas.microsoft.com/office/powerpoint/2010/main" val="2303535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39" name="Picture 1038">
            <a:extLst>
              <a:ext uri="{FF2B5EF4-FFF2-40B4-BE49-F238E27FC236}">
                <a16:creationId xmlns:a16="http://schemas.microsoft.com/office/drawing/2014/main" id="{1530DCFF-08F5-434A-A0D5-F3E89407A6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41" name="Picture 1040">
            <a:extLst>
              <a:ext uri="{FF2B5EF4-FFF2-40B4-BE49-F238E27FC236}">
                <a16:creationId xmlns:a16="http://schemas.microsoft.com/office/drawing/2014/main" id="{24011A3A-9884-40BF-94F6-0625A0ADD32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043" name="Oval 1042">
            <a:extLst>
              <a:ext uri="{FF2B5EF4-FFF2-40B4-BE49-F238E27FC236}">
                <a16:creationId xmlns:a16="http://schemas.microsoft.com/office/drawing/2014/main" id="{D6573690-978D-48A4-8645-0E01F8211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045" name="Picture 1044">
            <a:extLst>
              <a:ext uri="{FF2B5EF4-FFF2-40B4-BE49-F238E27FC236}">
                <a16:creationId xmlns:a16="http://schemas.microsoft.com/office/drawing/2014/main" id="{D4B84446-184D-45CE-9532-48179EAE58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47" name="Picture 1046">
            <a:extLst>
              <a:ext uri="{FF2B5EF4-FFF2-40B4-BE49-F238E27FC236}">
                <a16:creationId xmlns:a16="http://schemas.microsoft.com/office/drawing/2014/main" id="{C9229660-8639-44E7-B486-7436516E6B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049" name="Rectangle 1048">
            <a:extLst>
              <a:ext uri="{FF2B5EF4-FFF2-40B4-BE49-F238E27FC236}">
                <a16:creationId xmlns:a16="http://schemas.microsoft.com/office/drawing/2014/main" id="{858084FA-40DB-44FC-94DA-93AA71CD6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ítulo 1">
            <a:extLst>
              <a:ext uri="{FF2B5EF4-FFF2-40B4-BE49-F238E27FC236}">
                <a16:creationId xmlns:a16="http://schemas.microsoft.com/office/drawing/2014/main" id="{DBB02798-9C13-B0A2-FC3F-B6F35E274038}"/>
              </a:ext>
            </a:extLst>
          </p:cNvPr>
          <p:cNvSpPr>
            <a:spLocks noGrp="1"/>
          </p:cNvSpPr>
          <p:nvPr>
            <p:ph type="title"/>
          </p:nvPr>
        </p:nvSpPr>
        <p:spPr>
          <a:xfrm>
            <a:off x="551793" y="2017986"/>
            <a:ext cx="2878793" cy="2759395"/>
          </a:xfrm>
        </p:spPr>
        <p:txBody>
          <a:bodyPr vert="horz" lIns="91440" tIns="45720" rIns="91440" bIns="45720" rtlCol="0" anchor="b">
            <a:normAutofit/>
          </a:bodyPr>
          <a:lstStyle/>
          <a:p>
            <a:pPr>
              <a:lnSpc>
                <a:spcPct val="90000"/>
              </a:lnSpc>
            </a:pPr>
            <a:r>
              <a:rPr lang="en-US" sz="2600" dirty="0"/>
              <a:t>Los </a:t>
            </a:r>
            <a:r>
              <a:rPr lang="en-US" sz="2600" dirty="0" err="1"/>
              <a:t>muebles</a:t>
            </a:r>
            <a:r>
              <a:rPr lang="en-US" sz="2600" dirty="0"/>
              <a:t> del </a:t>
            </a:r>
            <a:r>
              <a:rPr lang="en-US" sz="2600" dirty="0" err="1"/>
              <a:t>Santuario</a:t>
            </a:r>
            <a:r>
              <a:rPr lang="en-US" sz="2600" dirty="0"/>
              <a:t> (</a:t>
            </a:r>
            <a:r>
              <a:rPr lang="en-US" sz="2600" dirty="0" err="1"/>
              <a:t>Candelabro</a:t>
            </a:r>
            <a:r>
              <a:rPr lang="en-US" sz="2600" dirty="0"/>
              <a:t>, Arca, Mesa de </a:t>
            </a:r>
            <a:r>
              <a:rPr lang="en-US" sz="2600" dirty="0" err="1"/>
              <a:t>los</a:t>
            </a:r>
            <a:r>
              <a:rPr lang="en-US" sz="2600" dirty="0"/>
              <a:t> panes, Altar del </a:t>
            </a:r>
            <a:r>
              <a:rPr lang="en-US" sz="2600" dirty="0" err="1"/>
              <a:t>Incienso</a:t>
            </a:r>
            <a:r>
              <a:rPr lang="en-US" sz="2600" dirty="0"/>
              <a:t>)</a:t>
            </a:r>
          </a:p>
        </p:txBody>
      </p:sp>
      <p:pic>
        <p:nvPicPr>
          <p:cNvPr id="1030" name="Picture 6" descr="La Menorá: historia y significado del candelabro judío - Holyart.es Blog">
            <a:extLst>
              <a:ext uri="{FF2B5EF4-FFF2-40B4-BE49-F238E27FC236}">
                <a16:creationId xmlns:a16="http://schemas.microsoft.com/office/drawing/2014/main" id="{1D2CD1CF-6EF9-35A1-3928-449F2DE40FA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859" r="1" b="12514"/>
          <a:stretch/>
        </p:blipFill>
        <p:spPr bwMode="auto">
          <a:xfrm>
            <a:off x="4078288" y="-2"/>
            <a:ext cx="4051579" cy="34287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l arca del pacto">
            <a:extLst>
              <a:ext uri="{FF2B5EF4-FFF2-40B4-BE49-F238E27FC236}">
                <a16:creationId xmlns:a16="http://schemas.microsoft.com/office/drawing/2014/main" id="{DE971759-D19A-BAD3-B698-DA018913939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1529" r="17982" b="3"/>
          <a:stretch/>
        </p:blipFill>
        <p:spPr bwMode="auto">
          <a:xfrm>
            <a:off x="8129867" y="10"/>
            <a:ext cx="4062133" cy="3428758"/>
          </a:xfrm>
          <a:prstGeom prst="rect">
            <a:avLst/>
          </a:prstGeom>
          <a:noFill/>
          <a:extLst>
            <a:ext uri="{909E8E84-426E-40DD-AFC4-6F175D3DCCD1}">
              <a14:hiddenFill xmlns:a14="http://schemas.microsoft.com/office/drawing/2010/main">
                <a:solidFill>
                  <a:srgbClr val="FFFFFF"/>
                </a:solidFill>
              </a14:hiddenFill>
            </a:ext>
          </a:extLst>
        </p:spPr>
      </p:pic>
      <p:sp>
        <p:nvSpPr>
          <p:cNvPr id="1051" name="Rectangle 1050">
            <a:extLst>
              <a:ext uri="{FF2B5EF4-FFF2-40B4-BE49-F238E27FC236}">
                <a16:creationId xmlns:a16="http://schemas.microsoft.com/office/drawing/2014/main" id="{518F4153-5030-4BBD-B9C8-0E192DDC6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032" name="Picture 8" descr="Miércoles 22 de Septiembre de 2021 | Matutina para Menores | ¿Dónde se  encontraba el pan de la proposición?">
            <a:extLst>
              <a:ext uri="{FF2B5EF4-FFF2-40B4-BE49-F238E27FC236}">
                <a16:creationId xmlns:a16="http://schemas.microsoft.com/office/drawing/2014/main" id="{4B952691-BDC4-5D37-207B-E2C8EE9BBF8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6920" r="10958" b="2"/>
          <a:stretch/>
        </p:blipFill>
        <p:spPr bwMode="auto">
          <a:xfrm>
            <a:off x="4078288" y="3428768"/>
            <a:ext cx="4051579" cy="34287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l Altar del Incienso">
            <a:extLst>
              <a:ext uri="{FF2B5EF4-FFF2-40B4-BE49-F238E27FC236}">
                <a16:creationId xmlns:a16="http://schemas.microsoft.com/office/drawing/2014/main" id="{7B5CCF9B-7CEA-C58B-8645-003AE8FEDFA1}"/>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521" r="11010" b="-3"/>
          <a:stretch/>
        </p:blipFill>
        <p:spPr bwMode="auto">
          <a:xfrm>
            <a:off x="8130753" y="3428768"/>
            <a:ext cx="4061247" cy="3428770"/>
          </a:xfrm>
          <a:prstGeom prst="rect">
            <a:avLst/>
          </a:prstGeom>
          <a:noFill/>
          <a:extLst>
            <a:ext uri="{909E8E84-426E-40DD-AFC4-6F175D3DCCD1}">
              <a14:hiddenFill xmlns:a14="http://schemas.microsoft.com/office/drawing/2010/main">
                <a:solidFill>
                  <a:srgbClr val="FFFFFF"/>
                </a:solidFill>
              </a14:hiddenFill>
            </a:ext>
          </a:extLst>
        </p:spPr>
      </p:pic>
      <p:cxnSp>
        <p:nvCxnSpPr>
          <p:cNvPr id="1053" name="Straight Connector 1052">
            <a:extLst>
              <a:ext uri="{FF2B5EF4-FFF2-40B4-BE49-F238E27FC236}">
                <a16:creationId xmlns:a16="http://schemas.microsoft.com/office/drawing/2014/main" id="{72264661-8F08-453E-B5AF-0BF3BB9B036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8664" y="0"/>
            <a:ext cx="0" cy="6858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55" name="Straight Connector 1054">
            <a:extLst>
              <a:ext uri="{FF2B5EF4-FFF2-40B4-BE49-F238E27FC236}">
                <a16:creationId xmlns:a16="http://schemas.microsoft.com/office/drawing/2014/main" id="{5C18AF5E-4168-487D-808E-EA097E547F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74334" y="3429000"/>
            <a:ext cx="81202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949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solidFill>
                  <a:schemeClr val="accent2">
                    <a:lumMod val="40000"/>
                    <a:lumOff val="60000"/>
                  </a:schemeClr>
                </a:solidFill>
              </a:rPr>
              <a:t>La Mesa de los Panes de la Proposición: Introducción</a:t>
            </a:r>
            <a:endParaRPr lang="en-US" b="1" dirty="0"/>
          </a:p>
        </p:txBody>
      </p:sp>
      <p:sp>
        <p:nvSpPr>
          <p:cNvPr id="5" name="Título 1"/>
          <p:cNvSpPr txBox="1">
            <a:spLocks/>
          </p:cNvSpPr>
          <p:nvPr/>
        </p:nvSpPr>
        <p:spPr>
          <a:xfrm>
            <a:off x="450098" y="839338"/>
            <a:ext cx="10932135" cy="60186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marL="0" marR="0" lvl="0" indent="0" algn="just"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s-ES" sz="4400" b="1" i="0" u="none" strike="noStrike" kern="1200" cap="none" spc="0" normalizeH="0" baseline="0" noProof="0" dirty="0">
                <a:ln>
                  <a:noFill/>
                </a:ln>
                <a:solidFill>
                  <a:prstClr val="white"/>
                </a:solidFill>
                <a:effectLst/>
                <a:uLnTx/>
                <a:uFillTx/>
                <a:latin typeface="Century Gothic" panose="020B0502020202020204"/>
                <a:ea typeface="+mj-ea"/>
                <a:cs typeface="+mj-cs"/>
              </a:rPr>
              <a:t>La mesa de los panes de la proposición estaba colocada al norte en el primer compartimiento del santuario.  </a:t>
            </a:r>
          </a:p>
        </p:txBody>
      </p:sp>
    </p:spTree>
    <p:extLst>
      <p:ext uri="{BB962C8B-B14F-4D97-AF65-F5344CB8AC3E}">
        <p14:creationId xmlns:p14="http://schemas.microsoft.com/office/powerpoint/2010/main" val="2330086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60" name="Picture 105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62" name="Picture 106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064" name="Oval 106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66" name="Picture 106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68" name="Picture 106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070" name="Rectangle 106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 name="Picture 8" descr="Miércoles 22 de Septiembre de 2021 | Matutina para Menores | ¿Dónde se  encontraba el pan de la proposición?">
            <a:extLst>
              <a:ext uri="{FF2B5EF4-FFF2-40B4-BE49-F238E27FC236}">
                <a16:creationId xmlns:a16="http://schemas.microsoft.com/office/drawing/2014/main" id="{3B5E8099-E2CB-1C46-E1A4-91F9DCC31F1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7168" r="-1" b="13583"/>
          <a:stretch/>
        </p:blipFill>
        <p:spPr bwMode="auto">
          <a:xfrm>
            <a:off x="1" y="-5"/>
            <a:ext cx="12191695"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a:noFill/>
          <a:extLst>
            <a:ext uri="{909E8E84-426E-40DD-AFC4-6F175D3DCCD1}">
              <a14:hiddenFill xmlns:a14="http://schemas.microsoft.com/office/drawing/2010/main">
                <a:solidFill>
                  <a:srgbClr val="FFFFFF"/>
                </a:solidFill>
              </a14:hiddenFill>
            </a:ext>
          </a:extLst>
        </p:spPr>
      </p:pic>
      <p:sp>
        <p:nvSpPr>
          <p:cNvPr id="1072"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
        <p:nvSpPr>
          <p:cNvPr id="1074" name="Freeform: Shape 1073">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BB02798-9C13-B0A2-FC3F-B6F35E274038}"/>
              </a:ext>
            </a:extLst>
          </p:cNvPr>
          <p:cNvSpPr>
            <a:spLocks noGrp="1"/>
          </p:cNvSpPr>
          <p:nvPr>
            <p:ph type="title"/>
          </p:nvPr>
        </p:nvSpPr>
        <p:spPr>
          <a:xfrm>
            <a:off x="636915" y="4854346"/>
            <a:ext cx="11155691" cy="868026"/>
          </a:xfrm>
        </p:spPr>
        <p:txBody>
          <a:bodyPr vert="horz" lIns="91440" tIns="45720" rIns="91440" bIns="45720" rtlCol="0" anchor="b">
            <a:normAutofit fontScale="90000"/>
          </a:bodyPr>
          <a:lstStyle/>
          <a:p>
            <a:r>
              <a:rPr lang="es-ES" sz="4800" dirty="0">
                <a:solidFill>
                  <a:srgbClr val="EBEBEB"/>
                </a:solidFill>
              </a:rPr>
              <a:t>La Mesa de los Panes de la Proposición</a:t>
            </a:r>
            <a:endParaRPr lang="en-US" sz="4800" dirty="0">
              <a:solidFill>
                <a:srgbClr val="EBEBEB"/>
              </a:solidFill>
            </a:endParaRPr>
          </a:p>
        </p:txBody>
      </p:sp>
    </p:spTree>
    <p:extLst>
      <p:ext uri="{BB962C8B-B14F-4D97-AF65-F5344CB8AC3E}">
        <p14:creationId xmlns:p14="http://schemas.microsoft.com/office/powerpoint/2010/main" val="375024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s-ES" sz="3600" b="1" i="0" u="none" strike="noStrike" kern="1200" cap="none" spc="0" normalizeH="0" baseline="0" noProof="0" dirty="0">
                <a:ln>
                  <a:noFill/>
                </a:ln>
                <a:solidFill>
                  <a:srgbClr val="EA6312"/>
                </a:solidFill>
                <a:effectLst/>
                <a:uLnTx/>
                <a:uFillTx/>
                <a:latin typeface="Century Gothic" panose="020B0502020202020204"/>
                <a:ea typeface="+mj-ea"/>
                <a:cs typeface="+mj-cs"/>
              </a:rPr>
              <a:t>La Mesa de los Panes de la Proposición</a:t>
            </a:r>
            <a:r>
              <a:rPr kumimoji="0" lang="es-DO" sz="3600" b="1" i="0" u="none" strike="noStrike" kern="1200" cap="none" spc="0" normalizeH="0" baseline="0" noProof="0" dirty="0">
                <a:ln>
                  <a:noFill/>
                </a:ln>
                <a:solidFill>
                  <a:srgbClr val="EA6312"/>
                </a:solidFill>
                <a:effectLst/>
                <a:uLnTx/>
                <a:uFillTx/>
                <a:latin typeface="Century Gothic" panose="020B0502020202020204"/>
                <a:ea typeface="+mj-ea"/>
                <a:cs typeface="+mj-cs"/>
              </a:rPr>
              <a:t>: Descripción</a:t>
            </a:r>
            <a:endParaRPr lang="en-US" sz="3600" b="1" dirty="0"/>
          </a:p>
        </p:txBody>
      </p:sp>
      <p:sp>
        <p:nvSpPr>
          <p:cNvPr id="5" name="Título 1"/>
          <p:cNvSpPr txBox="1">
            <a:spLocks/>
          </p:cNvSpPr>
          <p:nvPr/>
        </p:nvSpPr>
        <p:spPr>
          <a:xfrm>
            <a:off x="450098" y="1718441"/>
            <a:ext cx="11291804" cy="513955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latin typeface="Calibri" panose="020F0502020204030204" pitchFamily="34" charset="0"/>
                <a:cs typeface="Calibri" panose="020F0502020204030204" pitchFamily="34" charset="0"/>
              </a:rPr>
              <a:t>La mesa tenía dos codos de largo, un codo y medio de ancho, y un codo y medio de altura. Estaba cubierta con oro puro, y al igual que el altar del incienso estaba ornamentada con una corona de oro alrededor de su superficie [</a:t>
            </a:r>
            <a:r>
              <a:rPr lang="es-ES" sz="4000" b="1" dirty="0" err="1">
                <a:latin typeface="Calibri" panose="020F0502020204030204" pitchFamily="34" charset="0"/>
                <a:cs typeface="Calibri" panose="020F0502020204030204" pitchFamily="34" charset="0"/>
              </a:rPr>
              <a:t>Exo</a:t>
            </a:r>
            <a:r>
              <a:rPr lang="es-ES" sz="4000" b="1" dirty="0">
                <a:latin typeface="Calibri" panose="020F0502020204030204" pitchFamily="34" charset="0"/>
                <a:cs typeface="Calibri" panose="020F0502020204030204" pitchFamily="34" charset="0"/>
              </a:rPr>
              <a:t>. 25:23-30; 40:22].</a:t>
            </a:r>
          </a:p>
          <a:p>
            <a:endParaRPr lang="es-ES"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23300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s-ES" sz="3600" b="1" i="0" u="none" strike="noStrike" kern="1200" cap="none" spc="0" normalizeH="0" baseline="0" noProof="0" dirty="0">
                <a:ln>
                  <a:noFill/>
                </a:ln>
                <a:solidFill>
                  <a:srgbClr val="EA6312"/>
                </a:solidFill>
                <a:effectLst/>
                <a:uLnTx/>
                <a:uFillTx/>
                <a:latin typeface="Century Gothic" panose="020B0502020202020204"/>
                <a:ea typeface="+mj-ea"/>
                <a:cs typeface="+mj-cs"/>
              </a:rPr>
              <a:t>La Mesa de los Panes de la Proposición</a:t>
            </a:r>
            <a:r>
              <a:rPr kumimoji="0" lang="es-DO" sz="3600" b="1" i="0" u="none" strike="noStrike" kern="1200" cap="none" spc="0" normalizeH="0" baseline="0" noProof="0" dirty="0">
                <a:ln>
                  <a:noFill/>
                </a:ln>
                <a:solidFill>
                  <a:srgbClr val="EA6312"/>
                </a:solidFill>
                <a:effectLst/>
                <a:uLnTx/>
                <a:uFillTx/>
                <a:latin typeface="Century Gothic" panose="020B0502020202020204"/>
                <a:ea typeface="+mj-ea"/>
                <a:cs typeface="+mj-cs"/>
              </a:rPr>
              <a:t>: Descripción </a:t>
            </a:r>
            <a:r>
              <a:rPr lang="es-ES" sz="3600" b="1" dirty="0">
                <a:solidFill>
                  <a:srgbClr val="EA6312"/>
                </a:solidFill>
                <a:latin typeface="Century Gothic" panose="020B0502020202020204"/>
              </a:rPr>
              <a:t>[</a:t>
            </a:r>
            <a:r>
              <a:rPr lang="es-ES" sz="3600" b="1" dirty="0" err="1">
                <a:solidFill>
                  <a:srgbClr val="EA6312"/>
                </a:solidFill>
                <a:latin typeface="Century Gothic" panose="020B0502020202020204"/>
              </a:rPr>
              <a:t>Exo</a:t>
            </a:r>
            <a:r>
              <a:rPr lang="es-ES" sz="3600" b="1" dirty="0">
                <a:solidFill>
                  <a:srgbClr val="EA6312"/>
                </a:solidFill>
                <a:latin typeface="Century Gothic" panose="020B0502020202020204"/>
              </a:rPr>
              <a:t>. 25:23-30].</a:t>
            </a:r>
            <a:endParaRPr lang="en-US" sz="3600" b="1" dirty="0">
              <a:solidFill>
                <a:srgbClr val="EA6312"/>
              </a:solidFill>
              <a:latin typeface="Century Gothic" panose="020B0502020202020204"/>
            </a:endParaRPr>
          </a:p>
        </p:txBody>
      </p:sp>
      <p:sp>
        <p:nvSpPr>
          <p:cNvPr id="5" name="Título 1"/>
          <p:cNvSpPr txBox="1">
            <a:spLocks/>
          </p:cNvSpPr>
          <p:nvPr/>
        </p:nvSpPr>
        <p:spPr>
          <a:xfrm>
            <a:off x="450098" y="1301009"/>
            <a:ext cx="11291804" cy="55569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4000" b="1" dirty="0">
                <a:solidFill>
                  <a:srgbClr val="FFFF00"/>
                </a:solidFill>
                <a:latin typeface="Calibri" panose="020F0502020204030204" pitchFamily="34" charset="0"/>
                <a:cs typeface="Calibri" panose="020F0502020204030204" pitchFamily="34" charset="0"/>
              </a:rPr>
              <a:t>23 Harás asimismo una mesa de madera de acacia; su longitud será de dos codos, y de un codo su anchura, y su altura de codo y medio. 24 Y la cubrirás de oro puro, y le harás una cornisa de oro alrededor. 25 Le harás también una moldura alrededor, de un palmo menor de anchura, y harás a la moldura una cornisa de oro alrededor. 26 Y le harás cuatro anillos de oro, los cuales pondrás en las cuatro esquinas que corresponden a sus cuatro patas. </a:t>
            </a:r>
          </a:p>
        </p:txBody>
      </p:sp>
    </p:spTree>
    <p:extLst>
      <p:ext uri="{BB962C8B-B14F-4D97-AF65-F5344CB8AC3E}">
        <p14:creationId xmlns:p14="http://schemas.microsoft.com/office/powerpoint/2010/main" val="2413886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s-ES" sz="3600" b="1" i="0" u="none" strike="noStrike" kern="1200" cap="none" spc="0" normalizeH="0" baseline="0" noProof="0" dirty="0">
                <a:ln>
                  <a:noFill/>
                </a:ln>
                <a:solidFill>
                  <a:srgbClr val="EA6312"/>
                </a:solidFill>
                <a:effectLst/>
                <a:uLnTx/>
                <a:uFillTx/>
                <a:latin typeface="Century Gothic" panose="020B0502020202020204"/>
                <a:ea typeface="+mj-ea"/>
                <a:cs typeface="+mj-cs"/>
              </a:rPr>
              <a:t>La Mesa de los Panes de la Proposición</a:t>
            </a:r>
            <a:r>
              <a:rPr kumimoji="0" lang="es-DO" sz="3600" b="1" i="0" u="none" strike="noStrike" kern="1200" cap="none" spc="0" normalizeH="0" baseline="0" noProof="0" dirty="0">
                <a:ln>
                  <a:noFill/>
                </a:ln>
                <a:solidFill>
                  <a:srgbClr val="EA6312"/>
                </a:solidFill>
                <a:effectLst/>
                <a:uLnTx/>
                <a:uFillTx/>
                <a:latin typeface="Century Gothic" panose="020B0502020202020204"/>
                <a:ea typeface="+mj-ea"/>
                <a:cs typeface="+mj-cs"/>
              </a:rPr>
              <a:t>: Descripción </a:t>
            </a:r>
            <a:r>
              <a:rPr lang="es-ES" sz="3600" b="1" dirty="0">
                <a:solidFill>
                  <a:srgbClr val="EA6312"/>
                </a:solidFill>
                <a:latin typeface="Century Gothic" panose="020B0502020202020204"/>
              </a:rPr>
              <a:t>[</a:t>
            </a:r>
            <a:r>
              <a:rPr lang="es-ES" sz="3600" b="1" dirty="0" err="1">
                <a:solidFill>
                  <a:srgbClr val="EA6312"/>
                </a:solidFill>
                <a:latin typeface="Century Gothic" panose="020B0502020202020204"/>
              </a:rPr>
              <a:t>Exo</a:t>
            </a:r>
            <a:r>
              <a:rPr lang="es-ES" sz="3600" b="1" dirty="0">
                <a:solidFill>
                  <a:srgbClr val="EA6312"/>
                </a:solidFill>
                <a:latin typeface="Century Gothic" panose="020B0502020202020204"/>
              </a:rPr>
              <a:t>. 25:23-30].</a:t>
            </a:r>
            <a:endParaRPr lang="en-US" sz="3600" b="1" dirty="0">
              <a:solidFill>
                <a:srgbClr val="EA6312"/>
              </a:solidFill>
              <a:latin typeface="Century Gothic" panose="020B0502020202020204"/>
            </a:endParaRPr>
          </a:p>
        </p:txBody>
      </p:sp>
      <p:sp>
        <p:nvSpPr>
          <p:cNvPr id="5" name="Título 1"/>
          <p:cNvSpPr txBox="1">
            <a:spLocks/>
          </p:cNvSpPr>
          <p:nvPr/>
        </p:nvSpPr>
        <p:spPr>
          <a:xfrm>
            <a:off x="450098" y="1301009"/>
            <a:ext cx="11291804" cy="55569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4000" b="1" dirty="0">
                <a:solidFill>
                  <a:srgbClr val="FFFF00"/>
                </a:solidFill>
                <a:latin typeface="Calibri" panose="020F0502020204030204" pitchFamily="34" charset="0"/>
                <a:cs typeface="Calibri" panose="020F0502020204030204" pitchFamily="34" charset="0"/>
              </a:rPr>
              <a:t>27 Los anillos estarán debajo de la moldura, para lugares de las varas para llevar la mesa. 28 Harás las varas de madera de acacia, y las cubrirás de oro, y con ellas será llevada la mesa. 29 Harás también sus platos, sus cucharas, sus cubiertas y sus tazones, con que se libará; de oro fino los harás. 30 Y pondrás sobre la mesa el pan de la proposición delante de mí continuamente.</a:t>
            </a:r>
          </a:p>
        </p:txBody>
      </p:sp>
    </p:spTree>
    <p:extLst>
      <p:ext uri="{BB962C8B-B14F-4D97-AF65-F5344CB8AC3E}">
        <p14:creationId xmlns:p14="http://schemas.microsoft.com/office/powerpoint/2010/main" val="1148257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BCAAF9C1-F1ED-37F1-A4C2-FA8CE21716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s-ES" sz="3600" b="1" i="0" u="none" strike="noStrike" kern="1200" cap="none" spc="0" normalizeH="0" baseline="0" noProof="0" dirty="0">
                <a:ln>
                  <a:noFill/>
                </a:ln>
                <a:solidFill>
                  <a:srgbClr val="EA6312"/>
                </a:solidFill>
                <a:effectLst/>
                <a:uLnTx/>
                <a:uFillTx/>
                <a:latin typeface="Century Gothic" panose="020B0502020202020204"/>
                <a:ea typeface="+mj-ea"/>
                <a:cs typeface="+mj-cs"/>
              </a:rPr>
              <a:t>La Mesa de los Panes de la Proposición</a:t>
            </a:r>
            <a:r>
              <a:rPr kumimoji="0" lang="es-DO" sz="3600" b="1" i="0" u="none" strike="noStrike" kern="1200" cap="none" spc="0" normalizeH="0" baseline="0" noProof="0" dirty="0">
                <a:ln>
                  <a:noFill/>
                </a:ln>
                <a:solidFill>
                  <a:srgbClr val="EA6312"/>
                </a:solidFill>
                <a:effectLst/>
                <a:uLnTx/>
                <a:uFillTx/>
                <a:latin typeface="Century Gothic" panose="020B0502020202020204"/>
                <a:ea typeface="+mj-ea"/>
                <a:cs typeface="+mj-cs"/>
              </a:rPr>
              <a:t>: Descripción </a:t>
            </a:r>
            <a:r>
              <a:rPr lang="es-ES" sz="3600" b="1" dirty="0">
                <a:solidFill>
                  <a:srgbClr val="EA6312"/>
                </a:solidFill>
                <a:latin typeface="Century Gothic" panose="020B0502020202020204"/>
              </a:rPr>
              <a:t>[</a:t>
            </a:r>
            <a:r>
              <a:rPr lang="es-ES" sz="3600" b="1" dirty="0" err="1">
                <a:solidFill>
                  <a:srgbClr val="EA6312"/>
                </a:solidFill>
                <a:latin typeface="Century Gothic" panose="020B0502020202020204"/>
              </a:rPr>
              <a:t>Exo</a:t>
            </a:r>
            <a:r>
              <a:rPr lang="es-ES" sz="3600" b="1" dirty="0">
                <a:solidFill>
                  <a:srgbClr val="EA6312"/>
                </a:solidFill>
                <a:latin typeface="Century Gothic" panose="020B0502020202020204"/>
              </a:rPr>
              <a:t>. 40:22].</a:t>
            </a:r>
            <a:endParaRPr lang="en-US" sz="3600" b="1" dirty="0">
              <a:solidFill>
                <a:srgbClr val="EA6312"/>
              </a:solidFill>
              <a:latin typeface="Century Gothic" panose="020B0502020202020204"/>
            </a:endParaRPr>
          </a:p>
        </p:txBody>
      </p:sp>
      <p:sp>
        <p:nvSpPr>
          <p:cNvPr id="5" name="Título 1"/>
          <p:cNvSpPr txBox="1">
            <a:spLocks/>
          </p:cNvSpPr>
          <p:nvPr/>
        </p:nvSpPr>
        <p:spPr>
          <a:xfrm>
            <a:off x="450098" y="1301009"/>
            <a:ext cx="11291804" cy="555699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ES" sz="4000" b="1" dirty="0">
              <a:solidFill>
                <a:srgbClr val="FFFF00"/>
              </a:solidFill>
              <a:latin typeface="Calibri" panose="020F0502020204030204" pitchFamily="34" charset="0"/>
              <a:cs typeface="Calibri" panose="020F0502020204030204" pitchFamily="34" charset="0"/>
            </a:endParaRPr>
          </a:p>
          <a:p>
            <a:pPr algn="just"/>
            <a:r>
              <a:rPr lang="es-ES" sz="4000" b="1" dirty="0">
                <a:solidFill>
                  <a:srgbClr val="FFFF00"/>
                </a:solidFill>
                <a:latin typeface="Calibri" panose="020F0502020204030204" pitchFamily="34" charset="0"/>
                <a:cs typeface="Calibri" panose="020F0502020204030204" pitchFamily="34" charset="0"/>
              </a:rPr>
              <a:t>22 Puso la mesa en el tabernáculo de reunión, al lado norte de la cortina, fuera del velo,</a:t>
            </a:r>
          </a:p>
        </p:txBody>
      </p:sp>
    </p:spTree>
    <p:extLst>
      <p:ext uri="{BB962C8B-B14F-4D97-AF65-F5344CB8AC3E}">
        <p14:creationId xmlns:p14="http://schemas.microsoft.com/office/powerpoint/2010/main" val="53568272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lantilla" id="{CBAD0E0A-F576-4E8B-A01B-D97BC1BBDAE3}" vid="{BD0A4B01-F1E2-47E0-9001-0D659CBADEE4}"/>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Plantilla la cruz y su sombra</Template>
  <TotalTime>580</TotalTime>
  <Words>2175</Words>
  <Application>Microsoft Office PowerPoint</Application>
  <PresentationFormat>Panorámica</PresentationFormat>
  <Paragraphs>71</Paragraphs>
  <Slides>27</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27</vt:i4>
      </vt:variant>
    </vt:vector>
  </HeadingPairs>
  <TitlesOfParts>
    <vt:vector size="35" baseType="lpstr">
      <vt:lpstr>Aptos</vt:lpstr>
      <vt:lpstr>Aptos Display</vt:lpstr>
      <vt:lpstr>Arial</vt:lpstr>
      <vt:lpstr>Calibri</vt:lpstr>
      <vt:lpstr>Century Gothic</vt:lpstr>
      <vt:lpstr>Wingdings 3</vt:lpstr>
      <vt:lpstr>Tema de Office</vt:lpstr>
      <vt:lpstr>1_Ion</vt:lpstr>
      <vt:lpstr>Presentación de PowerPoint</vt:lpstr>
      <vt:lpstr>Presentación de PowerPoint</vt:lpstr>
      <vt:lpstr>Los muebles del Santuario (Candelabro, Arca, Mesa de los panes, Altar del Incienso)</vt:lpstr>
      <vt:lpstr>Presentación de PowerPoint</vt:lpstr>
      <vt:lpstr>La Mesa de los Panes de la Proposición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Mesa de los Panes de la Proposición</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Ulises Aguero</dc:creator>
  <cp:lastModifiedBy>Dennicher Alcantara</cp:lastModifiedBy>
  <cp:revision>41</cp:revision>
  <dcterms:created xsi:type="dcterms:W3CDTF">2024-04-21T02:46:20Z</dcterms:created>
  <dcterms:modified xsi:type="dcterms:W3CDTF">2024-05-18T22:46:11Z</dcterms:modified>
</cp:coreProperties>
</file>