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57" r:id="rId3"/>
    <p:sldId id="285" r:id="rId4"/>
    <p:sldId id="390" r:id="rId5"/>
    <p:sldId id="392" r:id="rId6"/>
    <p:sldId id="394" r:id="rId7"/>
    <p:sldId id="423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40" r:id="rId20"/>
    <p:sldId id="385" r:id="rId21"/>
    <p:sldId id="388" r:id="rId22"/>
    <p:sldId id="386" r:id="rId23"/>
    <p:sldId id="259" r:id="rId24"/>
  </p:sldIdLst>
  <p:sldSz cx="12192000" cy="6858000"/>
  <p:notesSz cx="6858000" cy="9144000"/>
  <p:photoAlbum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B59792-18B9-8FD6-EF14-1DF5EB072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71146E9-687F-E8BC-6044-58A4407D5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D322BFE-1E62-2E26-CB05-D5F920AE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9/2/2025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F99BA35-6703-2A13-E803-F0CDC7BD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2A3E83C-C1A6-36D5-6761-51C804A3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235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71F814-F414-EF23-5B43-C8AA8592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FE82AA9-AEB2-3E8D-1392-65E85BEDB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A23041B-482D-2FF5-7811-4B8CFA18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9/2/2025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3D0597A-2E17-963A-02B2-1BA0B876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949C2F0-1F96-594E-C3E0-8546437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6136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1F1AE6B-13CD-A23B-CDAF-6CC8502CB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080E18C-98FF-0118-CC11-73F2BA7A6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255BFAD-AD88-6CDB-6164-3B79FF56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9/2/2025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61E9704-7418-B5B9-3B9C-D9A8860E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3945250-4C70-3C47-0990-F40D0673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466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8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28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4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77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1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89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96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B08892D-D702-00C2-BC9A-5A82849E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C705981-4A37-F1CF-F063-FB8568D3A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234F3CA-2C4B-4260-981F-F827575B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9/2/2025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A9522E4-5946-5EFB-C88C-B84371A1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8EC67FD-70A7-3A1C-8DAE-B828DA0E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96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98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45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93387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26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20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73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48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6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ED285BB-5999-9BD0-AFA5-73153F0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9D0AFAA-5E0E-A017-3974-B8E8E6ED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A38A9EA-CA4A-E775-FEA9-7E4A5E32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9/2/2025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EB2A586-1AEA-8DCB-3301-9A5DB295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3CEFC5-DA17-A23D-A0C8-85FB1691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8260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352FF8-9009-5451-CFA8-BA1C96C5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A309D88-CE9E-4A86-45DC-3A5E9F396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3317619-52DD-696F-4F65-FAC8BB1C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FED535D-E24D-8707-D970-E6A3975A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9/2/2025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F0DDF4C-DFCF-0F9B-23F5-5F64B8BF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D31C51F-BCB4-EA1E-5F89-FF0F675A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1335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CBB8F6-248A-077B-09B1-D9AD509B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74E2E9F-F97C-4097-42A8-8E76BC91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1C6618C-5BEE-F355-CBAB-5DFDB5619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F10C05A-A6FB-2DAD-7322-AA24458D2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12F2D67D-B28D-2C35-A46A-8DE80B9B7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C00534B-0C4B-027C-9066-F75E4E16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9/2/2025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483CF184-9F58-FED4-1A36-59FDC22A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C0DB0397-2D87-C7F8-AB22-3BCF47A0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7928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33EEBC-8D8E-A58D-60AF-25CBB679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522707B-E948-5CE2-C90C-FB86CC0B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9/2/2025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A5B5B3BF-F931-EB9C-2E01-E798C9E7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C330045-2A19-7260-DE21-3E95F9E9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5971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238DB6F-7900-EDD4-0D0D-4843F5B6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9/2/2025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B352ACC-B5BC-D52B-FC65-A7E36C2A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1E03866C-4B76-7238-C705-560DB26B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14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03B8AF-80B3-0AD8-8500-6F37802E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CF2B118-190C-E2CD-3FB0-A45720412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7E54338-2056-73C7-205C-C1E67601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6499695-0D33-4BC4-FCDF-C17AEA4D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9/2/2025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F3B861C-27FB-A4FB-B48D-E51601CD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5103F12-2DED-514D-D0B4-5071CE02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0779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F6AA19-AAFC-F739-BF8A-EBEC3117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AE06951-CB06-E713-83DB-C07FBE8F4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1D3463C-B71E-1534-D736-178A9D90A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CC375DF-CAAF-901F-9329-010BBDAD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9/2/2025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AFB9DE-98BE-D0F3-01D8-B808A557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ACA37C0-1FD0-6102-7944-BD38403F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080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29D3DD9F-D327-9301-5A5F-F6BB3D57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29E8055-7761-B772-D82B-FBDF9DE4B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9FEF495-6D99-B1CC-332C-62C8D2714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9B9C6-C011-4741-998D-4934121D99A2}" type="datetimeFigureOut">
              <a:rPr lang="es-419" smtClean="0"/>
              <a:t>9/2/2025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B7F1C3-0314-FD34-F252-1DB5D6664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1C10CE5-34A0-98FF-3C6B-0AFC8A6FC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54664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48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="" xmlns:a16="http://schemas.microsoft.com/office/drawing/2014/main" id="{8680A5DA-4E3B-597C-DD2C-2B874E5D2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159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34094" y="888642"/>
            <a:ext cx="104447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Muchos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incidentes en la vida de Cristo giran alrededor de la fiesta de los tabernáculos a la que Él asistió. Fue en el día de este servicio que Él se paró en el atrio del templo y exclamó: </a:t>
            </a:r>
            <a:r>
              <a:rPr lang="es-MX" sz="24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“Si alguno tiene sed, venga a mí y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beba” </a:t>
            </a:r>
            <a:r>
              <a:rPr lang="es-MX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(Juan 7:37-39).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Fue Cristo quien los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condujo por la columna de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nube;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fue Él quien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les suministró el agua de la roca. </a:t>
            </a:r>
            <a:r>
              <a:rPr lang="es-MX" sz="24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“Todos bebieron la misma bebida espiritual; porque bebían de la roca espiritual que los seguía, y la roca era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Cristo” </a:t>
            </a:r>
            <a:r>
              <a:rPr lang="es-MX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s-MX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Corintios </a:t>
            </a:r>
            <a:r>
              <a:rPr lang="es-MX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10:4).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Él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gran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dador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vida estaba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medio de ellos;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sin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embargo,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aun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celebrando 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 poder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saciar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su sed, estaban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dispuestos a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matarlo.</a:t>
            </a:r>
            <a:endParaRPr lang="en-US" sz="2300" b="1" dirty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8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0913" y="334851"/>
            <a:ext cx="5570114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MX" sz="2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esta fiesta conmemoraba el peregrinaje de Israel en el desierto, también conmemoraba su liberación de la esclavitud egipcia.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Sería bueno que cada uno que, ha sido liberado de la oscuridad del pecado ocasionalmente celebrara su liberación reconociendo las conducciones del Señor en su vida, y agradecerle por las muchas bendiciones recibidas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437" y="749201"/>
            <a:ext cx="4662152" cy="550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159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34095" y="888642"/>
            <a:ext cx="9710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fiesta de los tabernáculos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seguía al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día de la expiación, que encuentra su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antitipo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en el juicio; por lo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tanto, 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tipificar un evento que </a:t>
            </a: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después 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cierre del juicio.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Cuando Cristo salga del santuario celestial,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pasará más que un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corto tiempo hasta que Él venga a la tierra a recoger su pueblo. Entonces los llevará al cielo, donde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contemplarán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la gloria que Él compartía con el Padre antes que el mundo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fuera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(Juan </a:t>
            </a:r>
            <a:r>
              <a:rPr lang="es-MX" sz="24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17:5,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24).</a:t>
            </a:r>
            <a:endParaRPr lang="en-US" sz="2300" b="1" dirty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159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11369" y="605307"/>
            <a:ext cx="88864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mil años los santos reinarán con Cristo en el cielo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(Apocalipsis 20:4,16)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antes de regresar a su hogar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eterno que será esta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tierra, libre de toda maldición. La Nueva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Jerusalén,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 sus puertas de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perlas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y calles de oro, será la metrópoli de la gloriosa morada de los redimidos.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bellezas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la nueva tierra son tales que los redimidos en el cielo, rodeados de las glorias del trono del Eterno,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esperarán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 gozosa anticipación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tiempo cuando ellos </a:t>
            </a:r>
            <a:r>
              <a:rPr lang="es-MX" sz="24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“reinarán sobre la tierra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MX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(Apocalipsis 5:9-10).</a:t>
            </a:r>
            <a:endParaRPr lang="en-US" sz="23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159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9853" y="347730"/>
            <a:ext cx="94015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Mientras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peregrinamos a través de este desierto de pecado y tristeza, es nuestro bendito privilegio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la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fe contemplar el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movimiento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nuestro Sumo Sacerdote, y estar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preparados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saludar con alegría su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aparición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venga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llevarse a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sus fieles para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morar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 Él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un tiempo en los atrios celestiales, antes de que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compartan la dicha eterna de la tierra hecha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nueva.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Cada fiesta, así como cada ofrenda y servicio, en las ceremonias levíticas,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señalaban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el hermoso hogar de los redimidos. Cada una es una guía sobre el gran camino de la vida, señalando hacia el hogar celestial.</a:t>
            </a:r>
            <a:endParaRPr lang="en-US" sz="23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159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9853" y="347730"/>
            <a:ext cx="84356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judíos fracasaron en leer bien la guía, y actualmente están deambulando sobre la tierra sin la luz del bendito Mesías y la cruz del calvario brillando sobre su sendero. Tomemos advertencia de este fracaso, y no cometamos el mismo error fatal al fallar en discernir la luz que todavía se refleja de los tipos y símbolos, porque están iluminados por la luz de la cruz. Cada uno revela algún rasgo especial en el maravilloso carácter de nuestro Redentor.</a:t>
            </a:r>
            <a:endParaRPr lang="en-US" sz="23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159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24248" y="592428"/>
            <a:ext cx="85644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el sistema del judaísmo era el evangelio.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cierto que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estaba velado en tipos y símbolos, pero la luz del calvario ilumina toda la economía judía; y aquel que lo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estudie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 la luz de la cruz, adquirirá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conocimiento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tan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íntimo de Aquel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que es el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Antitipo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de cada servicio,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al contemplarlo se transformará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 su imagen, de gloria en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gloria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s-MX" sz="24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Corintios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3:18). </a:t>
            </a:r>
            <a:endParaRPr lang="en-US" sz="2300" b="1" dirty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8007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1114" y="206062"/>
            <a:ext cx="10466233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servicio típico brilla sublimemente cuando se coloca al lado del </a:t>
            </a:r>
            <a:r>
              <a:rPr lang="es-MX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ntitipo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. Un estudio de cualquier parte del sistema levítico señala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alguna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 en la vida de Cristo, mientras que un estudio de todo el sistema del judaísmo revela más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la plenitud de su carácter que cualquier otra porción de las Escrituras. Toda la Biblia está llena de ella. Cada escritor Bíblico se refiere al servicio levítico para ilustrar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verdad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divina; y la persona que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familiariza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con todo el servicio del santuario, no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solo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recibe una bendición del estudio, sino que también comprende más plenamente otras porciones del Libro Sagrado, porque las diferentes fiestas y sacrificios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mencionan con frecuencia en toda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la Biblia.</a:t>
            </a:r>
            <a:endParaRPr lang="en-US" sz="2300" b="1" dirty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038">
            <a:extLst>
              <a:ext uri="{FF2B5EF4-FFF2-40B4-BE49-F238E27FC236}">
                <a16:creationId xmlns="" xmlns:a16="http://schemas.microsoft.com/office/drawing/2014/main" id="{1530DCFF-08F5-434A-A0D5-F3E89407A6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41" name="Picture 1040">
            <a:extLst>
              <a:ext uri="{FF2B5EF4-FFF2-40B4-BE49-F238E27FC236}">
                <a16:creationId xmlns="" xmlns:a16="http://schemas.microsoft.com/office/drawing/2014/main" id="{24011A3A-9884-40BF-94F6-0625A0ADD3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43" name="Oval 1042">
            <a:extLst>
              <a:ext uri="{FF2B5EF4-FFF2-40B4-BE49-F238E27FC236}">
                <a16:creationId xmlns="" xmlns:a16="http://schemas.microsoft.com/office/drawing/2014/main" id="{D6573690-978D-48A4-8645-0E01F8211B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="" xmlns:a16="http://schemas.microsoft.com/office/drawing/2014/main" id="{D4B84446-184D-45CE-9532-48179EAE58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="" xmlns:a16="http://schemas.microsoft.com/office/drawing/2014/main" id="{C9229660-8639-44E7-B486-7436516E6B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9" name="Rectangle 1048">
            <a:extLst>
              <a:ext uri="{FF2B5EF4-FFF2-40B4-BE49-F238E27FC236}">
                <a16:creationId xmlns="" xmlns:a16="http://schemas.microsoft.com/office/drawing/2014/main" id="{858084FA-40DB-44FC-94DA-93AA71CD69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51" name="Rectangle 1050">
            <a:extLst>
              <a:ext uri="{FF2B5EF4-FFF2-40B4-BE49-F238E27FC236}">
                <a16:creationId xmlns="" xmlns:a16="http://schemas.microsoft.com/office/drawing/2014/main" id="{518F4153-5030-4BBD-B9C8-0E192DDC6B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053" name="Straight Connector 1052">
            <a:extLst>
              <a:ext uri="{FF2B5EF4-FFF2-40B4-BE49-F238E27FC236}">
                <a16:creationId xmlns="" xmlns:a16="http://schemas.microsoft.com/office/drawing/2014/main" id="{72264661-8F08-453E-B5AF-0BF3BB9B03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8664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54">
            <a:extLst>
              <a:ext uri="{FF2B5EF4-FFF2-40B4-BE49-F238E27FC236}">
                <a16:creationId xmlns="" xmlns:a16="http://schemas.microsoft.com/office/drawing/2014/main" id="{5C18AF5E-4168-487D-808E-EA097E547F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074334" y="3429000"/>
            <a:ext cx="8120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7893" y="798490"/>
            <a:ext cx="8120992" cy="5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="" xmlns:a16="http://schemas.microsoft.com/office/drawing/2014/main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0EF8A4-1B05-FD39-A6F1-FF945C847272}"/>
              </a:ext>
            </a:extLst>
          </p:cNvPr>
          <p:cNvSpPr txBox="1"/>
          <p:nvPr/>
        </p:nvSpPr>
        <p:spPr>
          <a:xfrm>
            <a:off x="180109" y="290945"/>
            <a:ext cx="11208327" cy="655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es-ES" sz="2400" b="1" dirty="0"/>
              <a:t>Selecciona la respuesta correcta. </a:t>
            </a:r>
            <a:endParaRPr lang="es-ES" sz="28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DO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fiesta de los tabernáculos era un tipo de la consumación final del plan de redención</a:t>
            </a:r>
            <a:r>
              <a:rPr lang="es-DO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DO" sz="2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DO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s-E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Verdadero</a:t>
            </a:r>
            <a:r>
              <a:rPr lang="es-E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b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Falso</a:t>
            </a:r>
            <a:endParaRPr lang="es-E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Respuesta: </a:t>
            </a:r>
            <a:r>
              <a:rPr lang="es-ES" sz="2400" b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Verdadero</a:t>
            </a:r>
            <a:endParaRPr lang="es-ES" sz="24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MX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Estaba prohibido que las mujeres y los niños asistieran a la fiesta de los tabernáculos. </a:t>
            </a:r>
            <a:endParaRPr lang="es-MX" sz="2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Verdadero                                                          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Falso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Respuesta: </a:t>
            </a:r>
            <a:r>
              <a:rPr lang="es-ES" sz="2400" b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</a:t>
            </a:r>
            <a:r>
              <a:rPr lang="es-ES" sz="2400" b="1" dirty="0" smtClean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4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514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154954" y="789709"/>
            <a:ext cx="9740573" cy="4613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32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Sección 7</a:t>
            </a:r>
            <a:r>
              <a:rPr lang="es-ES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- Las Fiestas Anuales de Otoño</a:t>
            </a:r>
            <a:r>
              <a:rPr lang="es-DO" sz="4800" b="1" dirty="0">
                <a:latin typeface="Arial Rounded MT Bold" panose="020F0704030504030204" pitchFamily="34" charset="0"/>
              </a:rPr>
              <a:t/>
            </a:r>
            <a:br>
              <a:rPr lang="es-DO" sz="4800" b="1" dirty="0">
                <a:latin typeface="Arial Rounded MT Bold" panose="020F0704030504030204" pitchFamily="34" charset="0"/>
              </a:rPr>
            </a:br>
            <a:r>
              <a:rPr lang="es-ES" sz="4000" b="1" dirty="0">
                <a:latin typeface="Arial Rounded MT Bold" panose="020F0704030504030204" pitchFamily="34" charset="0"/>
              </a:rPr>
              <a:t>Capítulo </a:t>
            </a:r>
            <a:r>
              <a:rPr lang="es-ES" sz="4000" b="1" dirty="0" smtClean="0">
                <a:latin typeface="Arial Rounded MT Bold" panose="020F0704030504030204" pitchFamily="34" charset="0"/>
              </a:rPr>
              <a:t>32: </a:t>
            </a:r>
          </a:p>
          <a:p>
            <a:pPr>
              <a:lnSpc>
                <a:spcPct val="150000"/>
              </a:lnSpc>
            </a:pPr>
            <a:r>
              <a:rPr lang="es-ES" sz="60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La fiesta de los tabernáculos</a:t>
            </a:r>
            <a:endParaRPr lang="es-ES" sz="60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="" xmlns:a16="http://schemas.microsoft.com/office/drawing/2014/main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0EF8A4-1B05-FD39-A6F1-FF945C847272}"/>
              </a:ext>
            </a:extLst>
          </p:cNvPr>
          <p:cNvSpPr txBox="1"/>
          <p:nvPr/>
        </p:nvSpPr>
        <p:spPr>
          <a:xfrm>
            <a:off x="141472" y="278066"/>
            <a:ext cx="1120832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" sz="2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MX" sz="2800" dirty="0"/>
              <a:t> </a:t>
            </a:r>
            <a:r>
              <a:rPr lang="es-MX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fiesta de los tabernáculos iniciaba cinco días antes del día de la expiación.</a:t>
            </a:r>
            <a:r>
              <a:rPr lang="es-MX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sz="22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Verdadero                  </a:t>
            </a:r>
            <a:r>
              <a:rPr lang="es-ES" sz="2200" b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s-E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s-E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Falso</a:t>
            </a:r>
            <a:endParaRPr lang="es-E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Respuesta: </a:t>
            </a:r>
            <a:r>
              <a:rPr lang="es-ES" sz="2200" b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</a:t>
            </a:r>
            <a:r>
              <a:rPr lang="es-ES" sz="2200" b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s-MX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fiesta de los tabernáculos</a:t>
            </a:r>
            <a:r>
              <a:rPr lang="es-MX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conmemoraba </a:t>
            </a:r>
            <a:r>
              <a:rPr lang="es-MX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el </a:t>
            </a:r>
            <a:r>
              <a:rPr lang="es-MX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peregrinaje de Israel en el desierto, </a:t>
            </a:r>
            <a:r>
              <a:rPr lang="es-MX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su </a:t>
            </a:r>
            <a:r>
              <a:rPr lang="es-MX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liberación de la esclavitud egipcia. </a:t>
            </a:r>
            <a:endParaRPr lang="en-US" sz="22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s-E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Verdadero</a:t>
            </a:r>
            <a:r>
              <a:rPr lang="es-ES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s-E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s-E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Falso</a:t>
            </a:r>
            <a:endParaRPr lang="es-E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Respuesta: </a:t>
            </a:r>
            <a:r>
              <a:rPr lang="es-ES" sz="2200" b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Verdadero</a:t>
            </a:r>
            <a:endParaRPr lang="en-US" sz="22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802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="" xmlns:a16="http://schemas.microsoft.com/office/drawing/2014/main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0EF8A4-1B05-FD39-A6F1-FF945C847272}"/>
              </a:ext>
            </a:extLst>
          </p:cNvPr>
          <p:cNvSpPr txBox="1"/>
          <p:nvPr/>
        </p:nvSpPr>
        <p:spPr>
          <a:xfrm>
            <a:off x="180109" y="290945"/>
            <a:ext cx="11208327" cy="6140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s-MX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la fiesta de los tabernáculos, los habitantes del pueblo debían afligir sus almas.</a:t>
            </a:r>
            <a:endParaRPr lang="en-US" sz="22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E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Verdadero                                                   b. Falso</a:t>
            </a:r>
            <a:endParaRPr lang="es-E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Respuesta: </a:t>
            </a:r>
            <a:r>
              <a:rPr lang="es-ES" sz="2400" b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Falso</a:t>
            </a:r>
            <a:endParaRPr lang="es-ES" sz="24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s-E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MX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 </a:t>
            </a:r>
            <a:r>
              <a:rPr lang="es-MX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una fiesta de los tabernáculos que Jesús se </a:t>
            </a:r>
            <a:r>
              <a:rPr lang="es-MX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paró en el atrio del templo y exclamó: “Si alguno tiene sed, venga a mí y beba</a:t>
            </a:r>
            <a:r>
              <a:rPr lang="es-MX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s-MX" sz="2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Verdadero                                                               b</a:t>
            </a:r>
            <a:r>
              <a:rPr lang="es-E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Falso 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Respuesta: </a:t>
            </a:r>
            <a:r>
              <a:rPr lang="es-ES" sz="2400" b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Verdadero</a:t>
            </a:r>
            <a:endParaRPr lang="en-US" sz="24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151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="" xmlns:a16="http://schemas.microsoft.com/office/drawing/2014/main" id="{0047927D-8278-105D-702C-2B24C0BC0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E575D3F2-26D6-77A2-D051-73489A17DA74}"/>
              </a:ext>
            </a:extLst>
          </p:cNvPr>
          <p:cNvSpPr txBox="1"/>
          <p:nvPr/>
        </p:nvSpPr>
        <p:spPr>
          <a:xfrm>
            <a:off x="5731097" y="1216835"/>
            <a:ext cx="50356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s-DO" sz="3200" b="1" dirty="0" smtClean="0">
                <a:solidFill>
                  <a:srgbClr val="FFFF00"/>
                </a:solidFill>
                <a:latin typeface="Century Gothic" panose="020B0502020202020204"/>
              </a:rPr>
              <a:t>¿</a:t>
            </a:r>
            <a:r>
              <a:rPr lang="es-DO" sz="3200" b="1" dirty="0" smtClean="0">
                <a:solidFill>
                  <a:srgbClr val="FFFF00"/>
                </a:solidFill>
                <a:latin typeface="Century Gothic" panose="020B0502020202020204"/>
              </a:rPr>
              <a:t>Deseas, </a:t>
            </a:r>
            <a:r>
              <a:rPr lang="es-MX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</a:t>
            </a:r>
            <a:r>
              <a:rPr lang="es-MX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fe, conocer el ministerio de Cristo, nuestro </a:t>
            </a:r>
            <a:r>
              <a:rPr lang="es-MX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Sumo Sacerdote, y estar </a:t>
            </a:r>
            <a:r>
              <a:rPr lang="es-MX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preparado para </a:t>
            </a:r>
            <a:r>
              <a:rPr lang="es-MX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saludar con alegría su </a:t>
            </a:r>
            <a:r>
              <a:rPr lang="es-MX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advenimiento </a:t>
            </a:r>
            <a:r>
              <a:rPr lang="es-DO" sz="3200" b="1" dirty="0" smtClean="0">
                <a:solidFill>
                  <a:srgbClr val="FFFF00"/>
                </a:solidFill>
                <a:latin typeface="Century Gothic" panose="020B0502020202020204"/>
              </a:rPr>
              <a:t>?</a:t>
            </a:r>
            <a:endParaRPr lang="en-US" sz="3200" b="1" dirty="0">
              <a:solidFill>
                <a:srgbClr val="FFFF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35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53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0098" y="373487"/>
            <a:ext cx="8951479" cy="553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Fiesta de los Tabernáculos</a:t>
            </a:r>
            <a:endParaRPr lang="en-US" sz="3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927279"/>
            <a:ext cx="10844674" cy="59307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fiesta de los tabernáculos era la última fiesta en la ronda anual de servicios, </a:t>
            </a:r>
            <a:r>
              <a:rPr lang="es-MX" sz="2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tipificaba la consumación final de todo el plan de redención. Empezaba el día quince del séptimo mes,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cuando toda la cosecha ya estaba recogida de los viñedos, y cultivos de olivos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Al acercarse el tiempo, de todas partes de Palestina, grupos de devotos judíos podían ser vistos siguiendo su camino hacia Jerusalén. Y no solamente de la Tierra Santa, sino judíos creyentes de todos los países circundantes subían a Jerusalén para asistir a la fiesta de los tabernáculos. </a:t>
            </a:r>
            <a:r>
              <a:rPr lang="es-MX" sz="2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Señor exigía que todos los hombres asistieran a esta fiesta,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pero muchas mujeres y niños también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asistían </a:t>
            </a:r>
            <a:r>
              <a:rPr lang="es-MX" sz="23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(Éxodo 23:16-17).</a:t>
            </a:r>
          </a:p>
        </p:txBody>
      </p:sp>
    </p:spTree>
    <p:extLst>
      <p:ext uri="{BB962C8B-B14F-4D97-AF65-F5344CB8AC3E}">
        <p14:creationId xmlns:p14="http://schemas.microsoft.com/office/powerpoint/2010/main" val="24350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34"/>
            <a:ext cx="12192000" cy="6911534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76517" y="643944"/>
            <a:ext cx="10135675" cy="6214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tiempo de gran regocijo.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Se esperaba que todos trajeran una ofrenda de agradecimiento al Señor. Ofrendas de holocausto, ofrendas de carne, y ofrendas de bebida eran presentados en esta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época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(Levítico 23:37). 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fiesta de los tabernáculos empezaba cinco días después del día de expiación,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y todo Israel estaba regocijándose en su aceptación de parte de Dios, y también por las bonanzas de la cosecha que se había recogido. 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fiesta continuaba por siete días, siendo el primero y el último día observado como sábados </a:t>
            </a: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ceremoniales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(Levítico </a:t>
            </a:r>
            <a:r>
              <a:rPr lang="es-MX" sz="24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23:36,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39).</a:t>
            </a:r>
          </a:p>
        </p:txBody>
      </p:sp>
    </p:spTree>
    <p:extLst>
      <p:ext uri="{BB962C8B-B14F-4D97-AF65-F5344CB8AC3E}">
        <p14:creationId xmlns:p14="http://schemas.microsoft.com/office/powerpoint/2010/main" val="599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159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21217" y="334851"/>
            <a:ext cx="102387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fiesta era conmemorativa así como típica.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Conmemoraba sus peregrinaciones por el desierto; y en memoria de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 casas de campaña,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todo Israel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habitaba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casas de campaña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durante los siete días. </a:t>
            </a: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las calles, sobre los tejados, en sus patios, y en el atrio de la casa de Dios, las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cabañas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eran hechas de </a:t>
            </a:r>
            <a:r>
              <a:rPr lang="es-MX" sz="24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“ramas con fruto de árbol hermoso, ramas de palmeras, ramas de árboles frondosos, y sauces de los arroyos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MX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(Levítico </a:t>
            </a:r>
            <a:r>
              <a:rPr lang="es-MX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23:40-43; Nehemías </a:t>
            </a:r>
            <a:r>
              <a:rPr lang="es-MX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8:15-16).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Era un período de regocijo, y todos debían compartir la fiesta con los levitas, los pobres, y los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extranjeros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(Deuteronomio 16:13-17). </a:t>
            </a:r>
            <a:endParaRPr lang="en-US" sz="2300" b="1" dirty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159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1115" y="386366"/>
            <a:ext cx="6306356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siete años </a:t>
            </a:r>
            <a:r>
              <a:rPr lang="es-MX" sz="2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solemnidad del año de libertad”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caía durante la fiesta de tabernáculos, cuando los deudores eran liberados de sus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obligaciones </a:t>
            </a:r>
            <a:r>
              <a:rPr lang="es-MX" sz="23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(Deuteronomio </a:t>
            </a:r>
            <a:r>
              <a:rPr lang="es-MX" sz="23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31:10; </a:t>
            </a:r>
            <a:r>
              <a:rPr lang="es-MX" sz="23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15:1-4).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En esta época toda la ley levítica era leída para oídos de todos; hombres, mujeres, y niños; e inclusive para los extranjeros que estuvieran dentro de sus puertas, estaban obligados a escuchar la lectura de la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</a:t>
            </a:r>
            <a:r>
              <a:rPr lang="es-MX" sz="23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(Deuteronomio 31:11-13).</a:t>
            </a:r>
            <a:endParaRPr lang="en-US" sz="2300" b="1" dirty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110" y="669702"/>
            <a:ext cx="4043966" cy="54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159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21218" y="334851"/>
            <a:ext cx="56709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Algunas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escenas bíblicas muy interesantes están relacionadas con esta fiesta. 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templo de Salomón fue dedicado durante la fiesta de </a:t>
            </a: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tabernáculos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s-MX" sz="24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Reyes 8:2,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65). 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Israel regresó del cautiverio babilónico,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esta fue la primera fiesta celebrada después que se restaurara el muro de Jerusalén, y como tiempo de gran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regocijo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(Nehemías </a:t>
            </a:r>
            <a:r>
              <a:rPr lang="es-MX" sz="24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7:73; </a:t>
            </a:r>
            <a:r>
              <a:rPr lang="es-MX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8:17-18). </a:t>
            </a:r>
            <a:endParaRPr lang="en-US" sz="2300" b="1" dirty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288" y="643943"/>
            <a:ext cx="4790940" cy="538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159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69735" y="270456"/>
            <a:ext cx="5743978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esta época los hijos de Israel no solo conmemoraban su vida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viviendo en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tiendas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campaña,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sino que el templo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iluminaba especialmente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en recuerdo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columna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de fuego que los guiaba en su peregrinaje;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el último día de la fiesta un hermoso servicio, el servicio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coronación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MX" sz="2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“último día, ese gran día de la fiesta”,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conmemoraba el suministro milagroso de agua en el 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desierto </a:t>
            </a:r>
            <a:r>
              <a:rPr lang="es-MX" sz="2300" b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(Juan 7:37)</a:t>
            </a:r>
            <a:endParaRPr lang="en-US" sz="2300" b="1" dirty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62" y="669701"/>
            <a:ext cx="4486476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159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34095" y="888642"/>
            <a:ext cx="82553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sacerdote recogía un balde de agua del Cedrón, y alzándolo en alto, mientras marchaba al sonido de la música y cantando porciones del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salmo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ciento veintidós, él entraba al atrio del templo. Junto al altar había dos vasijas de plata, y mientras el sacerdote echaba agua en una de las vasijas, otro sacerdote derramaba un frasco de vino en la otra vasija; y el vino y el agua, mezclándose juntos fluía a través de un tubo hacia el Cedrón.</a:t>
            </a:r>
            <a:endParaRPr lang="en-US" sz="2300" b="1" dirty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" id="{CBAD0E0A-F576-4E8B-A01B-D97BC1BBDAE3}" vid="{BD0A4B01-F1E2-47E0-9001-0D659CBADEE4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la cruz y su sombra</Template>
  <TotalTime>1921</TotalTime>
  <Words>1658</Words>
  <Application>Microsoft Office PowerPoint</Application>
  <PresentationFormat>Panorámica</PresentationFormat>
  <Paragraphs>68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Aptos</vt:lpstr>
      <vt:lpstr>Aptos Display</vt:lpstr>
      <vt:lpstr>Arial</vt:lpstr>
      <vt:lpstr>Arial Rounded MT Bold</vt:lpstr>
      <vt:lpstr>Calibri</vt:lpstr>
      <vt:lpstr>Century Gothic</vt:lpstr>
      <vt:lpstr>Times New Roman</vt:lpstr>
      <vt:lpstr>Wingdings 3</vt:lpstr>
      <vt:lpstr>Tema de Office</vt:lpstr>
      <vt:lpstr>1_Ion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</dc:creator>
  <cp:lastModifiedBy>pc</cp:lastModifiedBy>
  <cp:revision>140</cp:revision>
  <dcterms:created xsi:type="dcterms:W3CDTF">2024-04-21T02:46:20Z</dcterms:created>
  <dcterms:modified xsi:type="dcterms:W3CDTF">2025-02-09T13:16:55Z</dcterms:modified>
</cp:coreProperties>
</file>