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39" r:id="rId5"/>
    <p:sldId id="322" r:id="rId6"/>
    <p:sldId id="409" r:id="rId7"/>
    <p:sldId id="383" r:id="rId8"/>
    <p:sldId id="384" r:id="rId9"/>
    <p:sldId id="385" r:id="rId10"/>
    <p:sldId id="386" r:id="rId11"/>
    <p:sldId id="412" r:id="rId12"/>
    <p:sldId id="407" r:id="rId13"/>
    <p:sldId id="411" r:id="rId14"/>
    <p:sldId id="387" r:id="rId15"/>
    <p:sldId id="388" r:id="rId16"/>
    <p:sldId id="413" r:id="rId17"/>
    <p:sldId id="389" r:id="rId18"/>
    <p:sldId id="340" r:id="rId19"/>
    <p:sldId id="403" r:id="rId20"/>
    <p:sldId id="404" r:id="rId21"/>
    <p:sldId id="405" r:id="rId22"/>
    <p:sldId id="410" r:id="rId23"/>
    <p:sldId id="259" r:id="rId24"/>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a:srgbClr val="AE92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79996-D37A-454A-89AE-0B508DAA19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291466D-1240-43D8-8DC2-34B0F8112C5E}">
      <dgm:prSet/>
      <dgm:spPr>
        <a:solidFill>
          <a:schemeClr val="accent1">
            <a:hueOff val="0"/>
            <a:satOff val="0"/>
            <a:lumOff val="0"/>
            <a:alpha val="41000"/>
          </a:schemeClr>
        </a:solidFill>
      </dgm:spPr>
      <dgm:t>
        <a:bodyPr/>
        <a:lstStyle/>
        <a:p>
          <a:r>
            <a:rPr lang="es-DO" b="1" dirty="0">
              <a:solidFill>
                <a:srgbClr val="FFC000"/>
              </a:solidFill>
            </a:rPr>
            <a:t>¿Cómo puedo vestir espiritualmente las vestimentas sacerdotales? </a:t>
          </a:r>
          <a:endParaRPr lang="en-US" dirty="0">
            <a:solidFill>
              <a:srgbClr val="FFC000"/>
            </a:solidFill>
          </a:endParaRPr>
        </a:p>
      </dgm:t>
    </dgm:pt>
    <dgm:pt modelId="{8E548E44-5E93-43D8-8EF2-D5B54B9DDD87}" type="parTrans" cxnId="{479C44E0-D366-47B8-A2A5-42F6235BB720}">
      <dgm:prSet/>
      <dgm:spPr/>
      <dgm:t>
        <a:bodyPr/>
        <a:lstStyle/>
        <a:p>
          <a:endParaRPr lang="en-US"/>
        </a:p>
      </dgm:t>
    </dgm:pt>
    <dgm:pt modelId="{BD32C75E-69EA-4850-BB39-52AC85BDD26F}" type="sibTrans" cxnId="{479C44E0-D366-47B8-A2A5-42F6235BB720}">
      <dgm:prSet/>
      <dgm:spPr/>
      <dgm:t>
        <a:bodyPr/>
        <a:lstStyle/>
        <a:p>
          <a:endParaRPr lang="en-US"/>
        </a:p>
      </dgm:t>
    </dgm:pt>
    <dgm:pt modelId="{61F248BA-57EF-4A93-BE1F-C766C2D100FE}">
      <dgm:prSet custT="1"/>
      <dgm:spPr>
        <a:solidFill>
          <a:schemeClr val="accent1">
            <a:hueOff val="0"/>
            <a:satOff val="0"/>
            <a:lumOff val="0"/>
            <a:alpha val="58000"/>
          </a:schemeClr>
        </a:solidFill>
      </dgm:spPr>
      <dgm:t>
        <a:bodyPr/>
        <a:lstStyle/>
        <a:p>
          <a:pPr marL="0" lvl="0" indent="0" algn="l" defTabSz="1689100">
            <a:lnSpc>
              <a:spcPct val="90000"/>
            </a:lnSpc>
            <a:spcBef>
              <a:spcPct val="0"/>
            </a:spcBef>
            <a:spcAft>
              <a:spcPct val="35000"/>
            </a:spcAft>
            <a:buNone/>
          </a:pPr>
          <a:r>
            <a:rPr lang="es-ES" sz="3800" b="1" kern="1200" dirty="0">
              <a:solidFill>
                <a:srgbClr val="FFC000"/>
              </a:solidFill>
              <a:latin typeface="Aptos" panose="02110004020202020204"/>
              <a:ea typeface="+mn-ea"/>
              <a:cs typeface="+mn-cs"/>
            </a:rPr>
            <a:t>¿Acepto a Cristo como mi único sumo sacerdote y representante?</a:t>
          </a:r>
          <a:endParaRPr lang="en-US" sz="3800" b="1" kern="1200" dirty="0">
            <a:solidFill>
              <a:srgbClr val="FFC000"/>
            </a:solidFill>
            <a:latin typeface="Aptos" panose="02110004020202020204"/>
            <a:ea typeface="+mn-ea"/>
            <a:cs typeface="+mn-cs"/>
          </a:endParaRPr>
        </a:p>
      </dgm:t>
    </dgm:pt>
    <dgm:pt modelId="{BC2E3596-4ED9-4390-B888-18FE33DB466E}" type="parTrans" cxnId="{734C8008-CE41-4699-8433-F6F723CFC256}">
      <dgm:prSet/>
      <dgm:spPr/>
      <dgm:t>
        <a:bodyPr/>
        <a:lstStyle/>
        <a:p>
          <a:endParaRPr lang="en-US"/>
        </a:p>
      </dgm:t>
    </dgm:pt>
    <dgm:pt modelId="{2B3B9124-452A-4F0D-9C92-C41DD7192059}" type="sibTrans" cxnId="{734C8008-CE41-4699-8433-F6F723CFC256}">
      <dgm:prSet/>
      <dgm:spPr/>
      <dgm:t>
        <a:bodyPr/>
        <a:lstStyle/>
        <a:p>
          <a:endParaRPr lang="en-US"/>
        </a:p>
      </dgm:t>
    </dgm:pt>
    <dgm:pt modelId="{C3FC25F7-96C0-44F0-86CA-FE82F7D5DAD6}" type="pres">
      <dgm:prSet presAssocID="{02C79996-D37A-454A-89AE-0B508DAA197C}" presName="linear" presStyleCnt="0">
        <dgm:presLayoutVars>
          <dgm:animLvl val="lvl"/>
          <dgm:resizeHandles val="exact"/>
        </dgm:presLayoutVars>
      </dgm:prSet>
      <dgm:spPr/>
    </dgm:pt>
    <dgm:pt modelId="{11EC6739-02CF-4BA8-8839-CDE392D1C45F}" type="pres">
      <dgm:prSet presAssocID="{D291466D-1240-43D8-8DC2-34B0F8112C5E}" presName="parentText" presStyleLbl="node1" presStyleIdx="0" presStyleCnt="2">
        <dgm:presLayoutVars>
          <dgm:chMax val="0"/>
          <dgm:bulletEnabled val="1"/>
        </dgm:presLayoutVars>
      </dgm:prSet>
      <dgm:spPr/>
    </dgm:pt>
    <dgm:pt modelId="{BA9702F4-F354-418D-ABC0-CDF82684AC0D}" type="pres">
      <dgm:prSet presAssocID="{BD32C75E-69EA-4850-BB39-52AC85BDD26F}" presName="spacer" presStyleCnt="0"/>
      <dgm:spPr/>
    </dgm:pt>
    <dgm:pt modelId="{D9D89248-0FF4-4AC5-BA57-4E33978C9276}" type="pres">
      <dgm:prSet presAssocID="{61F248BA-57EF-4A93-BE1F-C766C2D100FE}" presName="parentText" presStyleLbl="node1" presStyleIdx="1" presStyleCnt="2">
        <dgm:presLayoutVars>
          <dgm:chMax val="0"/>
          <dgm:bulletEnabled val="1"/>
        </dgm:presLayoutVars>
      </dgm:prSet>
      <dgm:spPr/>
    </dgm:pt>
  </dgm:ptLst>
  <dgm:cxnLst>
    <dgm:cxn modelId="{20E74704-895E-40FA-B896-8B3C30E9C4A8}" type="presOf" srcId="{02C79996-D37A-454A-89AE-0B508DAA197C}" destId="{C3FC25F7-96C0-44F0-86CA-FE82F7D5DAD6}" srcOrd="0" destOrd="0" presId="urn:microsoft.com/office/officeart/2005/8/layout/vList2"/>
    <dgm:cxn modelId="{734C8008-CE41-4699-8433-F6F723CFC256}" srcId="{02C79996-D37A-454A-89AE-0B508DAA197C}" destId="{61F248BA-57EF-4A93-BE1F-C766C2D100FE}" srcOrd="1" destOrd="0" parTransId="{BC2E3596-4ED9-4390-B888-18FE33DB466E}" sibTransId="{2B3B9124-452A-4F0D-9C92-C41DD7192059}"/>
    <dgm:cxn modelId="{6E9FB80F-C41E-4B43-A09B-7BDA1DB98568}" type="presOf" srcId="{61F248BA-57EF-4A93-BE1F-C766C2D100FE}" destId="{D9D89248-0FF4-4AC5-BA57-4E33978C9276}" srcOrd="0" destOrd="0" presId="urn:microsoft.com/office/officeart/2005/8/layout/vList2"/>
    <dgm:cxn modelId="{479C44E0-D366-47B8-A2A5-42F6235BB720}" srcId="{02C79996-D37A-454A-89AE-0B508DAA197C}" destId="{D291466D-1240-43D8-8DC2-34B0F8112C5E}" srcOrd="0" destOrd="0" parTransId="{8E548E44-5E93-43D8-8EF2-D5B54B9DDD87}" sibTransId="{BD32C75E-69EA-4850-BB39-52AC85BDD26F}"/>
    <dgm:cxn modelId="{7D14C7E0-642B-481B-ABB7-56275D0B472A}" type="presOf" srcId="{D291466D-1240-43D8-8DC2-34B0F8112C5E}" destId="{11EC6739-02CF-4BA8-8839-CDE392D1C45F}" srcOrd="0" destOrd="0" presId="urn:microsoft.com/office/officeart/2005/8/layout/vList2"/>
    <dgm:cxn modelId="{99094AC6-21FC-4620-997B-F400DF086AC4}" type="presParOf" srcId="{C3FC25F7-96C0-44F0-86CA-FE82F7D5DAD6}" destId="{11EC6739-02CF-4BA8-8839-CDE392D1C45F}" srcOrd="0" destOrd="0" presId="urn:microsoft.com/office/officeart/2005/8/layout/vList2"/>
    <dgm:cxn modelId="{3A33C805-2D18-4590-9670-7963D2C5D975}" type="presParOf" srcId="{C3FC25F7-96C0-44F0-86CA-FE82F7D5DAD6}" destId="{BA9702F4-F354-418D-ABC0-CDF82684AC0D}" srcOrd="1" destOrd="0" presId="urn:microsoft.com/office/officeart/2005/8/layout/vList2"/>
    <dgm:cxn modelId="{4413BE9F-8C26-477C-B12B-59703287FE0B}" type="presParOf" srcId="{C3FC25F7-96C0-44F0-86CA-FE82F7D5DAD6}" destId="{D9D89248-0FF4-4AC5-BA57-4E33978C927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C6739-02CF-4BA8-8839-CDE392D1C45F}">
      <dsp:nvSpPr>
        <dsp:cNvPr id="0" name=""/>
        <dsp:cNvSpPr/>
      </dsp:nvSpPr>
      <dsp:spPr>
        <a:xfrm>
          <a:off x="0" y="364038"/>
          <a:ext cx="6496333" cy="2089619"/>
        </a:xfrm>
        <a:prstGeom prst="roundRect">
          <a:avLst/>
        </a:prstGeom>
        <a:solidFill>
          <a:schemeClr val="accent1">
            <a:hueOff val="0"/>
            <a:satOff val="0"/>
            <a:lumOff val="0"/>
            <a:alpha val="41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s-DO" sz="3800" b="1" kern="1200" dirty="0">
              <a:solidFill>
                <a:srgbClr val="FFC000"/>
              </a:solidFill>
            </a:rPr>
            <a:t>¿Cómo puedo vestir espiritualmente las vestimentas sacerdotales? </a:t>
          </a:r>
          <a:endParaRPr lang="en-US" sz="3800" kern="1200" dirty="0">
            <a:solidFill>
              <a:srgbClr val="FFC000"/>
            </a:solidFill>
          </a:endParaRPr>
        </a:p>
      </dsp:txBody>
      <dsp:txXfrm>
        <a:off x="102007" y="466045"/>
        <a:ext cx="6292319" cy="1885605"/>
      </dsp:txXfrm>
    </dsp:sp>
    <dsp:sp modelId="{D9D89248-0FF4-4AC5-BA57-4E33978C9276}">
      <dsp:nvSpPr>
        <dsp:cNvPr id="0" name=""/>
        <dsp:cNvSpPr/>
      </dsp:nvSpPr>
      <dsp:spPr>
        <a:xfrm>
          <a:off x="0" y="2563098"/>
          <a:ext cx="6496333" cy="2089619"/>
        </a:xfrm>
        <a:prstGeom prst="roundRect">
          <a:avLst/>
        </a:prstGeom>
        <a:solidFill>
          <a:schemeClr val="accent1">
            <a:hueOff val="0"/>
            <a:satOff val="0"/>
            <a:lumOff val="0"/>
            <a:alpha val="58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s-ES" sz="3800" b="1" kern="1200" dirty="0">
              <a:solidFill>
                <a:srgbClr val="FFC000"/>
              </a:solidFill>
              <a:latin typeface="Aptos" panose="02110004020202020204"/>
              <a:ea typeface="+mn-ea"/>
              <a:cs typeface="+mn-cs"/>
            </a:rPr>
            <a:t>¿Acepto a Cristo como mi único sumo sacerdote y representante?</a:t>
          </a:r>
          <a:endParaRPr lang="en-US" sz="3800" b="1" kern="1200" dirty="0">
            <a:solidFill>
              <a:srgbClr val="FFC000"/>
            </a:solidFill>
            <a:latin typeface="Aptos" panose="02110004020202020204"/>
            <a:ea typeface="+mn-ea"/>
            <a:cs typeface="+mn-cs"/>
          </a:endParaRPr>
        </a:p>
      </dsp:txBody>
      <dsp:txXfrm>
        <a:off x="102007" y="2665105"/>
        <a:ext cx="6292319" cy="18856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t>7/7/2024</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t>7/7/2024</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t>7/7/2024</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7/7/2024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7/7/2024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7/7/2024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7/7/2024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7/7/2024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7/7/2024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7/7/2024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t>7/7/2024</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7/7/2024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7/7/2024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7/7/2024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7/7/2024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7/7/2024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7/7/2024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7/7/2024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t>7/7/2024</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t>7/7/2024</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t>7/7/2024</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t>7/7/2024</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t>7/7/2024</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t>7/7/2024</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t>7/7/2024</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t>7/7/2024</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7/7/2024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alphaModFix amt="77000"/>
            <a:extLst>
              <a:ext uri="{28A0092B-C50C-407E-A947-70E740481C1C}">
                <a14:useLocalDpi xmlns:a14="http://schemas.microsoft.com/office/drawing/2010/main" val="0"/>
              </a:ext>
            </a:extLst>
          </a:blip>
          <a:stretch>
            <a:fillRect/>
          </a:stretch>
        </p:blipFill>
        <p:spPr>
          <a:xfrm>
            <a:off x="0" y="-100013"/>
            <a:ext cx="12192000" cy="6858000"/>
          </a:xfrm>
          <a:prstGeom prst="rect">
            <a:avLst/>
          </a:prstGeom>
        </p:spPr>
      </p:pic>
      <p:sp>
        <p:nvSpPr>
          <p:cNvPr id="4" name="Título 1"/>
          <p:cNvSpPr txBox="1">
            <a:spLocks/>
          </p:cNvSpPr>
          <p:nvPr/>
        </p:nvSpPr>
        <p:spPr>
          <a:xfrm>
            <a:off x="279883" y="359446"/>
            <a:ext cx="2586147" cy="5958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3600" b="1" dirty="0">
                <a:solidFill>
                  <a:schemeClr val="accent1">
                    <a:lumMod val="60000"/>
                    <a:lumOff val="40000"/>
                  </a:schemeClr>
                </a:solidFill>
              </a:rPr>
              <a:t>El pectoral</a:t>
            </a:r>
            <a:endParaRPr lang="en-US" sz="3600" b="1" dirty="0">
              <a:solidFill>
                <a:schemeClr val="accent1">
                  <a:lumMod val="60000"/>
                  <a:lumOff val="40000"/>
                </a:schemeClr>
              </a:solidFill>
            </a:endParaRPr>
          </a:p>
        </p:txBody>
      </p:sp>
      <p:sp>
        <p:nvSpPr>
          <p:cNvPr id="8" name="CuadroTexto 7">
            <a:extLst>
              <a:ext uri="{FF2B5EF4-FFF2-40B4-BE49-F238E27FC236}">
                <a16:creationId xmlns:a16="http://schemas.microsoft.com/office/drawing/2014/main" id="{1EC5F0C2-14C9-CBF1-663D-5CEE0F198C17}"/>
              </a:ext>
            </a:extLst>
          </p:cNvPr>
          <p:cNvSpPr txBox="1"/>
          <p:nvPr/>
        </p:nvSpPr>
        <p:spPr>
          <a:xfrm>
            <a:off x="1434905" y="1414802"/>
            <a:ext cx="8287128" cy="2251065"/>
          </a:xfrm>
          <a:prstGeom prst="rect">
            <a:avLst/>
          </a:prstGeom>
          <a:solidFill>
            <a:schemeClr val="bg1">
              <a:lumMod val="95000"/>
              <a:lumOff val="5000"/>
              <a:alpha val="40000"/>
            </a:schemeClr>
          </a:solidFill>
          <a:ln w="66675">
            <a:solidFill>
              <a:schemeClr val="bg2">
                <a:lumMod val="75000"/>
                <a:lumOff val="25000"/>
              </a:schemeClr>
            </a:solidFill>
          </a:ln>
        </p:spPr>
        <p:style>
          <a:lnRef idx="0">
            <a:scrgbClr r="0" g="0" b="0"/>
          </a:lnRef>
          <a:fillRef idx="0">
            <a:scrgbClr r="0" g="0" b="0"/>
          </a:fillRef>
          <a:effectRef idx="0">
            <a:scrgbClr r="0" g="0" b="0"/>
          </a:effectRef>
          <a:fontRef idx="minor">
            <a:schemeClr val="accent3"/>
          </a:fontRef>
        </p:style>
        <p:txBody>
          <a:bodyPr wrap="square">
            <a:spAutoFit/>
          </a:bodyPr>
          <a:lstStyle/>
          <a:p>
            <a:pPr algn="just">
              <a:lnSpc>
                <a:spcPct val="150000"/>
              </a:lnSpc>
            </a:pPr>
            <a:r>
              <a:rPr lang="es-DO" sz="2400" b="1" dirty="0">
                <a:solidFill>
                  <a:schemeClr val="tx1"/>
                </a:solidFill>
                <a:effectLst>
                  <a:outerShdw blurRad="38100" dist="38100" dir="2700000" algn="tl">
                    <a:srgbClr val="000000">
                      <a:alpha val="43137"/>
                    </a:srgbClr>
                  </a:outerShdw>
                </a:effectLst>
                <a:latin typeface="Calibri" panose="020F0502020204030204" pitchFamily="34" charset="0"/>
              </a:rPr>
              <a:t>El pectoral era del mismo material que el efod. Tenía forma cuadrada y medía un palmo había fijado en oro doce piedras, en hileras de tres. Sobre cada piedra estaba grabada una de las tribus de Israel.</a:t>
            </a:r>
          </a:p>
        </p:txBody>
      </p:sp>
      <p:sp>
        <p:nvSpPr>
          <p:cNvPr id="7" name="CuadroTexto 6">
            <a:extLst>
              <a:ext uri="{FF2B5EF4-FFF2-40B4-BE49-F238E27FC236}">
                <a16:creationId xmlns:a16="http://schemas.microsoft.com/office/drawing/2014/main" id="{82E6A6E3-8A99-DEB8-FAE8-4B16DAA07887}"/>
              </a:ext>
            </a:extLst>
          </p:cNvPr>
          <p:cNvSpPr txBox="1"/>
          <p:nvPr/>
        </p:nvSpPr>
        <p:spPr>
          <a:xfrm>
            <a:off x="1434905" y="4397151"/>
            <a:ext cx="8287128" cy="1143070"/>
          </a:xfrm>
          <a:prstGeom prst="rect">
            <a:avLst/>
          </a:prstGeom>
          <a:solidFill>
            <a:schemeClr val="bg1">
              <a:lumMod val="95000"/>
              <a:lumOff val="5000"/>
              <a:alpha val="40000"/>
            </a:schemeClr>
          </a:solidFill>
          <a:ln w="66675">
            <a:solidFill>
              <a:schemeClr val="bg2">
                <a:lumMod val="75000"/>
                <a:lumOff val="25000"/>
              </a:schemeClr>
            </a:solidFill>
          </a:ln>
        </p:spPr>
        <p:style>
          <a:lnRef idx="0">
            <a:scrgbClr r="0" g="0" b="0"/>
          </a:lnRef>
          <a:fillRef idx="0">
            <a:scrgbClr r="0" g="0" b="0"/>
          </a:fillRef>
          <a:effectRef idx="0">
            <a:scrgbClr r="0" g="0" b="0"/>
          </a:effectRef>
          <a:fontRef idx="minor">
            <a:schemeClr val="accent3"/>
          </a:fontRef>
        </p:style>
        <p:txBody>
          <a:bodyPr wrap="square">
            <a:spAutoFit/>
          </a:bodyPr>
          <a:lstStyle>
            <a:defPPr>
              <a:defRPr lang="es-419"/>
            </a:defPPr>
            <a:lvl1pPr algn="just" defTabSz="457200">
              <a:lnSpc>
                <a:spcPct val="150000"/>
              </a:lnSpc>
              <a:spcBef>
                <a:spcPts val="1000"/>
              </a:spcBef>
              <a:buClr>
                <a:srgbClr val="1E5155">
                  <a:lumMod val="40000"/>
                  <a:lumOff val="60000"/>
                </a:srgbClr>
              </a:buClr>
              <a:buSzPct val="80000"/>
              <a:defRPr sz="2400" b="1">
                <a:effectLst>
                  <a:outerShdw blurRad="38100" dist="38100" dir="2700000" algn="tl">
                    <a:srgbClr val="000000">
                      <a:alpha val="43137"/>
                    </a:srgbClr>
                  </a:outerShdw>
                </a:effectLst>
                <a:latin typeface="Calibri" panose="020F0502020204030204" pitchFamily="34"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DO" dirty="0">
                <a:solidFill>
                  <a:schemeClr val="tx1"/>
                </a:solidFill>
              </a:rPr>
              <a:t>Las piedras del pectoral eran de la misma calidad que las usadas para formar el fundamento de la Nueva Jerusalén</a:t>
            </a:r>
          </a:p>
        </p:txBody>
      </p:sp>
    </p:spTree>
    <p:extLst>
      <p:ext uri="{BB962C8B-B14F-4D97-AF65-F5344CB8AC3E}">
        <p14:creationId xmlns:p14="http://schemas.microsoft.com/office/powerpoint/2010/main" val="647159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alphaModFix amt="75000"/>
            <a:extLst>
              <a:ext uri="{28A0092B-C50C-407E-A947-70E740481C1C}">
                <a14:useLocalDpi xmlns:a14="http://schemas.microsoft.com/office/drawing/2010/main" val="0"/>
              </a:ext>
            </a:extLst>
          </a:blip>
          <a:stretch>
            <a:fillRect/>
          </a:stretch>
        </p:blipFill>
        <p:spPr>
          <a:xfrm>
            <a:off x="103239" y="0"/>
            <a:ext cx="12192000" cy="6858000"/>
          </a:xfrm>
          <a:prstGeom prst="rect">
            <a:avLst/>
          </a:prstGeom>
        </p:spPr>
      </p:pic>
      <p:sp>
        <p:nvSpPr>
          <p:cNvPr id="4" name="Título 1"/>
          <p:cNvSpPr txBox="1">
            <a:spLocks/>
          </p:cNvSpPr>
          <p:nvPr/>
        </p:nvSpPr>
        <p:spPr>
          <a:xfrm>
            <a:off x="450098" y="374073"/>
            <a:ext cx="2879956" cy="5657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3600" b="1" dirty="0" err="1">
                <a:solidFill>
                  <a:schemeClr val="accent1">
                    <a:lumMod val="60000"/>
                    <a:lumOff val="40000"/>
                  </a:schemeClr>
                </a:solidFill>
              </a:rPr>
              <a:t>Urim</a:t>
            </a:r>
            <a:r>
              <a:rPr lang="es-DO" sz="3600" b="1" dirty="0">
                <a:solidFill>
                  <a:schemeClr val="accent1">
                    <a:lumMod val="60000"/>
                    <a:lumOff val="40000"/>
                  </a:schemeClr>
                </a:solidFill>
              </a:rPr>
              <a:t> y </a:t>
            </a:r>
            <a:r>
              <a:rPr lang="es-DO" sz="3600" b="1" dirty="0" err="1">
                <a:solidFill>
                  <a:schemeClr val="accent1">
                    <a:lumMod val="60000"/>
                    <a:lumOff val="40000"/>
                  </a:schemeClr>
                </a:solidFill>
              </a:rPr>
              <a:t>Tumim</a:t>
            </a:r>
            <a:endParaRPr lang="en-US" sz="3600" b="1" dirty="0">
              <a:solidFill>
                <a:schemeClr val="accent1">
                  <a:lumMod val="60000"/>
                  <a:lumOff val="40000"/>
                </a:schemeClr>
              </a:solidFill>
            </a:endParaRPr>
          </a:p>
        </p:txBody>
      </p:sp>
      <p:sp>
        <p:nvSpPr>
          <p:cNvPr id="5" name="Título 1"/>
          <p:cNvSpPr txBox="1">
            <a:spLocks/>
          </p:cNvSpPr>
          <p:nvPr/>
        </p:nvSpPr>
        <p:spPr>
          <a:xfrm>
            <a:off x="5816801" y="939835"/>
            <a:ext cx="6135328" cy="5378086"/>
          </a:xfrm>
          <a:prstGeom prst="rect">
            <a:avLst/>
          </a:prstGeom>
          <a:solidFill>
            <a:schemeClr val="accent1">
              <a:lumMod val="50000"/>
              <a:alpha val="18000"/>
            </a:schemeClr>
          </a:solidFill>
          <a:ln>
            <a:solidFill>
              <a:schemeClr val="bg2">
                <a:lumMod val="50000"/>
                <a:lumOff val="50000"/>
                <a:alpha val="62000"/>
              </a:schemeClr>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350" indent="-6350" algn="just">
              <a:lnSpc>
                <a:spcPct val="150000"/>
              </a:lnSpc>
              <a:spcAft>
                <a:spcPts val="980"/>
              </a:spcAft>
            </a:pPr>
            <a:r>
              <a:rPr lang="es-DO" sz="2500" b="1" dirty="0">
                <a:effectLst>
                  <a:outerShdw blurRad="38100" dist="38100" dir="2700000" algn="tl">
                    <a:srgbClr val="000000">
                      <a:alpha val="43137"/>
                    </a:srgbClr>
                  </a:outerShdw>
                </a:effectLst>
                <a:latin typeface="Calibri" panose="020F0502020204030204" pitchFamily="34" charset="0"/>
              </a:rPr>
              <a:t>¨Fijado en el pectoral, uno de cada lado, había dos piedras brillantes por medio de estas dos piedras el Sumo Sacerdote podía discernir la voluntad de Dios. Cuando se hacían preguntas, si la piedra preciosa de la derecha estaba rodeada de una </a:t>
            </a:r>
            <a:r>
              <a:rPr lang="es-DO" sz="2500" b="1" dirty="0">
                <a:solidFill>
                  <a:schemeClr val="accent1"/>
                </a:solidFill>
                <a:effectLst>
                  <a:outerShdw blurRad="38100" dist="38100" dir="2700000" algn="tl">
                    <a:srgbClr val="000000">
                      <a:alpha val="43137"/>
                    </a:srgbClr>
                  </a:outerShdw>
                </a:effectLst>
                <a:highlight>
                  <a:srgbClr val="FFFF00"/>
                </a:highlight>
                <a:latin typeface="Calibri" panose="020F0502020204030204" pitchFamily="34" charset="0"/>
              </a:rPr>
              <a:t>brillante luz</a:t>
            </a:r>
            <a:r>
              <a:rPr lang="es-DO" sz="2500" b="1" dirty="0">
                <a:effectLst>
                  <a:outerShdw blurRad="38100" dist="38100" dir="2700000" algn="tl">
                    <a:srgbClr val="000000">
                      <a:alpha val="43137"/>
                    </a:srgbClr>
                  </a:outerShdw>
                </a:effectLst>
                <a:latin typeface="Calibri" panose="020F0502020204030204" pitchFamily="34" charset="0"/>
              </a:rPr>
              <a:t>, la respuesta era afirmativa; pero si una </a:t>
            </a:r>
            <a:r>
              <a:rPr lang="es-DO" sz="2500" b="1" dirty="0">
                <a:solidFill>
                  <a:srgbClr val="FF0000"/>
                </a:solidFill>
                <a:highlight>
                  <a:srgbClr val="C0C0C0"/>
                </a:highlight>
                <a:latin typeface="Calibri" panose="020F0502020204030204" pitchFamily="34" charset="0"/>
              </a:rPr>
              <a:t>sombra descansaba sobre la piedra de la izquierda</a:t>
            </a:r>
            <a:r>
              <a:rPr lang="es-DO" sz="2500" b="1" dirty="0">
                <a:effectLst>
                  <a:outerShdw blurRad="38100" dist="38100" dir="2700000" algn="tl">
                    <a:srgbClr val="000000">
                      <a:alpha val="43137"/>
                    </a:srgbClr>
                  </a:outerShdw>
                </a:effectLst>
                <a:latin typeface="Calibri" panose="020F0502020204030204" pitchFamily="34" charset="0"/>
              </a:rPr>
              <a:t>, la respuesta era negativa.</a:t>
            </a:r>
          </a:p>
        </p:txBody>
      </p:sp>
      <p:pic>
        <p:nvPicPr>
          <p:cNvPr id="10" name="Imagen 9">
            <a:extLst>
              <a:ext uri="{FF2B5EF4-FFF2-40B4-BE49-F238E27FC236}">
                <a16:creationId xmlns:a16="http://schemas.microsoft.com/office/drawing/2014/main" id="{2884FD62-D6BA-01E4-DF97-F1190AC3CE7C}"/>
              </a:ext>
            </a:extLst>
          </p:cNvPr>
          <p:cNvPicPr>
            <a:picLocks noChangeAspect="1"/>
          </p:cNvPicPr>
          <p:nvPr/>
        </p:nvPicPr>
        <p:blipFill rotWithShape="1">
          <a:blip r:embed="rId3"/>
          <a:srcRect l="3492"/>
          <a:stretch/>
        </p:blipFill>
        <p:spPr>
          <a:xfrm>
            <a:off x="239871" y="1671737"/>
            <a:ext cx="5188786" cy="35145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01498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850A317-A929-C388-6844-BBE412DA25C1}"/>
              </a:ext>
            </a:extLst>
          </p:cNvPr>
          <p:cNvSpPr txBox="1"/>
          <p:nvPr/>
        </p:nvSpPr>
        <p:spPr>
          <a:xfrm>
            <a:off x="541755" y="2213539"/>
            <a:ext cx="11108490" cy="2430922"/>
          </a:xfrm>
          <a:prstGeom prst="rect">
            <a:avLst/>
          </a:prstGeom>
          <a:solidFill>
            <a:schemeClr val="accent4">
              <a:lumMod val="50000"/>
              <a:alpha val="18000"/>
            </a:schemeClr>
          </a:solidFill>
          <a:ln>
            <a:solidFill>
              <a:schemeClr val="bg2">
                <a:lumMod val="50000"/>
                <a:lumOff val="50000"/>
                <a:alpha val="62000"/>
              </a:schemeClr>
            </a:solidFill>
          </a:ln>
        </p:spPr>
        <p:txBody>
          <a:bodyPr/>
          <a:lstStyle>
            <a:defPPr>
              <a:defRPr lang="es-419"/>
            </a:defPPr>
            <a:lvl1pPr algn="just" defTabSz="457200">
              <a:lnSpc>
                <a:spcPct val="150000"/>
              </a:lnSpc>
              <a:spcBef>
                <a:spcPts val="1000"/>
              </a:spcBef>
              <a:buClr>
                <a:srgbClr val="1E5155">
                  <a:lumMod val="40000"/>
                  <a:lumOff val="60000"/>
                </a:srgbClr>
              </a:buClr>
              <a:buSzPct val="80000"/>
              <a:buNone/>
              <a:defRPr sz="26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j-cs"/>
              </a:defRPr>
            </a:lvl1pPr>
          </a:lstStyle>
          <a:p>
            <a:r>
              <a:rPr lang="es-DO" sz="2500" dirty="0"/>
              <a:t>Siendo que el pectoral estaba fijado al efod, David al pedirle al sacerdote que le llevara el efod cuando estaba indeciso sobre qué curso de acción tomar, en realidad estaba pidiéndole al sacerdote que le llevara el pectoral, mediante el cual podía saber la voluntad del Señor. </a:t>
            </a:r>
            <a:r>
              <a:rPr lang="es-DO" sz="2400" dirty="0">
                <a:solidFill>
                  <a:srgbClr val="0070C0"/>
                </a:solidFill>
              </a:rPr>
              <a:t>1 Samuel 23:9-12.</a:t>
            </a:r>
            <a:endParaRPr lang="es-DO" sz="2500" dirty="0">
              <a:solidFill>
                <a:srgbClr val="0070C0"/>
              </a:solidFill>
            </a:endParaRPr>
          </a:p>
        </p:txBody>
      </p:sp>
    </p:spTree>
    <p:extLst>
      <p:ext uri="{BB962C8B-B14F-4D97-AF65-F5344CB8AC3E}">
        <p14:creationId xmlns:p14="http://schemas.microsoft.com/office/powerpoint/2010/main" val="3292955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36BB3C5-822B-45E1-A81E-5CC3176C6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rotWithShape="1">
          <a:blip r:embed="rId2">
            <a:extLst>
              <a:ext uri="{28A0092B-C50C-407E-A947-70E740481C1C}">
                <a14:useLocalDpi xmlns:a14="http://schemas.microsoft.com/office/drawing/2010/main" val="0"/>
              </a:ext>
            </a:extLst>
          </a:blip>
          <a:srcRect t="10399" r="2" b="2983"/>
          <a:stretch/>
        </p:blipFill>
        <p:spPr>
          <a:xfrm>
            <a:off x="579264" y="365141"/>
            <a:ext cx="6288262" cy="3063875"/>
          </a:xfrm>
          <a:prstGeom prst="rect">
            <a:avLst/>
          </a:prstGeom>
        </p:spPr>
      </p:pic>
      <p:sp useBgFill="1">
        <p:nvSpPr>
          <p:cNvPr id="28" name="Rectangle 27">
            <a:extLst>
              <a:ext uri="{FF2B5EF4-FFF2-40B4-BE49-F238E27FC236}">
                <a16:creationId xmlns:a16="http://schemas.microsoft.com/office/drawing/2014/main" id="{FB39ECA9-4CDE-4883-98E8-287E905E9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630934"/>
            <a:ext cx="6288261" cy="2546028"/>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1"/>
          <p:cNvSpPr txBox="1">
            <a:spLocks/>
          </p:cNvSpPr>
          <p:nvPr/>
        </p:nvSpPr>
        <p:spPr>
          <a:xfrm>
            <a:off x="841248" y="3849689"/>
            <a:ext cx="2111122" cy="2105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dirty="0">
                <a:solidFill>
                  <a:schemeClr val="accent1">
                    <a:lumMod val="60000"/>
                    <a:lumOff val="40000"/>
                  </a:schemeClr>
                </a:solidFill>
              </a:rPr>
              <a:t>La </a:t>
            </a:r>
            <a:r>
              <a:rPr lang="en-US" sz="3600" b="1" dirty="0" err="1">
                <a:solidFill>
                  <a:schemeClr val="accent1">
                    <a:lumMod val="60000"/>
                    <a:lumOff val="40000"/>
                  </a:schemeClr>
                </a:solidFill>
              </a:rPr>
              <a:t>mitra</a:t>
            </a:r>
            <a:r>
              <a:rPr lang="en-US" sz="3600" b="1" dirty="0">
                <a:solidFill>
                  <a:schemeClr val="accent1">
                    <a:lumMod val="60000"/>
                    <a:lumOff val="40000"/>
                  </a:schemeClr>
                </a:solidFill>
              </a:rPr>
              <a:t> o </a:t>
            </a:r>
            <a:r>
              <a:rPr lang="en-US" sz="3600" b="1" dirty="0" err="1">
                <a:solidFill>
                  <a:schemeClr val="accent1">
                    <a:lumMod val="60000"/>
                    <a:lumOff val="40000"/>
                  </a:schemeClr>
                </a:solidFill>
              </a:rPr>
              <a:t>boina</a:t>
            </a:r>
            <a:endParaRPr lang="en-US" sz="3600" b="1" dirty="0">
              <a:solidFill>
                <a:schemeClr val="accent1">
                  <a:lumMod val="60000"/>
                  <a:lumOff val="40000"/>
                </a:schemeClr>
              </a:solidFill>
            </a:endParaRPr>
          </a:p>
        </p:txBody>
      </p:sp>
      <p:sp>
        <p:nvSpPr>
          <p:cNvPr id="30" name="Rectangle 29">
            <a:extLst>
              <a:ext uri="{FF2B5EF4-FFF2-40B4-BE49-F238E27FC236}">
                <a16:creationId xmlns:a16="http://schemas.microsoft.com/office/drawing/2014/main" id="{A67483D0-BAEB-4927-88AD-76F5DA846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94" y="45657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0DBB7B12-4298-4CFB-B539-44A91C93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489305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p:cNvSpPr txBox="1">
            <a:spLocks/>
          </p:cNvSpPr>
          <p:nvPr/>
        </p:nvSpPr>
        <p:spPr>
          <a:xfrm>
            <a:off x="3214355" y="3574648"/>
            <a:ext cx="3709938" cy="2546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1000"/>
              </a:spcBef>
              <a:buClr>
                <a:srgbClr val="1E5155">
                  <a:lumMod val="40000"/>
                  <a:lumOff val="60000"/>
                </a:srgbClr>
              </a:buClr>
              <a:buSzPct val="80000"/>
              <a:defRPr/>
            </a:pPr>
            <a:r>
              <a:rPr lang="en-US" sz="2300" dirty="0" err="1">
                <a:latin typeface="+mn-lt"/>
                <a:ea typeface="+mn-ea"/>
                <a:cs typeface="+mn-cs"/>
              </a:rPr>
              <a:t>Ningún</a:t>
            </a:r>
            <a:r>
              <a:rPr lang="en-US" sz="2300" dirty="0">
                <a:latin typeface="+mn-lt"/>
                <a:ea typeface="+mn-ea"/>
                <a:cs typeface="+mn-cs"/>
              </a:rPr>
              <a:t> </a:t>
            </a:r>
            <a:r>
              <a:rPr lang="en-US" sz="2300" dirty="0" err="1">
                <a:latin typeface="+mn-lt"/>
                <a:ea typeface="+mn-ea"/>
                <a:cs typeface="+mn-cs"/>
              </a:rPr>
              <a:t>sacerdote</a:t>
            </a:r>
            <a:r>
              <a:rPr lang="en-US" sz="2300" dirty="0">
                <a:latin typeface="+mn-lt"/>
                <a:ea typeface="+mn-ea"/>
                <a:cs typeface="+mn-cs"/>
              </a:rPr>
              <a:t> </a:t>
            </a:r>
            <a:r>
              <a:rPr lang="en-US" sz="2300" dirty="0" err="1">
                <a:latin typeface="+mn-lt"/>
                <a:ea typeface="+mn-ea"/>
                <a:cs typeface="+mn-cs"/>
              </a:rPr>
              <a:t>estaba</a:t>
            </a:r>
            <a:r>
              <a:rPr lang="en-US" sz="2300" dirty="0">
                <a:latin typeface="+mn-lt"/>
                <a:ea typeface="+mn-ea"/>
                <a:cs typeface="+mn-cs"/>
              </a:rPr>
              <a:t> </a:t>
            </a:r>
            <a:r>
              <a:rPr lang="en-US" sz="2300" dirty="0" err="1">
                <a:latin typeface="+mn-lt"/>
                <a:ea typeface="+mn-ea"/>
                <a:cs typeface="+mn-cs"/>
              </a:rPr>
              <a:t>permitido</a:t>
            </a:r>
            <a:r>
              <a:rPr lang="en-US" sz="2300" dirty="0">
                <a:latin typeface="+mn-lt"/>
                <a:ea typeface="+mn-ea"/>
                <a:cs typeface="+mn-cs"/>
              </a:rPr>
              <a:t> usar la </a:t>
            </a:r>
            <a:r>
              <a:rPr lang="en-US" sz="2300" dirty="0" err="1">
                <a:latin typeface="+mn-lt"/>
                <a:ea typeface="+mn-ea"/>
                <a:cs typeface="+mn-cs"/>
              </a:rPr>
              <a:t>vestimenta</a:t>
            </a:r>
            <a:r>
              <a:rPr lang="en-US" sz="2300" dirty="0">
                <a:latin typeface="+mn-lt"/>
                <a:ea typeface="+mn-ea"/>
                <a:cs typeface="+mn-cs"/>
              </a:rPr>
              <a:t> sacerdotal </a:t>
            </a:r>
            <a:r>
              <a:rPr lang="en-US" sz="2300" dirty="0" err="1">
                <a:latin typeface="+mn-lt"/>
                <a:ea typeface="+mn-ea"/>
                <a:cs typeface="+mn-cs"/>
              </a:rPr>
              <a:t>excepto</a:t>
            </a:r>
            <a:r>
              <a:rPr lang="en-US" sz="2300" dirty="0">
                <a:latin typeface="+mn-lt"/>
                <a:ea typeface="+mn-ea"/>
                <a:cs typeface="+mn-cs"/>
              </a:rPr>
              <a:t> </a:t>
            </a:r>
            <a:r>
              <a:rPr lang="en-US" sz="2300" dirty="0" err="1">
                <a:latin typeface="+mn-lt"/>
                <a:ea typeface="+mn-ea"/>
                <a:cs typeface="+mn-cs"/>
              </a:rPr>
              <a:t>cuando</a:t>
            </a:r>
            <a:r>
              <a:rPr lang="en-US" sz="2300" dirty="0">
                <a:latin typeface="+mn-lt"/>
                <a:ea typeface="+mn-ea"/>
                <a:cs typeface="+mn-cs"/>
              </a:rPr>
              <a:t> </a:t>
            </a:r>
            <a:r>
              <a:rPr lang="en-US" sz="2300" dirty="0" err="1">
                <a:latin typeface="+mn-lt"/>
                <a:ea typeface="+mn-ea"/>
                <a:cs typeface="+mn-cs"/>
              </a:rPr>
              <a:t>oficiaba</a:t>
            </a:r>
            <a:r>
              <a:rPr lang="en-US" sz="2300" dirty="0">
                <a:latin typeface="+mn-lt"/>
                <a:ea typeface="+mn-ea"/>
                <a:cs typeface="+mn-cs"/>
              </a:rPr>
              <a:t> </a:t>
            </a:r>
            <a:r>
              <a:rPr lang="en-US" sz="2300" dirty="0" err="1">
                <a:latin typeface="+mn-lt"/>
                <a:ea typeface="+mn-ea"/>
                <a:cs typeface="+mn-cs"/>
              </a:rPr>
              <a:t>en</a:t>
            </a:r>
            <a:r>
              <a:rPr lang="en-US" sz="2300" dirty="0">
                <a:latin typeface="+mn-lt"/>
                <a:ea typeface="+mn-ea"/>
                <a:cs typeface="+mn-cs"/>
              </a:rPr>
              <a:t> </a:t>
            </a:r>
            <a:r>
              <a:rPr lang="en-US" sz="2300" dirty="0" err="1">
                <a:latin typeface="+mn-lt"/>
                <a:ea typeface="+mn-ea"/>
                <a:cs typeface="+mn-cs"/>
              </a:rPr>
              <a:t>el</a:t>
            </a:r>
            <a:r>
              <a:rPr lang="en-US" sz="2300" dirty="0">
                <a:latin typeface="+mn-lt"/>
                <a:ea typeface="+mn-ea"/>
                <a:cs typeface="+mn-cs"/>
              </a:rPr>
              <a:t> </a:t>
            </a:r>
            <a:r>
              <a:rPr lang="en-US" sz="2300" dirty="0" err="1">
                <a:latin typeface="+mn-lt"/>
                <a:ea typeface="+mn-ea"/>
                <a:cs typeface="+mn-cs"/>
              </a:rPr>
              <a:t>santuario</a:t>
            </a:r>
            <a:r>
              <a:rPr lang="en-US" sz="2300" dirty="0">
                <a:latin typeface="+mn-lt"/>
                <a:ea typeface="+mn-ea"/>
                <a:cs typeface="+mn-cs"/>
              </a:rPr>
              <a:t> o atrio.|</a:t>
            </a:r>
          </a:p>
        </p:txBody>
      </p:sp>
      <p:pic>
        <p:nvPicPr>
          <p:cNvPr id="12" name="Imagen 11">
            <a:extLst>
              <a:ext uri="{FF2B5EF4-FFF2-40B4-BE49-F238E27FC236}">
                <a16:creationId xmlns:a16="http://schemas.microsoft.com/office/drawing/2014/main" id="{72584A01-6BE6-2F39-117C-D98A008DEDAD}"/>
              </a:ext>
            </a:extLst>
          </p:cNvPr>
          <p:cNvPicPr>
            <a:picLocks noChangeAspect="1"/>
          </p:cNvPicPr>
          <p:nvPr/>
        </p:nvPicPr>
        <p:blipFill rotWithShape="1">
          <a:blip r:embed="rId3"/>
          <a:srcRect l="12475" r="1680" b="2"/>
          <a:stretch/>
        </p:blipFill>
        <p:spPr>
          <a:xfrm>
            <a:off x="7048500" y="365109"/>
            <a:ext cx="4621006" cy="5811838"/>
          </a:xfrm>
          <a:prstGeom prst="rect">
            <a:avLst/>
          </a:prstGeom>
        </p:spPr>
      </p:pic>
    </p:spTree>
    <p:extLst>
      <p:ext uri="{BB962C8B-B14F-4D97-AF65-F5344CB8AC3E}">
        <p14:creationId xmlns:p14="http://schemas.microsoft.com/office/powerpoint/2010/main" val="251388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alphaModFix amt="30000"/>
            <a:extLst>
              <a:ext uri="{BEBA8EAE-BF5A-486C-A8C5-ECC9F3942E4B}">
                <a14:imgProps xmlns:a14="http://schemas.microsoft.com/office/drawing/2010/main">
                  <a14:imgLayer r:embed="rId3">
                    <a14:imgEffect>
                      <a14:colorTemperature colorTemp="7900"/>
                    </a14:imgEffect>
                    <a14:imgEffect>
                      <a14:saturation sat="164000"/>
                    </a14:imgEffect>
                  </a14:imgLayer>
                </a14:imgProps>
              </a:ext>
              <a:ext uri="{28A0092B-C50C-407E-A947-70E740481C1C}">
                <a14:useLocalDpi xmlns:a14="http://schemas.microsoft.com/office/drawing/2010/main" val="0"/>
              </a:ext>
            </a:extLst>
          </a:blip>
          <a:stretch>
            <a:fillRect/>
          </a:stretch>
        </p:blipFill>
        <p:spPr>
          <a:xfrm>
            <a:off x="0" y="230039"/>
            <a:ext cx="7287065" cy="6397921"/>
          </a:xfrm>
          <a:prstGeom prst="rect">
            <a:avLst/>
          </a:prstGeom>
        </p:spPr>
      </p:pic>
      <p:grpSp>
        <p:nvGrpSpPr>
          <p:cNvPr id="2057" name="Group 2056">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4155"/>
            <a:ext cx="2514948" cy="2174333"/>
            <a:chOff x="-305" y="-4155"/>
            <a:chExt cx="2514948" cy="2174333"/>
          </a:xfrm>
        </p:grpSpPr>
        <p:sp>
          <p:nvSpPr>
            <p:cNvPr id="2058" name="Freeform: Shape 2057">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Shape 2058">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Freeform: Shape 2059">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61" name="Freeform: Shape 2060">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ítulo 1">
            <a:extLst>
              <a:ext uri="{FF2B5EF4-FFF2-40B4-BE49-F238E27FC236}">
                <a16:creationId xmlns:a16="http://schemas.microsoft.com/office/drawing/2014/main" id="{356FC977-392B-161C-EBD3-7DC0959A2501}"/>
              </a:ext>
            </a:extLst>
          </p:cNvPr>
          <p:cNvSpPr txBox="1">
            <a:spLocks/>
          </p:cNvSpPr>
          <p:nvPr/>
        </p:nvSpPr>
        <p:spPr>
          <a:xfrm>
            <a:off x="7452885" y="464234"/>
            <a:ext cx="4582946" cy="5427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000"/>
              </a:spcBef>
              <a:buClr>
                <a:srgbClr val="1E5155">
                  <a:lumMod val="40000"/>
                  <a:lumOff val="60000"/>
                </a:srgbClr>
              </a:buClr>
              <a:buSzPct val="80000"/>
              <a:defRPr/>
            </a:pP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Harás</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además</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una</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lámina</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de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oro</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fino</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y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grabarás</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en</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ella</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como</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grabadura</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de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sello</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a:t>
            </a:r>
            <a:r>
              <a:rPr lang="en-US" sz="2400" dirty="0">
                <a:effectLst>
                  <a:outerShdw blurRad="38100" dist="38100" dir="2700000" algn="tl">
                    <a:srgbClr val="000000">
                      <a:alpha val="43137"/>
                    </a:srgbClr>
                  </a:outerShdw>
                </a:effectLst>
                <a:highlight>
                  <a:srgbClr val="0000FF"/>
                </a:highlight>
                <a:latin typeface="Calibri" panose="020F0502020204030204" pitchFamily="34" charset="0"/>
              </a:rPr>
              <a:t>SANTIDAD A JEHOVÁ</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37 Y la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pondrás</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con un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cordón</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de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azul</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y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estará</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sobre</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la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mitra</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por</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la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parte</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delantera</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de la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mitra</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estará</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a:t>
            </a:r>
          </a:p>
          <a:p>
            <a:pPr algn="r">
              <a:lnSpc>
                <a:spcPct val="150000"/>
              </a:lnSpc>
              <a:spcBef>
                <a:spcPts val="1000"/>
              </a:spcBef>
              <a:buClr>
                <a:srgbClr val="1E5155">
                  <a:lumMod val="40000"/>
                  <a:lumOff val="60000"/>
                </a:srgbClr>
              </a:buClr>
              <a:buSzPct val="80000"/>
              <a:defRPr/>
            </a:pPr>
            <a:r>
              <a:rPr lang="en-US" sz="2400" dirty="0" err="1">
                <a:solidFill>
                  <a:srgbClr val="D6A300"/>
                </a:solidFill>
                <a:effectLst>
                  <a:outerShdw blurRad="38100" dist="38100" dir="2700000" algn="tl">
                    <a:srgbClr val="000000">
                      <a:alpha val="43137"/>
                    </a:srgbClr>
                  </a:outerShdw>
                </a:effectLst>
                <a:latin typeface="Calibri" panose="020F0502020204030204" pitchFamily="34" charset="0"/>
              </a:rPr>
              <a:t>Éxodo</a:t>
            </a:r>
            <a:r>
              <a:rPr lang="en-US" sz="2400" dirty="0">
                <a:solidFill>
                  <a:srgbClr val="D6A300"/>
                </a:solidFill>
                <a:effectLst>
                  <a:outerShdw blurRad="38100" dist="38100" dir="2700000" algn="tl">
                    <a:srgbClr val="000000">
                      <a:alpha val="43137"/>
                    </a:srgbClr>
                  </a:outerShdw>
                </a:effectLst>
                <a:latin typeface="Calibri" panose="020F0502020204030204" pitchFamily="34" charset="0"/>
              </a:rPr>
              <a:t> 28:36-37</a:t>
            </a:r>
          </a:p>
        </p:txBody>
      </p:sp>
      <p:pic>
        <p:nvPicPr>
          <p:cNvPr id="2050" name="Picture 2" descr="corona">
            <a:extLst>
              <a:ext uri="{FF2B5EF4-FFF2-40B4-BE49-F238E27FC236}">
                <a16:creationId xmlns:a16="http://schemas.microsoft.com/office/drawing/2014/main" id="{1CD0B9EA-BC01-0A79-4E79-47C8D494D71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6169" y="1327870"/>
            <a:ext cx="7152783" cy="4202259"/>
          </a:xfrm>
          <a:prstGeom prst="rect">
            <a:avLst/>
          </a:prstGeom>
          <a:ln>
            <a:noFill/>
          </a:ln>
          <a:effectLst>
            <a:softEdge rad="112500"/>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920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2">
            <a:extLst>
              <a:ext uri="{FF2B5EF4-FFF2-40B4-BE49-F238E27FC236}">
                <a16:creationId xmlns:a16="http://schemas.microsoft.com/office/drawing/2014/main" id="{C35E0535-1382-E5AC-7122-909CCE8DC443}"/>
              </a:ext>
            </a:extLst>
          </p:cNvPr>
          <p:cNvPicPr>
            <a:picLocks noGrp="1" noChangeAspect="1"/>
          </p:cNvPicPr>
          <p:nvPr isPhoto="1"/>
        </p:nvPicPr>
        <p:blipFill>
          <a:blip r:embed="rId2">
            <a:alphaModFix amt="30000"/>
            <a:extLst>
              <a:ext uri="{BEBA8EAE-BF5A-486C-A8C5-ECC9F3942E4B}">
                <a14:imgProps xmlns:a14="http://schemas.microsoft.com/office/drawing/2010/main">
                  <a14:imgLayer r:embed="rId3">
                    <a14:imgEffect>
                      <a14:colorTemperature colorTemp="7900"/>
                    </a14:imgEffect>
                    <a14:imgEffect>
                      <a14:saturation sat="16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p:cNvSpPr txBox="1">
            <a:spLocks/>
          </p:cNvSpPr>
          <p:nvPr/>
        </p:nvSpPr>
        <p:spPr>
          <a:xfrm>
            <a:off x="679904" y="1888882"/>
            <a:ext cx="10832191" cy="2508935"/>
          </a:xfrm>
          <a:prstGeom prst="rect">
            <a:avLst/>
          </a:prstGeom>
          <a:solidFill>
            <a:srgbClr val="002060">
              <a:alpha val="24000"/>
            </a:srgb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ES" sz="2600" dirty="0">
                <a:solidFill>
                  <a:srgbClr val="D6A300"/>
                </a:solidFill>
                <a:effectLst>
                  <a:outerShdw blurRad="38100" dist="38100" dir="2700000" algn="tl">
                    <a:srgbClr val="000000">
                      <a:alpha val="43137"/>
                    </a:srgbClr>
                  </a:outerShdw>
                </a:effectLst>
                <a:latin typeface="Calibri" panose="020F0502020204030204" pitchFamily="34" charset="0"/>
              </a:rPr>
              <a:t>Cuando salgan al atrio exterior, al atrio de afuera, al pueblo, se quitarán las vestiduras con que ministraron, y las dejarán en las cámaras del santuario, y se vestirán de otros vestidos, para no santificar al pueblo con sus vestiduras.</a:t>
            </a:r>
          </a:p>
          <a:p>
            <a:pPr algn="r" defTabSz="457200">
              <a:lnSpc>
                <a:spcPct val="150000"/>
              </a:lnSpc>
              <a:spcBef>
                <a:spcPts val="1000"/>
              </a:spcBef>
              <a:buClr>
                <a:srgbClr val="1E5155">
                  <a:lumMod val="40000"/>
                  <a:lumOff val="60000"/>
                </a:srgbClr>
              </a:buClr>
              <a:buSzPct val="80000"/>
              <a:defRPr/>
            </a:pPr>
            <a:r>
              <a:rPr lang="es-ES" sz="2400" dirty="0">
                <a:solidFill>
                  <a:srgbClr val="D6A3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Ezequiel 44:19</a:t>
            </a:r>
            <a:r>
              <a:rPr lang="es-DO" sz="2400" dirty="0">
                <a:solidFill>
                  <a:srgbClr val="D6A3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es-DO" sz="2400" baseline="30000" dirty="0">
                <a:solidFill>
                  <a:srgbClr val="D6A3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 </a:t>
            </a:r>
            <a:endParaRPr kumimoji="0" lang="es-ES" sz="2400" i="0" u="none" strike="noStrike" kern="1200" cap="none" spc="0" normalizeH="0" baseline="0" noProof="0" dirty="0">
              <a:ln>
                <a:noFill/>
              </a:ln>
              <a:solidFill>
                <a:srgbClr val="D6A300"/>
              </a:solidFill>
              <a:effectLst>
                <a:outerShdw blurRad="38100" dist="38100" dir="2700000" algn="tl">
                  <a:srgbClr val="000000">
                    <a:alpha val="43137"/>
                  </a:srgbClr>
                </a:outerShdw>
              </a:effectLst>
              <a:uLnTx/>
              <a:uFillTx/>
              <a:latin typeface="Century Gothic" panose="020B0502020202020204"/>
            </a:endParaRPr>
          </a:p>
        </p:txBody>
      </p:sp>
    </p:spTree>
    <p:extLst>
      <p:ext uri="{BB962C8B-B14F-4D97-AF65-F5344CB8AC3E}">
        <p14:creationId xmlns:p14="http://schemas.microsoft.com/office/powerpoint/2010/main" val="1976826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p:cNvSpPr txBox="1">
            <a:spLocks/>
          </p:cNvSpPr>
          <p:nvPr/>
        </p:nvSpPr>
        <p:spPr>
          <a:xfrm>
            <a:off x="608095" y="1163782"/>
            <a:ext cx="10975810" cy="2265218"/>
          </a:xfrm>
          <a:prstGeom prst="rect">
            <a:avLst/>
          </a:prstGeom>
          <a:solidFill>
            <a:srgbClr val="002060">
              <a:alpha val="46000"/>
            </a:srgb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DO" sz="2800" b="1" dirty="0">
                <a:latin typeface="Calibri" panose="020F0502020204030204" pitchFamily="34" charset="0"/>
              </a:rPr>
              <a:t>El pectoral era llamado “</a:t>
            </a:r>
            <a:r>
              <a:rPr lang="es-DO" sz="2800" b="1" dirty="0">
                <a:highlight>
                  <a:srgbClr val="FF0000"/>
                </a:highlight>
                <a:latin typeface="Calibri" panose="020F0502020204030204" pitchFamily="34" charset="0"/>
              </a:rPr>
              <a:t>el pectoral del juicio</a:t>
            </a:r>
            <a:r>
              <a:rPr lang="es-DO" sz="2800" b="1" dirty="0">
                <a:latin typeface="Calibri" panose="020F0502020204030204" pitchFamily="34" charset="0"/>
              </a:rPr>
              <a:t>”. Éxodo 28:15. Aquellos nombres grabados sobre las piedras eran un tipo de los nombres de los vencedores, que Cristo confesará delante de su Padre y los ángeles. </a:t>
            </a:r>
            <a:endParaRPr kumimoji="0" lang="es-ES" sz="28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
        <p:nvSpPr>
          <p:cNvPr id="4" name="CuadroTexto 3">
            <a:extLst>
              <a:ext uri="{FF2B5EF4-FFF2-40B4-BE49-F238E27FC236}">
                <a16:creationId xmlns:a16="http://schemas.microsoft.com/office/drawing/2014/main" id="{792DB908-D104-0193-172E-7151A27D5719}"/>
              </a:ext>
            </a:extLst>
          </p:cNvPr>
          <p:cNvSpPr txBox="1"/>
          <p:nvPr/>
        </p:nvSpPr>
        <p:spPr>
          <a:xfrm>
            <a:off x="608095" y="3926372"/>
            <a:ext cx="10975810" cy="2434256"/>
          </a:xfrm>
          <a:prstGeom prst="rect">
            <a:avLst/>
          </a:prstGeom>
          <a:solidFill>
            <a:schemeClr val="accent2">
              <a:lumMod val="75000"/>
              <a:alpha val="58000"/>
            </a:schemeClr>
          </a:solidFill>
        </p:spPr>
        <p:txBody>
          <a:bodyPr wrap="square">
            <a:spAutoFit/>
          </a:bodyPr>
          <a:lstStyle/>
          <a:p>
            <a:pPr algn="just">
              <a:lnSpc>
                <a:spcPct val="150000"/>
              </a:lnSpc>
            </a:pPr>
            <a:r>
              <a:rPr lang="es-DO" sz="2600" b="1" dirty="0">
                <a:latin typeface="Calibri" panose="020F0502020204030204" pitchFamily="34" charset="0"/>
              </a:rPr>
              <a:t>La piedra es un material perdurable, pero mucho más perdurable es el libro de la vida, donde los nombres que Cristo ha confesado están escritos para permanecer para siempre. </a:t>
            </a:r>
          </a:p>
          <a:p>
            <a:pPr algn="r">
              <a:lnSpc>
                <a:spcPct val="150000"/>
              </a:lnSpc>
            </a:pPr>
            <a:r>
              <a:rPr lang="es-DO" sz="2600" b="1" dirty="0">
                <a:solidFill>
                  <a:srgbClr val="FFC000"/>
                </a:solidFill>
                <a:latin typeface="Calibri" panose="020F0502020204030204" pitchFamily="34" charset="0"/>
              </a:rPr>
              <a:t>(Apocalipsis 3:5)</a:t>
            </a:r>
            <a:endParaRPr lang="es-DO" sz="2600" dirty="0"/>
          </a:p>
        </p:txBody>
      </p:sp>
    </p:spTree>
    <p:extLst>
      <p:ext uri="{BB962C8B-B14F-4D97-AF65-F5344CB8AC3E}">
        <p14:creationId xmlns:p14="http://schemas.microsoft.com/office/powerpoint/2010/main" val="3246158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pic>
        <p:nvPicPr>
          <p:cNvPr id="1060" name="Picture 105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62" name="Picture 106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64" name="Oval 106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66" name="Picture 106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68" name="Picture 106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70" name="Rectangle 106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1074" name="Freeform: Shape 107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aphicFrame>
        <p:nvGraphicFramePr>
          <p:cNvPr id="3" name="Tabla 2">
            <a:extLst>
              <a:ext uri="{FF2B5EF4-FFF2-40B4-BE49-F238E27FC236}">
                <a16:creationId xmlns:a16="http://schemas.microsoft.com/office/drawing/2014/main" id="{3B252CF8-CD61-566D-71B7-8BE426DC68FB}"/>
              </a:ext>
            </a:extLst>
          </p:cNvPr>
          <p:cNvGraphicFramePr>
            <a:graphicFrameLocks noGrp="1"/>
          </p:cNvGraphicFramePr>
          <p:nvPr>
            <p:extLst>
              <p:ext uri="{D42A27DB-BD31-4B8C-83A1-F6EECF244321}">
                <p14:modId xmlns:p14="http://schemas.microsoft.com/office/powerpoint/2010/main" val="2150516985"/>
              </p:ext>
            </p:extLst>
          </p:nvPr>
        </p:nvGraphicFramePr>
        <p:xfrm>
          <a:off x="1000374" y="1512213"/>
          <a:ext cx="10123238" cy="5191377"/>
        </p:xfrm>
        <a:graphic>
          <a:graphicData uri="http://schemas.openxmlformats.org/drawingml/2006/table">
            <a:tbl>
              <a:tblPr firstRow="1" firstCol="1" bandRow="1">
                <a:tableStyleId>{8799B23B-EC83-4686-B30A-512413B5E67A}</a:tableStyleId>
              </a:tblPr>
              <a:tblGrid>
                <a:gridCol w="5061619">
                  <a:extLst>
                    <a:ext uri="{9D8B030D-6E8A-4147-A177-3AD203B41FA5}">
                      <a16:colId xmlns:a16="http://schemas.microsoft.com/office/drawing/2014/main" val="1515989389"/>
                    </a:ext>
                  </a:extLst>
                </a:gridCol>
                <a:gridCol w="5061619">
                  <a:extLst>
                    <a:ext uri="{9D8B030D-6E8A-4147-A177-3AD203B41FA5}">
                      <a16:colId xmlns:a16="http://schemas.microsoft.com/office/drawing/2014/main" val="1689262919"/>
                    </a:ext>
                  </a:extLst>
                </a:gridCol>
              </a:tblGrid>
              <a:tr h="1416937">
                <a:tc>
                  <a:txBody>
                    <a:bodyPr/>
                    <a:lstStyle/>
                    <a:p>
                      <a:pPr marL="6350" marR="189230" indent="-6350" algn="just">
                        <a:lnSpc>
                          <a:spcPct val="100000"/>
                        </a:lnSpc>
                        <a:spcAft>
                          <a:spcPts val="980"/>
                        </a:spcAft>
                      </a:pPr>
                      <a:r>
                        <a:rPr lang="es-DO" sz="2100" kern="100" dirty="0">
                          <a:effectLst/>
                        </a:rPr>
                        <a:t>Éxodo 28:32</a:t>
                      </a:r>
                    </a:p>
                    <a:p>
                      <a:pPr marL="6350" marR="189230" indent="-6350" algn="just">
                        <a:lnSpc>
                          <a:spcPct val="100000"/>
                        </a:lnSpc>
                        <a:spcAft>
                          <a:spcPts val="980"/>
                        </a:spcAft>
                      </a:pPr>
                      <a:r>
                        <a:rPr lang="es-DO" sz="2100" b="1" kern="100" dirty="0">
                          <a:solidFill>
                            <a:srgbClr val="FFC000"/>
                          </a:solidFill>
                          <a:effectLst/>
                          <a:latin typeface="+mn-lt"/>
                          <a:ea typeface="+mn-ea"/>
                          <a:cs typeface="+mn-cs"/>
                        </a:rPr>
                        <a:t>Vestido de una sola pieza</a:t>
                      </a:r>
                      <a:r>
                        <a:rPr lang="es-DO" sz="2100" b="1" kern="100" dirty="0">
                          <a:solidFill>
                            <a:srgbClr val="FFC000"/>
                          </a:solidFill>
                          <a:effectLst/>
                        </a:rPr>
                        <a:t>.  </a:t>
                      </a:r>
                    </a:p>
                    <a:p>
                      <a:pPr marL="6350" marR="189230" indent="-6350" algn="just">
                        <a:lnSpc>
                          <a:spcPct val="100000"/>
                        </a:lnSpc>
                        <a:spcAft>
                          <a:spcPts val="980"/>
                        </a:spcAft>
                      </a:pPr>
                      <a:r>
                        <a:rPr lang="es-DO" sz="2100" kern="100" dirty="0">
                          <a:effectLst/>
                        </a:rPr>
                        <a:t> </a:t>
                      </a:r>
                      <a:endParaRPr lang="es-DO" sz="2100" kern="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bg1">
                        <a:alpha val="60000"/>
                      </a:schemeClr>
                    </a:solidFill>
                  </a:tcPr>
                </a:tc>
                <a:tc>
                  <a:txBody>
                    <a:bodyPr/>
                    <a:lstStyle/>
                    <a:p>
                      <a:pPr marL="6350" marR="189230" indent="-6350" algn="just">
                        <a:lnSpc>
                          <a:spcPct val="100000"/>
                        </a:lnSpc>
                        <a:spcAft>
                          <a:spcPts val="980"/>
                        </a:spcAft>
                      </a:pPr>
                      <a:r>
                        <a:rPr lang="es-DO" sz="2100" kern="100" dirty="0">
                          <a:effectLst/>
                        </a:rPr>
                        <a:t>Juan 19:23</a:t>
                      </a:r>
                    </a:p>
                    <a:p>
                      <a:pPr marL="6350" marR="189230" indent="-6350" algn="just">
                        <a:lnSpc>
                          <a:spcPct val="100000"/>
                        </a:lnSpc>
                        <a:spcAft>
                          <a:spcPts val="980"/>
                        </a:spcAft>
                      </a:pPr>
                      <a:r>
                        <a:rPr lang="es-DO" sz="2100" kern="100" dirty="0">
                          <a:solidFill>
                            <a:srgbClr val="FFC000"/>
                          </a:solidFill>
                          <a:effectLst/>
                        </a:rPr>
                        <a:t>¨El vestido terrenal de Cristo era de una sola pieza¨.</a:t>
                      </a:r>
                      <a:endParaRPr lang="es-DO" sz="2100" kern="100" dirty="0">
                        <a:solidFill>
                          <a:srgbClr val="FFC000"/>
                        </a:solidFill>
                        <a:effectLst/>
                        <a:latin typeface="Calibri" panose="020F0502020204030204" pitchFamily="34" charset="0"/>
                        <a:ea typeface="Calibri" panose="020F0502020204030204" pitchFamily="34" charset="0"/>
                      </a:endParaRPr>
                    </a:p>
                  </a:txBody>
                  <a:tcPr marL="68580" marR="68580" marT="0" marB="0">
                    <a:solidFill>
                      <a:schemeClr val="bg1">
                        <a:alpha val="60000"/>
                      </a:schemeClr>
                    </a:solidFill>
                  </a:tcPr>
                </a:tc>
                <a:extLst>
                  <a:ext uri="{0D108BD9-81ED-4DB2-BD59-A6C34878D82A}">
                    <a16:rowId xmlns:a16="http://schemas.microsoft.com/office/drawing/2014/main" val="3906021202"/>
                  </a:ext>
                </a:extLst>
              </a:tr>
              <a:tr h="1416937">
                <a:tc>
                  <a:txBody>
                    <a:bodyPr/>
                    <a:lstStyle/>
                    <a:p>
                      <a:pPr marL="6350" marR="189230" lvl="0" indent="-6350" algn="just" defTabSz="457200" rtl="0" eaLnBrk="1" fontAlgn="auto" latinLnBrk="0" hangingPunct="1">
                        <a:lnSpc>
                          <a:spcPct val="100000"/>
                        </a:lnSpc>
                        <a:spcBef>
                          <a:spcPts val="0"/>
                        </a:spcBef>
                        <a:spcAft>
                          <a:spcPts val="980"/>
                        </a:spcAft>
                        <a:buClrTx/>
                        <a:buSzTx/>
                        <a:buFontTx/>
                        <a:buNone/>
                        <a:tabLst/>
                        <a:defRPr/>
                      </a:pPr>
                      <a:r>
                        <a:rPr lang="es-DO" sz="2100" kern="100" dirty="0">
                          <a:effectLst/>
                        </a:rPr>
                        <a:t>Éxodo 28:15-21 </a:t>
                      </a:r>
                    </a:p>
                    <a:p>
                      <a:r>
                        <a:rPr lang="es-DO" sz="2100" b="1" kern="100" dirty="0">
                          <a:solidFill>
                            <a:srgbClr val="FFC000"/>
                          </a:solidFill>
                          <a:effectLst/>
                          <a:latin typeface="+mn-lt"/>
                          <a:ea typeface="+mn-ea"/>
                          <a:cs typeface="+mn-cs"/>
                        </a:rPr>
                        <a:t>El pectoral del juicio tenía los nombres de las doce tribus de Israel, y era llevado sobre el corazón del Sumo Sacerdote mientras éste desempeñaba la obra que tipificaba la obra del juicio.</a:t>
                      </a:r>
                      <a:r>
                        <a:rPr lang="es-DO" sz="2100" kern="100" dirty="0">
                          <a:effectLst/>
                        </a:rPr>
                        <a:t> </a:t>
                      </a:r>
                      <a:endParaRPr lang="es-DO" sz="2100" kern="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bg1">
                        <a:alpha val="60000"/>
                      </a:schemeClr>
                    </a:solidFill>
                  </a:tcPr>
                </a:tc>
                <a:tc>
                  <a:txBody>
                    <a:bodyPr/>
                    <a:lstStyle/>
                    <a:p>
                      <a:pPr marL="6350" marR="7620" indent="-6350" algn="just">
                        <a:lnSpc>
                          <a:spcPct val="100000"/>
                        </a:lnSpc>
                        <a:spcAft>
                          <a:spcPts val="980"/>
                        </a:spcAft>
                      </a:pPr>
                      <a:r>
                        <a:rPr lang="es-DO" sz="2100" b="1" kern="100" dirty="0">
                          <a:effectLst/>
                        </a:rPr>
                        <a:t>Apocalipsis 3:5</a:t>
                      </a:r>
                    </a:p>
                    <a:p>
                      <a:r>
                        <a:rPr lang="es-DO" sz="2100" b="1" kern="100" dirty="0">
                          <a:solidFill>
                            <a:srgbClr val="FFC000"/>
                          </a:solidFill>
                          <a:effectLst/>
                          <a:latin typeface="+mn-lt"/>
                          <a:ea typeface="+mn-ea"/>
                          <a:cs typeface="+mn-cs"/>
                        </a:rPr>
                        <a:t>Al presentarse el nombre de cada individuo en el juicio delante de Dios, Cristo</a:t>
                      </a:r>
                    </a:p>
                    <a:p>
                      <a:r>
                        <a:rPr lang="es-DO" sz="2100" b="1" kern="100" dirty="0">
                          <a:solidFill>
                            <a:srgbClr val="FFC000"/>
                          </a:solidFill>
                          <a:effectLst/>
                          <a:latin typeface="+mn-lt"/>
                          <a:ea typeface="+mn-ea"/>
                          <a:cs typeface="+mn-cs"/>
                        </a:rPr>
                        <a:t>“confesará” los nombres de los Vencedores, y sus nombres permanecerán en el libro de la vida.</a:t>
                      </a:r>
                      <a:endParaRPr lang="es-DO" sz="2100" b="1" kern="100" dirty="0">
                        <a:solidFill>
                          <a:srgbClr val="FFC000"/>
                        </a:solidFill>
                        <a:effectLst/>
                        <a:latin typeface="Calibri" panose="020F0502020204030204" pitchFamily="34" charset="0"/>
                        <a:ea typeface="Calibri" panose="020F0502020204030204" pitchFamily="34" charset="0"/>
                      </a:endParaRPr>
                    </a:p>
                  </a:txBody>
                  <a:tcPr marL="68580" marR="68580" marT="0" marB="0">
                    <a:solidFill>
                      <a:schemeClr val="bg1">
                        <a:alpha val="60000"/>
                      </a:schemeClr>
                    </a:solidFill>
                  </a:tcPr>
                </a:tc>
                <a:extLst>
                  <a:ext uri="{0D108BD9-81ED-4DB2-BD59-A6C34878D82A}">
                    <a16:rowId xmlns:a16="http://schemas.microsoft.com/office/drawing/2014/main" val="1553705423"/>
                  </a:ext>
                </a:extLst>
              </a:tr>
              <a:tr h="1196318">
                <a:tc>
                  <a:txBody>
                    <a:bodyPr/>
                    <a:lstStyle/>
                    <a:p>
                      <a:pPr marL="6350" marR="189230" indent="-6350" algn="just">
                        <a:lnSpc>
                          <a:spcPct val="100000"/>
                        </a:lnSpc>
                        <a:spcAft>
                          <a:spcPts val="980"/>
                        </a:spcAft>
                      </a:pPr>
                      <a:r>
                        <a:rPr lang="es-DO" sz="2100" kern="100" dirty="0">
                          <a:effectLst/>
                        </a:rPr>
                        <a:t>Esdras 2:61-62 </a:t>
                      </a:r>
                    </a:p>
                    <a:p>
                      <a:pPr marL="6350" marR="189230" indent="-6350" algn="just">
                        <a:lnSpc>
                          <a:spcPct val="100000"/>
                        </a:lnSpc>
                        <a:spcAft>
                          <a:spcPts val="980"/>
                        </a:spcAft>
                      </a:pPr>
                      <a:r>
                        <a:rPr lang="es-DO" sz="2100" b="1" kern="100" dirty="0">
                          <a:solidFill>
                            <a:srgbClr val="FFC000"/>
                          </a:solidFill>
                          <a:effectLst/>
                        </a:rPr>
                        <a:t>Se llevaba un registro de todos aquellos que tenían derecho a ejercer   sacerdocio</a:t>
                      </a:r>
                      <a:endParaRPr lang="es-DO" sz="2100" b="1" kern="100" dirty="0">
                        <a:solidFill>
                          <a:srgbClr val="FFC000"/>
                        </a:solidFill>
                        <a:effectLst/>
                        <a:latin typeface="Calibri" panose="020F0502020204030204" pitchFamily="34" charset="0"/>
                        <a:ea typeface="Calibri" panose="020F0502020204030204" pitchFamily="34" charset="0"/>
                      </a:endParaRPr>
                    </a:p>
                  </a:txBody>
                  <a:tcPr marL="68580" marR="68580" marT="0" marB="0">
                    <a:solidFill>
                      <a:schemeClr val="bg1">
                        <a:alpha val="60000"/>
                      </a:schemeClr>
                    </a:solidFill>
                  </a:tcPr>
                </a:tc>
                <a:tc>
                  <a:txBody>
                    <a:bodyPr/>
                    <a:lstStyle/>
                    <a:p>
                      <a:pPr marL="6350" marR="7620" indent="-6350" algn="just">
                        <a:lnSpc>
                          <a:spcPct val="100000"/>
                        </a:lnSpc>
                        <a:spcAft>
                          <a:spcPts val="3560"/>
                        </a:spcAft>
                      </a:pPr>
                      <a:r>
                        <a:rPr lang="es-DO" sz="2100" b="1" kern="100" dirty="0">
                          <a:effectLst/>
                        </a:rPr>
                        <a:t>Apocalipsis 20:15 </a:t>
                      </a:r>
                      <a:r>
                        <a:rPr lang="es-DO" sz="2100" b="1" kern="100" dirty="0">
                          <a:solidFill>
                            <a:srgbClr val="FFC000"/>
                          </a:solidFill>
                          <a:effectLst/>
                        </a:rPr>
                        <a:t>Ninguno será salvo excepto cuyos nombres estén en el libro de la vida.</a:t>
                      </a:r>
                      <a:endParaRPr lang="es-DO" sz="2100" b="1" kern="100" dirty="0">
                        <a:solidFill>
                          <a:srgbClr val="FFC000"/>
                        </a:solidFill>
                        <a:effectLst/>
                        <a:latin typeface="Calibri" panose="020F0502020204030204" pitchFamily="34" charset="0"/>
                        <a:ea typeface="Calibri" panose="020F0502020204030204" pitchFamily="34" charset="0"/>
                      </a:endParaRPr>
                    </a:p>
                  </a:txBody>
                  <a:tcPr marL="68580" marR="68580" marT="0" marB="0">
                    <a:solidFill>
                      <a:schemeClr val="bg1">
                        <a:alpha val="60000"/>
                      </a:schemeClr>
                    </a:solidFill>
                  </a:tcPr>
                </a:tc>
                <a:extLst>
                  <a:ext uri="{0D108BD9-81ED-4DB2-BD59-A6C34878D82A}">
                    <a16:rowId xmlns:a16="http://schemas.microsoft.com/office/drawing/2014/main" val="3830118848"/>
                  </a:ext>
                </a:extLst>
              </a:tr>
            </a:tbl>
          </a:graphicData>
        </a:graphic>
      </p:graphicFrame>
      <p:sp>
        <p:nvSpPr>
          <p:cNvPr id="6" name="Título 5">
            <a:extLst>
              <a:ext uri="{FF2B5EF4-FFF2-40B4-BE49-F238E27FC236}">
                <a16:creationId xmlns:a16="http://schemas.microsoft.com/office/drawing/2014/main" id="{B5CF7DDB-A880-3AFE-515C-6D2A89DB885E}"/>
              </a:ext>
            </a:extLst>
          </p:cNvPr>
          <p:cNvSpPr>
            <a:spLocks noGrp="1"/>
          </p:cNvSpPr>
          <p:nvPr>
            <p:ph type="title"/>
          </p:nvPr>
        </p:nvSpPr>
        <p:spPr>
          <a:xfrm>
            <a:off x="1000374" y="570703"/>
            <a:ext cx="10123238" cy="774890"/>
          </a:xfrm>
          <a:solidFill>
            <a:srgbClr val="D6A300">
              <a:alpha val="92000"/>
            </a:srgbClr>
          </a:solidFill>
        </p:spPr>
        <p:txBody>
          <a:bodyPr/>
          <a:lstStyle/>
          <a:p>
            <a:pPr algn="ctr"/>
            <a:r>
              <a:rPr lang="es-DO" dirty="0"/>
              <a:t>TIPO					     		ANTITIPO</a:t>
            </a:r>
          </a:p>
        </p:txBody>
      </p:sp>
    </p:spTree>
    <p:extLst>
      <p:ext uri="{BB962C8B-B14F-4D97-AF65-F5344CB8AC3E}">
        <p14:creationId xmlns:p14="http://schemas.microsoft.com/office/powerpoint/2010/main" val="3750240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1B0EF8A4-1B05-FD39-A6F1-FF945C847272}"/>
              </a:ext>
            </a:extLst>
          </p:cNvPr>
          <p:cNvSpPr txBox="1"/>
          <p:nvPr/>
        </p:nvSpPr>
        <p:spPr>
          <a:xfrm>
            <a:off x="1052876" y="1146840"/>
            <a:ext cx="10110370" cy="5186035"/>
          </a:xfrm>
          <a:prstGeom prst="rect">
            <a:avLst/>
          </a:prstGeom>
          <a:noFill/>
        </p:spPr>
        <p:txBody>
          <a:bodyPr wrap="square">
            <a:spAutoFit/>
          </a:bodyPr>
          <a:lstStyle/>
          <a:p>
            <a:r>
              <a:rPr lang="es-ES" sz="20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1</a:t>
            </a:r>
            <a:r>
              <a:rPr lang="es-DO" sz="2000" dirty="0"/>
              <a:t> ¿</a:t>
            </a:r>
            <a:r>
              <a:rPr lang="es-DO" dirty="0"/>
              <a:t>Qué tipo de vestimenta usaban los sacerdotes comunes en la antigua religión judía?</a:t>
            </a:r>
          </a:p>
          <a:p>
            <a:endParaRPr lang="es-DO" dirty="0"/>
          </a:p>
          <a:p>
            <a:r>
              <a:rPr lang="es-DO" dirty="0"/>
              <a:t>A) Vestimenta de lino negro</a:t>
            </a:r>
          </a:p>
          <a:p>
            <a:r>
              <a:rPr lang="es-DO" dirty="0"/>
              <a:t>B) Vestimenta de lino blanco</a:t>
            </a:r>
          </a:p>
          <a:p>
            <a:r>
              <a:rPr lang="es-DO" dirty="0"/>
              <a:t>C) Vestimenta de lino rojo</a:t>
            </a:r>
          </a:p>
          <a:p>
            <a:endParaRPr lang="es-DO" dirty="0"/>
          </a:p>
          <a:p>
            <a:r>
              <a:rPr lang="es-DO" dirty="0"/>
              <a:t>Respuesta correcta: </a:t>
            </a:r>
            <a:r>
              <a:rPr lang="es-DO" sz="2000" b="1" dirty="0">
                <a:solidFill>
                  <a:srgbClr val="FFFF00"/>
                </a:solidFill>
              </a:rPr>
              <a:t>B) Vestimenta de lino blanco</a:t>
            </a:r>
          </a:p>
          <a:p>
            <a:r>
              <a:rPr lang="es-DO" dirty="0"/>
              <a:t> </a:t>
            </a:r>
          </a:p>
          <a:p>
            <a:endParaRPr lang="es-DO" dirty="0"/>
          </a:p>
          <a:p>
            <a:endParaRPr lang="es-DO" dirty="0"/>
          </a:p>
          <a:p>
            <a:r>
              <a:rPr lang="es-DO" dirty="0"/>
              <a:t>2. ¿Qué representa el sumo sacerdote?</a:t>
            </a:r>
          </a:p>
          <a:p>
            <a:endParaRPr lang="es-DO" dirty="0"/>
          </a:p>
          <a:p>
            <a:r>
              <a:rPr lang="es-DO" dirty="0"/>
              <a:t>A) La intercesión de Cristo por nosotros en el santuario</a:t>
            </a:r>
          </a:p>
          <a:p>
            <a:r>
              <a:rPr lang="es-DO" dirty="0"/>
              <a:t>B) La gracia de Dios</a:t>
            </a:r>
          </a:p>
          <a:p>
            <a:r>
              <a:rPr lang="es-DO" dirty="0"/>
              <a:t>C) Las obras del hombre para tener perdón</a:t>
            </a:r>
          </a:p>
          <a:p>
            <a:endParaRPr lang="es-DO" dirty="0"/>
          </a:p>
          <a:p>
            <a:r>
              <a:rPr lang="es-DO" dirty="0"/>
              <a:t>Respuesta correcta: </a:t>
            </a:r>
            <a:r>
              <a:rPr lang="es-DO" sz="2000" b="1" dirty="0">
                <a:solidFill>
                  <a:srgbClr val="FFFF00"/>
                </a:solidFill>
              </a:rPr>
              <a:t>A) La intercesión de Cristo por nosotros en el santuario</a:t>
            </a:r>
          </a:p>
          <a:p>
            <a:endParaRPr lang="en-US" sz="1900" b="1" dirty="0"/>
          </a:p>
        </p:txBody>
      </p:sp>
      <p:sp>
        <p:nvSpPr>
          <p:cNvPr id="4" name="CuadroTexto 3">
            <a:extLst>
              <a:ext uri="{FF2B5EF4-FFF2-40B4-BE49-F238E27FC236}">
                <a16:creationId xmlns:a16="http://schemas.microsoft.com/office/drawing/2014/main" id="{A50110C5-A2B1-5F43-2D77-CD6EB20444CA}"/>
              </a:ext>
            </a:extLst>
          </p:cNvPr>
          <p:cNvSpPr txBox="1"/>
          <p:nvPr/>
        </p:nvSpPr>
        <p:spPr>
          <a:xfrm>
            <a:off x="1052876" y="279939"/>
            <a:ext cx="6956946" cy="655308"/>
          </a:xfrm>
          <a:prstGeom prst="rect">
            <a:avLst/>
          </a:prstGeom>
          <a:noFill/>
        </p:spPr>
        <p:txBody>
          <a:bodyPr wrap="square">
            <a:spAutoFit/>
          </a:bodyPr>
          <a:lstStyle/>
          <a:p>
            <a:pPr marL="571500" indent="-571500">
              <a:lnSpc>
                <a:spcPct val="150000"/>
              </a:lnSpc>
              <a:buAutoNum type="romanUcPeriod"/>
            </a:pPr>
            <a:r>
              <a:rPr lang="es-ES" sz="2800" b="1" dirty="0"/>
              <a:t>Selecciona la respuesta correcta. </a:t>
            </a:r>
            <a:endParaRPr lang="es-ES" sz="3200" b="1" dirty="0"/>
          </a:p>
        </p:txBody>
      </p:sp>
    </p:spTree>
    <p:extLst>
      <p:ext uri="{BB962C8B-B14F-4D97-AF65-F5344CB8AC3E}">
        <p14:creationId xmlns:p14="http://schemas.microsoft.com/office/powerpoint/2010/main" val="85142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1B0EF8A4-1B05-FD39-A6F1-FF945C847272}"/>
              </a:ext>
            </a:extLst>
          </p:cNvPr>
          <p:cNvSpPr txBox="1"/>
          <p:nvPr/>
        </p:nvSpPr>
        <p:spPr>
          <a:xfrm>
            <a:off x="957618" y="791571"/>
            <a:ext cx="10276764" cy="5262979"/>
          </a:xfrm>
          <a:prstGeom prst="rect">
            <a:avLst/>
          </a:prstGeom>
          <a:noFill/>
        </p:spPr>
        <p:txBody>
          <a:bodyPr wrap="square">
            <a:spAutoFit/>
          </a:bodyPr>
          <a:lstStyle/>
          <a:p>
            <a:r>
              <a:rPr lang="es-ES" sz="2000" b="1" dirty="0"/>
              <a:t> </a:t>
            </a:r>
            <a:r>
              <a:rPr lang="es-DO" sz="2000" dirty="0"/>
              <a:t>3. </a:t>
            </a:r>
            <a:r>
              <a:rPr lang="es-DO" dirty="0"/>
              <a:t>¿Qué llevaba el Sumo Sacerdote sobre la túnica interna azul, hecha de una sola pieza?</a:t>
            </a:r>
          </a:p>
          <a:p>
            <a:endParaRPr lang="es-DO" dirty="0"/>
          </a:p>
          <a:p>
            <a:r>
              <a:rPr lang="es-DO" dirty="0"/>
              <a:t>A) Una capa violeta</a:t>
            </a:r>
          </a:p>
          <a:p>
            <a:r>
              <a:rPr lang="es-DO" dirty="0"/>
              <a:t>B) Una faja de oro</a:t>
            </a:r>
          </a:p>
          <a:p>
            <a:r>
              <a:rPr lang="es-DO" dirty="0"/>
              <a:t>C) Un efod ricamente ornamentado</a:t>
            </a:r>
          </a:p>
          <a:p>
            <a:endParaRPr lang="es-DO" dirty="0"/>
          </a:p>
          <a:p>
            <a:r>
              <a:rPr lang="es-DO" dirty="0"/>
              <a:t>Respuesta correcta: </a:t>
            </a:r>
            <a:r>
              <a:rPr lang="es-DO" sz="2000" b="1" dirty="0">
                <a:solidFill>
                  <a:srgbClr val="FFFF00"/>
                </a:solidFill>
              </a:rPr>
              <a:t>C) Un efod ricamente ornamentado</a:t>
            </a:r>
          </a:p>
          <a:p>
            <a:endParaRPr lang="es-DO" sz="2000" b="1" dirty="0">
              <a:solidFill>
                <a:srgbClr val="FFFF00"/>
              </a:solidFill>
            </a:endParaRPr>
          </a:p>
          <a:p>
            <a:endParaRPr lang="es-DO" sz="2000" b="1" dirty="0">
              <a:solidFill>
                <a:srgbClr val="FFFF00"/>
              </a:solidFill>
            </a:endParaRPr>
          </a:p>
          <a:p>
            <a:r>
              <a:rPr lang="es-DO" sz="2000" dirty="0"/>
              <a:t>4. </a:t>
            </a:r>
            <a:r>
              <a:rPr lang="es-DO" dirty="0"/>
              <a:t>¿Cómo podía el Sumo Sacerdote discernir la voluntad de Dios con el pectoral?</a:t>
            </a:r>
          </a:p>
          <a:p>
            <a:endParaRPr lang="es-DO" dirty="0"/>
          </a:p>
          <a:p>
            <a:r>
              <a:rPr lang="es-DO" dirty="0"/>
              <a:t>A) Mediante la meditación</a:t>
            </a:r>
          </a:p>
          <a:p>
            <a:r>
              <a:rPr lang="es-DO" dirty="0"/>
              <a:t>B) Mediante la oración</a:t>
            </a:r>
          </a:p>
          <a:p>
            <a:r>
              <a:rPr lang="es-DO" dirty="0"/>
              <a:t>C) Mediante las piedras </a:t>
            </a:r>
            <a:r>
              <a:rPr lang="es-DO" dirty="0" err="1"/>
              <a:t>Urim</a:t>
            </a:r>
            <a:r>
              <a:rPr lang="es-DO" dirty="0"/>
              <a:t> y </a:t>
            </a:r>
            <a:r>
              <a:rPr lang="es-DO" dirty="0" err="1"/>
              <a:t>Tumim</a:t>
            </a:r>
            <a:endParaRPr lang="es-DO" dirty="0"/>
          </a:p>
          <a:p>
            <a:endParaRPr lang="es-DO" dirty="0"/>
          </a:p>
          <a:p>
            <a:r>
              <a:rPr lang="es-DO" dirty="0"/>
              <a:t>Respuesta correcta: </a:t>
            </a:r>
            <a:r>
              <a:rPr lang="es-DO" sz="2000" b="1" dirty="0">
                <a:solidFill>
                  <a:srgbClr val="FFFF00"/>
                </a:solidFill>
              </a:rPr>
              <a:t>C) Mediante las piedras </a:t>
            </a:r>
            <a:r>
              <a:rPr lang="es-DO" sz="2000" b="1" dirty="0" err="1">
                <a:solidFill>
                  <a:srgbClr val="FFFF00"/>
                </a:solidFill>
              </a:rPr>
              <a:t>Urim</a:t>
            </a:r>
            <a:r>
              <a:rPr lang="es-DO" sz="2000" b="1" dirty="0">
                <a:solidFill>
                  <a:srgbClr val="FFFF00"/>
                </a:solidFill>
              </a:rPr>
              <a:t> y </a:t>
            </a:r>
            <a:r>
              <a:rPr lang="es-DO" sz="2000" b="1" dirty="0" err="1">
                <a:solidFill>
                  <a:srgbClr val="FFFF00"/>
                </a:solidFill>
              </a:rPr>
              <a:t>Tumim</a:t>
            </a:r>
            <a:endParaRPr lang="es-DO" sz="2000" b="1" dirty="0">
              <a:solidFill>
                <a:srgbClr val="FFFF00"/>
              </a:solidFill>
            </a:endParaRPr>
          </a:p>
          <a:p>
            <a:endParaRPr lang="es-DO" dirty="0"/>
          </a:p>
        </p:txBody>
      </p:sp>
    </p:spTree>
    <p:extLst>
      <p:ext uri="{BB962C8B-B14F-4D97-AF65-F5344CB8AC3E}">
        <p14:creationId xmlns:p14="http://schemas.microsoft.com/office/powerpoint/2010/main" val="342051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472965" y="682388"/>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III: El sacerdocio</a:t>
            </a:r>
            <a:br>
              <a:rPr lang="es-DO" sz="7200" b="1" dirty="0"/>
            </a:br>
            <a:br>
              <a:rPr lang="es-DO" sz="4000" b="1" dirty="0"/>
            </a:br>
            <a:r>
              <a:rPr kumimoji="0" lang="es-ES" sz="6600" b="1" i="0" u="none" strike="noStrike" kern="1200" cap="none" spc="0" normalizeH="0" baseline="0" noProof="0" dirty="0">
                <a:ln>
                  <a:noFill/>
                </a:ln>
                <a:solidFill>
                  <a:srgbClr val="EBEBEB"/>
                </a:solidFill>
                <a:effectLst/>
                <a:uLnTx/>
                <a:uFillTx/>
                <a:latin typeface="Century Gothic" panose="020B0502020202020204"/>
                <a:ea typeface="+mj-ea"/>
                <a:cs typeface="+mj-cs"/>
              </a:rPr>
              <a:t>Capítulo </a:t>
            </a:r>
            <a:r>
              <a:rPr lang="es-ES" sz="6600" b="1" dirty="0">
                <a:solidFill>
                  <a:srgbClr val="EBEBEB"/>
                </a:solidFill>
                <a:latin typeface="Century Gothic" panose="020B0502020202020204"/>
              </a:rPr>
              <a:t>XII</a:t>
            </a:r>
            <a:r>
              <a:rPr kumimoji="0" lang="es-ES" sz="6600" b="1" i="0" u="none" strike="noStrike" kern="1200" cap="none" spc="0" normalizeH="0" baseline="0" noProof="0" dirty="0">
                <a:ln>
                  <a:noFill/>
                </a:ln>
                <a:solidFill>
                  <a:srgbClr val="EBEBEB"/>
                </a:solidFill>
                <a:effectLst/>
                <a:uLnTx/>
                <a:uFillTx/>
                <a:latin typeface="Century Gothic" panose="020B0502020202020204"/>
                <a:ea typeface="+mj-ea"/>
                <a:cs typeface="+mj-cs"/>
              </a:rPr>
              <a:t>: </a:t>
            </a:r>
            <a:r>
              <a:rPr lang="es-ES" sz="6600" b="1" dirty="0">
                <a:solidFill>
                  <a:srgbClr val="EBEBEB"/>
                </a:solidFill>
                <a:latin typeface="Century Gothic" panose="020B0502020202020204"/>
              </a:rPr>
              <a:t>La vestimenta de los </a:t>
            </a:r>
            <a:r>
              <a:rPr kumimoji="0" lang="es-ES" sz="6600" b="1" i="0" u="none" strike="noStrike" kern="1200" cap="none" spc="0" normalizeH="0" baseline="0" noProof="0" dirty="0">
                <a:ln>
                  <a:noFill/>
                </a:ln>
                <a:solidFill>
                  <a:srgbClr val="EBEBEB"/>
                </a:solidFill>
                <a:effectLst/>
                <a:uLnTx/>
                <a:uFillTx/>
                <a:latin typeface="Century Gothic" panose="020B0502020202020204"/>
                <a:ea typeface="+mj-ea"/>
                <a:cs typeface="+mj-cs"/>
              </a:rPr>
              <a:t>Sacerdotes</a:t>
            </a:r>
            <a:endParaRPr lang="en-US" sz="7200" b="1" dirty="0"/>
          </a:p>
        </p:txBody>
      </p:sp>
    </p:spTree>
    <p:extLst>
      <p:ext uri="{BB962C8B-B14F-4D97-AF65-F5344CB8AC3E}">
        <p14:creationId xmlns:p14="http://schemas.microsoft.com/office/powerpoint/2010/main" val="188014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1B0EF8A4-1B05-FD39-A6F1-FF945C847272}"/>
              </a:ext>
            </a:extLst>
          </p:cNvPr>
          <p:cNvSpPr txBox="1"/>
          <p:nvPr/>
        </p:nvSpPr>
        <p:spPr>
          <a:xfrm>
            <a:off x="1114567" y="394692"/>
            <a:ext cx="9962866" cy="6463308"/>
          </a:xfrm>
          <a:prstGeom prst="rect">
            <a:avLst/>
          </a:prstGeom>
          <a:noFill/>
        </p:spPr>
        <p:txBody>
          <a:bodyPr wrap="square">
            <a:spAutoFit/>
          </a:bodyPr>
          <a:lstStyle/>
          <a:p>
            <a:endParaRPr lang="es-DO" sz="2000" dirty="0"/>
          </a:p>
          <a:p>
            <a:r>
              <a:rPr lang="es-DO" sz="2000" dirty="0"/>
              <a:t>5. </a:t>
            </a:r>
            <a:r>
              <a:rPr lang="es-DO" dirty="0"/>
              <a:t>¿Qué significa la llevada de los nombres de Israel sobre los hombros y el corazón del Sumo Sacerdote?</a:t>
            </a:r>
          </a:p>
          <a:p>
            <a:endParaRPr lang="es-DO" dirty="0"/>
          </a:p>
          <a:p>
            <a:r>
              <a:rPr lang="es-DO" dirty="0"/>
              <a:t>A) Representa la justicia divina</a:t>
            </a:r>
          </a:p>
          <a:p>
            <a:r>
              <a:rPr lang="es-DO" dirty="0"/>
              <a:t>B) Representa el juicio de Dios</a:t>
            </a:r>
          </a:p>
          <a:p>
            <a:r>
              <a:rPr lang="es-DO" dirty="0"/>
              <a:t>C) Representa la misericordia de Dios</a:t>
            </a:r>
          </a:p>
          <a:p>
            <a:endParaRPr lang="es-DO" dirty="0"/>
          </a:p>
          <a:p>
            <a:r>
              <a:rPr lang="es-DO" dirty="0"/>
              <a:t>Respuesta correcta: </a:t>
            </a:r>
            <a:r>
              <a:rPr lang="es-DO" sz="2000" b="1" dirty="0">
                <a:solidFill>
                  <a:srgbClr val="FFFF00"/>
                </a:solidFill>
              </a:rPr>
              <a:t>B) Representa el juicio de Dios</a:t>
            </a:r>
          </a:p>
          <a:p>
            <a:endParaRPr lang="es-DO" sz="2000" b="1" dirty="0">
              <a:solidFill>
                <a:srgbClr val="FFFF00"/>
              </a:solidFill>
            </a:endParaRPr>
          </a:p>
          <a:p>
            <a:endParaRPr lang="es-DO" sz="2000" b="1" dirty="0">
              <a:solidFill>
                <a:srgbClr val="FFFF00"/>
              </a:solidFill>
            </a:endParaRPr>
          </a:p>
          <a:p>
            <a:endParaRPr lang="es-DO" sz="2000" b="1" dirty="0">
              <a:solidFill>
                <a:srgbClr val="FFFF00"/>
              </a:solidFill>
            </a:endParaRPr>
          </a:p>
          <a:p>
            <a:pPr lvl="0"/>
            <a:r>
              <a:rPr lang="es-DO" dirty="0"/>
              <a:t>6.¿Cuál era la función principal de la vestimenta de los sacerdotes en la antigua religión judía? </a:t>
            </a:r>
          </a:p>
          <a:p>
            <a:pPr lvl="0"/>
            <a:endParaRPr lang="es-DO" dirty="0"/>
          </a:p>
          <a:p>
            <a:r>
              <a:rPr lang="es-DO" dirty="0"/>
              <a:t>A) Simbolizar el estatus y la autoridad del Sumo Sacerdote</a:t>
            </a:r>
          </a:p>
          <a:p>
            <a:r>
              <a:rPr lang="es-DO" dirty="0"/>
              <a:t> B) Servir como un recordatorio de las leyes y mandamientos de Dios </a:t>
            </a:r>
          </a:p>
          <a:p>
            <a:r>
              <a:rPr lang="es-DO" dirty="0"/>
              <a:t>C) Proteger al sacerdote de las influencias malignas durante los rituales </a:t>
            </a:r>
          </a:p>
          <a:p>
            <a:endParaRPr lang="es-DO" dirty="0"/>
          </a:p>
          <a:p>
            <a:r>
              <a:rPr lang="es-DO" dirty="0"/>
              <a:t>Respuesta correcta: </a:t>
            </a:r>
            <a:r>
              <a:rPr lang="es-DO" sz="2000" b="1" dirty="0">
                <a:solidFill>
                  <a:srgbClr val="FFFF00"/>
                </a:solidFill>
              </a:rPr>
              <a:t>B) Servir como un recordatorio de las leyes y mandamientos de Dios</a:t>
            </a:r>
          </a:p>
          <a:p>
            <a:endParaRPr lang="es-DO" sz="2000" b="1" dirty="0">
              <a:solidFill>
                <a:srgbClr val="FFFF00"/>
              </a:solidFill>
            </a:endParaRPr>
          </a:p>
        </p:txBody>
      </p:sp>
    </p:spTree>
    <p:extLst>
      <p:ext uri="{BB962C8B-B14F-4D97-AF65-F5344CB8AC3E}">
        <p14:creationId xmlns:p14="http://schemas.microsoft.com/office/powerpoint/2010/main" val="30451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15" end="1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4">
            <a:extLst>
              <a:ext uri="{FF2B5EF4-FFF2-40B4-BE49-F238E27FC236}">
                <a16:creationId xmlns:a16="http://schemas.microsoft.com/office/drawing/2014/main" id="{C335C153-32AF-6A47-1CC2-0E23EBA1792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394EB3B3-987E-55FF-C01C-B8D29557905F}"/>
              </a:ext>
            </a:extLst>
          </p:cNvPr>
          <p:cNvSpPr txBox="1"/>
          <p:nvPr/>
        </p:nvSpPr>
        <p:spPr>
          <a:xfrm>
            <a:off x="982639" y="848856"/>
            <a:ext cx="9949218" cy="3399392"/>
          </a:xfrm>
          <a:prstGeom prst="rect">
            <a:avLst/>
          </a:prstGeom>
          <a:noFill/>
        </p:spPr>
        <p:txBody>
          <a:bodyPr wrap="square">
            <a:spAutoFit/>
          </a:bodyPr>
          <a:lstStyle/>
          <a:p>
            <a:endParaRPr lang="es-DO" sz="2000" b="1" dirty="0">
              <a:solidFill>
                <a:srgbClr val="FFFF00"/>
              </a:solidFill>
            </a:endParaRPr>
          </a:p>
          <a:p>
            <a:r>
              <a:rPr lang="es-DO" sz="2000" b="1" dirty="0">
                <a:solidFill>
                  <a:srgbClr val="FFFF00"/>
                </a:solidFill>
              </a:rPr>
              <a:t> </a:t>
            </a:r>
          </a:p>
          <a:p>
            <a:r>
              <a:rPr lang="es-DO" sz="2000" dirty="0"/>
              <a:t>7.</a:t>
            </a:r>
            <a:r>
              <a:rPr lang="es-DO" dirty="0"/>
              <a:t> </a:t>
            </a:r>
            <a:r>
              <a:rPr lang="es-ES" dirty="0"/>
              <a:t>¿Cuál era la función principal del Sumo Sacerdote en la antigua religión judía además de llevar a cabo los rituales en el Templo?</a:t>
            </a:r>
            <a:endParaRPr lang="es-DO" dirty="0"/>
          </a:p>
          <a:p>
            <a:endParaRPr lang="es-DO" dirty="0"/>
          </a:p>
          <a:p>
            <a:r>
              <a:rPr lang="es-DO" dirty="0"/>
              <a:t>A) Profetizar la llegada del Mesías</a:t>
            </a:r>
          </a:p>
          <a:p>
            <a:r>
              <a:rPr lang="es-DO" dirty="0"/>
              <a:t>B) Representar al pueblo ante Dios</a:t>
            </a:r>
          </a:p>
          <a:p>
            <a:r>
              <a:rPr lang="es-DO" dirty="0"/>
              <a:t>C) Administrar la justicia divina</a:t>
            </a:r>
          </a:p>
          <a:p>
            <a:endParaRPr lang="es-DO" dirty="0"/>
          </a:p>
          <a:p>
            <a:r>
              <a:rPr lang="es-DO" dirty="0"/>
              <a:t>Respuesta correcta: </a:t>
            </a:r>
            <a:r>
              <a:rPr lang="es-DO" sz="2000" b="1" dirty="0">
                <a:solidFill>
                  <a:srgbClr val="FFFF00"/>
                </a:solidFill>
              </a:rPr>
              <a:t>B) Representar al pueblo ante Dios</a:t>
            </a:r>
          </a:p>
          <a:p>
            <a:pPr marR="0" lvl="0">
              <a:lnSpc>
                <a:spcPct val="150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00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CuadroTexto 1">
            <a:extLst>
              <a:ext uri="{FF2B5EF4-FFF2-40B4-BE49-F238E27FC236}">
                <a16:creationId xmlns:a16="http://schemas.microsoft.com/office/drawing/2014/main" id="{F566BD4D-F624-E87B-8A42-D2CD5C5C6770}"/>
              </a:ext>
            </a:extLst>
          </p:cNvPr>
          <p:cNvGraphicFramePr/>
          <p:nvPr>
            <p:extLst>
              <p:ext uri="{D42A27DB-BD31-4B8C-83A1-F6EECF244321}">
                <p14:modId xmlns:p14="http://schemas.microsoft.com/office/powerpoint/2010/main" val="1069054484"/>
              </p:ext>
            </p:extLst>
          </p:nvPr>
        </p:nvGraphicFramePr>
        <p:xfrm>
          <a:off x="5404513" y="615620"/>
          <a:ext cx="6496334" cy="501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353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3" name="Picture 108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85" name="Picture 108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87" name="Oval 108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DO"/>
          </a:p>
        </p:txBody>
      </p:sp>
      <p:pic>
        <p:nvPicPr>
          <p:cNvPr id="1089" name="Picture 108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91" name="Picture 109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93" name="Rectangle 109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DO"/>
          </a:p>
        </p:txBody>
      </p:sp>
      <p:sp>
        <p:nvSpPr>
          <p:cNvPr id="1095" name="Rectangle 1094">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BB02798-9C13-B0A2-FC3F-B6F35E274038}"/>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br>
              <a:rPr lang="en-US" sz="3400" b="0" i="0" kern="1200">
                <a:solidFill>
                  <a:srgbClr val="EBEBEB"/>
                </a:solidFill>
                <a:latin typeface="+mj-lt"/>
                <a:ea typeface="+mj-ea"/>
                <a:cs typeface="+mj-cs"/>
              </a:rPr>
            </a:br>
            <a:br>
              <a:rPr lang="en-US" sz="3400" b="0" i="0" kern="1200">
                <a:solidFill>
                  <a:srgbClr val="EBEBEB"/>
                </a:solidFill>
                <a:latin typeface="+mj-lt"/>
                <a:ea typeface="+mj-ea"/>
                <a:cs typeface="+mj-cs"/>
              </a:rPr>
            </a:br>
            <a:br>
              <a:rPr lang="en-US" sz="3400" b="0" i="0" kern="1200">
                <a:solidFill>
                  <a:srgbClr val="EBEBEB"/>
                </a:solidFill>
                <a:latin typeface="+mj-lt"/>
                <a:ea typeface="+mj-ea"/>
                <a:cs typeface="+mj-cs"/>
              </a:rPr>
            </a:br>
            <a:r>
              <a:rPr lang="en-US" sz="3400" b="0" i="0" kern="1200">
                <a:solidFill>
                  <a:srgbClr val="EBEBEB"/>
                </a:solidFill>
                <a:latin typeface="+mj-lt"/>
                <a:ea typeface="+mj-ea"/>
                <a:cs typeface="+mj-cs"/>
              </a:rPr>
              <a:t>La vestimenta de los Sacerdotes</a:t>
            </a:r>
          </a:p>
        </p:txBody>
      </p:sp>
      <p:sp>
        <p:nvSpPr>
          <p:cNvPr id="1097"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99" name="Freeform: Shape 1098">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1" name="Rectangle 1100">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DO"/>
          </a:p>
        </p:txBody>
      </p:sp>
      <p:pic>
        <p:nvPicPr>
          <p:cNvPr id="1028" name="Picture 4" descr="No hay ninguna descripción de la foto disponible.">
            <a:extLst>
              <a:ext uri="{FF2B5EF4-FFF2-40B4-BE49-F238E27FC236}">
                <a16:creationId xmlns:a16="http://schemas.microsoft.com/office/drawing/2014/main" id="{0D38ED28-8923-53E5-2DF8-E6D4B1A812C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522413" y="131980"/>
            <a:ext cx="4939249" cy="65637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4922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rotWithShape="1">
          <a:blip r:embed="rId2">
            <a:extLst>
              <a:ext uri="{BEBA8EAE-BF5A-486C-A8C5-ECC9F3942E4B}">
                <a14:imgProps xmlns:a14="http://schemas.microsoft.com/office/drawing/2010/main">
                  <a14:imgLayer r:embed="rId3">
                    <a14:imgEffect>
                      <a14:colorTemperature colorTemp="7100"/>
                    </a14:imgEffect>
                    <a14:imgEffect>
                      <a14:saturation sat="0"/>
                    </a14:imgEffect>
                  </a14:imgLayer>
                </a14:imgProps>
              </a:ext>
              <a:ext uri="{28A0092B-C50C-407E-A947-70E740481C1C}">
                <a14:useLocalDpi xmlns:a14="http://schemas.microsoft.com/office/drawing/2010/main" val="0"/>
              </a:ext>
            </a:extLst>
          </a:blip>
          <a:srcRect l="17679" r="3010"/>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ítulo 1"/>
          <p:cNvSpPr txBox="1">
            <a:spLocks/>
          </p:cNvSpPr>
          <p:nvPr/>
        </p:nvSpPr>
        <p:spPr>
          <a:xfrm>
            <a:off x="838200" y="365125"/>
            <a:ext cx="3822189"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a:t>Los sacerdotes</a:t>
            </a:r>
          </a:p>
        </p:txBody>
      </p:sp>
      <p:sp>
        <p:nvSpPr>
          <p:cNvPr id="5" name="Título 1"/>
          <p:cNvSpPr txBox="1">
            <a:spLocks/>
          </p:cNvSpPr>
          <p:nvPr/>
        </p:nvSpPr>
        <p:spPr>
          <a:xfrm>
            <a:off x="838198" y="1561514"/>
            <a:ext cx="10515601" cy="4931361"/>
          </a:xfrm>
          <a:prstGeom prst="rect">
            <a:avLst/>
          </a:prstGeom>
          <a:solidFill>
            <a:schemeClr val="accent1">
              <a:lumMod val="50000"/>
              <a:alpha val="58000"/>
            </a:schemeClr>
          </a:solidFill>
        </p:spPr>
        <p:txBody>
          <a:bodyPr vert="horz" lIns="91440" tIns="45720" rIns="91440" bIns="45720" rtlCol="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lgn="just">
              <a:lnSpc>
                <a:spcPct val="170000"/>
              </a:lnSpc>
              <a:spcBef>
                <a:spcPts val="1000"/>
              </a:spcBef>
              <a:buClr>
                <a:srgbClr val="1E5155">
                  <a:lumMod val="40000"/>
                  <a:lumOff val="60000"/>
                </a:srgbClr>
              </a:buClr>
              <a:buSzPct val="80000"/>
              <a:buFont typeface="Arial" panose="020B0604020202020204" pitchFamily="34" charset="0"/>
              <a:buChar char="•"/>
              <a:defRPr/>
            </a:pPr>
            <a:r>
              <a:rPr lang="en-US" sz="2800" b="1" dirty="0">
                <a:latin typeface="+mn-lt"/>
                <a:ea typeface="+mn-ea"/>
                <a:cs typeface="+mn-cs"/>
              </a:rPr>
              <a:t>La </a:t>
            </a:r>
            <a:r>
              <a:rPr lang="en-US" sz="2800" b="1" dirty="0" err="1">
                <a:latin typeface="+mn-lt"/>
                <a:ea typeface="+mn-ea"/>
                <a:cs typeface="+mn-cs"/>
              </a:rPr>
              <a:t>vestimenta</a:t>
            </a:r>
            <a:r>
              <a:rPr lang="en-US" sz="2800" b="1" dirty="0">
                <a:latin typeface="+mn-lt"/>
                <a:ea typeface="+mn-ea"/>
                <a:cs typeface="+mn-cs"/>
              </a:rPr>
              <a:t> </a:t>
            </a:r>
            <a:r>
              <a:rPr lang="en-US" sz="2800" b="1" dirty="0" err="1">
                <a:latin typeface="+mn-lt"/>
                <a:ea typeface="+mn-ea"/>
                <a:cs typeface="+mn-cs"/>
              </a:rPr>
              <a:t>usada</a:t>
            </a:r>
            <a:r>
              <a:rPr lang="en-US" sz="2800" b="1" dirty="0">
                <a:latin typeface="+mn-lt"/>
                <a:ea typeface="+mn-ea"/>
                <a:cs typeface="+mn-cs"/>
              </a:rPr>
              <a:t> </a:t>
            </a:r>
            <a:r>
              <a:rPr lang="en-US" sz="2800" b="1" dirty="0" err="1">
                <a:latin typeface="+mn-lt"/>
                <a:ea typeface="+mn-ea"/>
                <a:cs typeface="+mn-cs"/>
              </a:rPr>
              <a:t>por</a:t>
            </a:r>
            <a:r>
              <a:rPr lang="en-US" sz="2800" b="1" dirty="0">
                <a:latin typeface="+mn-lt"/>
                <a:ea typeface="+mn-ea"/>
                <a:cs typeface="+mn-cs"/>
              </a:rPr>
              <a:t> </a:t>
            </a:r>
            <a:r>
              <a:rPr lang="en-US" sz="2800" b="1" dirty="0" err="1">
                <a:latin typeface="+mn-lt"/>
                <a:ea typeface="+mn-ea"/>
                <a:cs typeface="+mn-cs"/>
              </a:rPr>
              <a:t>los</a:t>
            </a:r>
            <a:r>
              <a:rPr lang="en-US" sz="2800" b="1" dirty="0">
                <a:latin typeface="+mn-lt"/>
                <a:ea typeface="+mn-ea"/>
                <a:cs typeface="+mn-cs"/>
              </a:rPr>
              <a:t> </a:t>
            </a:r>
            <a:r>
              <a:rPr lang="en-US" sz="2800" b="1" dirty="0" err="1">
                <a:latin typeface="+mn-lt"/>
                <a:ea typeface="+mn-ea"/>
                <a:cs typeface="+mn-cs"/>
              </a:rPr>
              <a:t>sacerdotes</a:t>
            </a:r>
            <a:r>
              <a:rPr lang="en-US" sz="2800" b="1" dirty="0">
                <a:latin typeface="+mn-lt"/>
                <a:ea typeface="+mn-ea"/>
                <a:cs typeface="+mn-cs"/>
              </a:rPr>
              <a:t> </a:t>
            </a:r>
            <a:r>
              <a:rPr lang="en-US" sz="2800" b="1" dirty="0" err="1">
                <a:latin typeface="+mn-lt"/>
                <a:ea typeface="+mn-ea"/>
                <a:cs typeface="+mn-cs"/>
              </a:rPr>
              <a:t>comunes</a:t>
            </a:r>
            <a:r>
              <a:rPr lang="en-US" sz="2800" b="1" dirty="0">
                <a:latin typeface="+mn-lt"/>
                <a:ea typeface="+mn-ea"/>
                <a:cs typeface="+mn-cs"/>
              </a:rPr>
              <a:t> era de </a:t>
            </a:r>
            <a:r>
              <a:rPr lang="en-US" sz="2800" b="1" dirty="0" err="1">
                <a:latin typeface="+mn-lt"/>
                <a:ea typeface="+mn-ea"/>
                <a:cs typeface="+mn-cs"/>
              </a:rPr>
              <a:t>lino</a:t>
            </a:r>
            <a:r>
              <a:rPr lang="en-US" sz="2800" b="1" dirty="0">
                <a:latin typeface="+mn-lt"/>
                <a:ea typeface="+mn-ea"/>
                <a:cs typeface="+mn-cs"/>
              </a:rPr>
              <a:t> </a:t>
            </a:r>
            <a:r>
              <a:rPr lang="en-US" sz="2800" b="1" dirty="0" err="1">
                <a:latin typeface="+mn-lt"/>
                <a:ea typeface="+mn-ea"/>
                <a:cs typeface="+mn-cs"/>
              </a:rPr>
              <a:t>blanco</a:t>
            </a:r>
            <a:r>
              <a:rPr lang="en-US" sz="2800" b="1" dirty="0">
                <a:latin typeface="+mn-lt"/>
                <a:ea typeface="+mn-ea"/>
                <a:cs typeface="+mn-cs"/>
              </a:rPr>
              <a:t>, un </a:t>
            </a:r>
            <a:r>
              <a:rPr lang="en-US" sz="2800" b="1" dirty="0" err="1">
                <a:latin typeface="+mn-lt"/>
                <a:ea typeface="+mn-ea"/>
                <a:cs typeface="+mn-cs"/>
              </a:rPr>
              <a:t>emblema</a:t>
            </a:r>
            <a:r>
              <a:rPr lang="en-US" sz="2800" b="1" dirty="0">
                <a:latin typeface="+mn-lt"/>
                <a:ea typeface="+mn-ea"/>
                <a:cs typeface="+mn-cs"/>
              </a:rPr>
              <a:t> </a:t>
            </a:r>
            <a:r>
              <a:rPr lang="en-US" sz="2800" b="1" dirty="0" err="1">
                <a:latin typeface="+mn-lt"/>
                <a:ea typeface="+mn-ea"/>
                <a:cs typeface="+mn-cs"/>
              </a:rPr>
              <a:t>apropiado</a:t>
            </a:r>
            <a:r>
              <a:rPr lang="en-US" sz="2800" b="1" dirty="0">
                <a:latin typeface="+mn-lt"/>
                <a:ea typeface="+mn-ea"/>
                <a:cs typeface="+mn-cs"/>
              </a:rPr>
              <a:t> del </a:t>
            </a:r>
            <a:r>
              <a:rPr lang="en-US" sz="2800" b="1" dirty="0" err="1">
                <a:latin typeface="+mn-lt"/>
                <a:ea typeface="+mn-ea"/>
                <a:cs typeface="+mn-cs"/>
              </a:rPr>
              <a:t>Inmaculado</a:t>
            </a:r>
            <a:r>
              <a:rPr lang="en-US" sz="2800" b="1" dirty="0">
                <a:latin typeface="+mn-lt"/>
                <a:ea typeface="+mn-ea"/>
                <a:cs typeface="+mn-cs"/>
              </a:rPr>
              <a:t> de </a:t>
            </a:r>
            <a:r>
              <a:rPr lang="en-US" sz="2800" b="1" dirty="0" err="1">
                <a:latin typeface="+mn-lt"/>
                <a:ea typeface="+mn-ea"/>
                <a:cs typeface="+mn-cs"/>
              </a:rPr>
              <a:t>quien</a:t>
            </a:r>
            <a:r>
              <a:rPr lang="en-US" sz="2800" b="1" dirty="0">
                <a:latin typeface="+mn-lt"/>
                <a:ea typeface="+mn-ea"/>
                <a:cs typeface="+mn-cs"/>
              </a:rPr>
              <a:t> </a:t>
            </a:r>
            <a:r>
              <a:rPr lang="en-US" sz="2800" b="1" dirty="0" err="1">
                <a:latin typeface="+mn-lt"/>
                <a:ea typeface="+mn-ea"/>
                <a:cs typeface="+mn-cs"/>
              </a:rPr>
              <a:t>su</a:t>
            </a:r>
            <a:r>
              <a:rPr lang="en-US" sz="2800" b="1" dirty="0">
                <a:latin typeface="+mn-lt"/>
                <a:ea typeface="+mn-ea"/>
                <a:cs typeface="+mn-cs"/>
              </a:rPr>
              <a:t> </a:t>
            </a:r>
            <a:r>
              <a:rPr lang="en-US" sz="2800" b="1" dirty="0" err="1">
                <a:latin typeface="+mn-lt"/>
                <a:ea typeface="+mn-ea"/>
                <a:cs typeface="+mn-cs"/>
              </a:rPr>
              <a:t>ministerio</a:t>
            </a:r>
            <a:r>
              <a:rPr lang="en-US" sz="2800" b="1" dirty="0">
                <a:latin typeface="+mn-lt"/>
                <a:ea typeface="+mn-ea"/>
                <a:cs typeface="+mn-cs"/>
              </a:rPr>
              <a:t> era un </a:t>
            </a:r>
            <a:r>
              <a:rPr lang="en-US" sz="2800" b="1" dirty="0" err="1">
                <a:latin typeface="+mn-lt"/>
                <a:ea typeface="+mn-ea"/>
                <a:cs typeface="+mn-cs"/>
              </a:rPr>
              <a:t>tipo</a:t>
            </a:r>
            <a:r>
              <a:rPr lang="en-US" sz="2800" b="1" dirty="0">
                <a:latin typeface="+mn-lt"/>
                <a:ea typeface="+mn-ea"/>
                <a:cs typeface="+mn-cs"/>
              </a:rPr>
              <a:t>. La </a:t>
            </a:r>
            <a:r>
              <a:rPr lang="en-US" sz="2800" b="1" dirty="0" err="1">
                <a:latin typeface="+mn-lt"/>
                <a:ea typeface="+mn-ea"/>
                <a:cs typeface="+mn-cs"/>
              </a:rPr>
              <a:t>túnica</a:t>
            </a:r>
            <a:r>
              <a:rPr lang="en-US" sz="2800" b="1" dirty="0">
                <a:latin typeface="+mn-lt"/>
                <a:ea typeface="+mn-ea"/>
                <a:cs typeface="+mn-cs"/>
              </a:rPr>
              <a:t> externa era </a:t>
            </a:r>
            <a:r>
              <a:rPr lang="en-US" sz="2800" b="1" dirty="0" err="1">
                <a:latin typeface="+mn-lt"/>
                <a:ea typeface="+mn-ea"/>
                <a:cs typeface="+mn-cs"/>
              </a:rPr>
              <a:t>blanca</a:t>
            </a:r>
            <a:r>
              <a:rPr lang="en-US" sz="2800" b="1" dirty="0">
                <a:latin typeface="+mn-lt"/>
                <a:ea typeface="+mn-ea"/>
                <a:cs typeface="+mn-cs"/>
              </a:rPr>
              <a:t>, </a:t>
            </a:r>
            <a:r>
              <a:rPr lang="en-US" sz="2800" b="1" dirty="0" err="1">
                <a:latin typeface="+mn-lt"/>
                <a:ea typeface="+mn-ea"/>
                <a:cs typeface="+mn-cs"/>
              </a:rPr>
              <a:t>hecha</a:t>
            </a:r>
            <a:r>
              <a:rPr lang="en-US" sz="2800" b="1" dirty="0">
                <a:latin typeface="+mn-lt"/>
                <a:ea typeface="+mn-ea"/>
                <a:cs typeface="+mn-cs"/>
              </a:rPr>
              <a:t> de </a:t>
            </a:r>
            <a:r>
              <a:rPr lang="en-US" sz="2800" b="1" dirty="0" err="1">
                <a:latin typeface="+mn-lt"/>
                <a:ea typeface="+mn-ea"/>
                <a:cs typeface="+mn-cs"/>
              </a:rPr>
              <a:t>una</a:t>
            </a:r>
            <a:r>
              <a:rPr lang="en-US" sz="2800" b="1" dirty="0">
                <a:latin typeface="+mn-lt"/>
                <a:ea typeface="+mn-ea"/>
                <a:cs typeface="+mn-cs"/>
              </a:rPr>
              <a:t> sola </a:t>
            </a:r>
            <a:r>
              <a:rPr lang="en-US" sz="2800" b="1" dirty="0" err="1">
                <a:latin typeface="+mn-lt"/>
                <a:ea typeface="+mn-ea"/>
                <a:cs typeface="+mn-cs"/>
              </a:rPr>
              <a:t>pieza</a:t>
            </a:r>
            <a:r>
              <a:rPr lang="en-US" sz="2800" b="1" dirty="0">
                <a:latin typeface="+mn-lt"/>
                <a:ea typeface="+mn-ea"/>
                <a:cs typeface="+mn-cs"/>
              </a:rPr>
              <a:t>, y </a:t>
            </a:r>
            <a:r>
              <a:rPr lang="en-US" sz="2800" b="1" dirty="0" err="1">
                <a:latin typeface="+mn-lt"/>
                <a:ea typeface="+mn-ea"/>
                <a:cs typeface="+mn-cs"/>
              </a:rPr>
              <a:t>extendida</a:t>
            </a:r>
            <a:r>
              <a:rPr lang="en-US" sz="2800" b="1" dirty="0">
                <a:latin typeface="+mn-lt"/>
                <a:ea typeface="+mn-ea"/>
                <a:cs typeface="+mn-cs"/>
              </a:rPr>
              <a:t> </a:t>
            </a:r>
            <a:r>
              <a:rPr lang="en-US" sz="2800" b="1" dirty="0" err="1">
                <a:latin typeface="+mn-lt"/>
                <a:ea typeface="+mn-ea"/>
                <a:cs typeface="+mn-cs"/>
              </a:rPr>
              <a:t>casi</a:t>
            </a:r>
            <a:r>
              <a:rPr lang="en-US" sz="2800" b="1" dirty="0">
                <a:latin typeface="+mn-lt"/>
                <a:ea typeface="+mn-ea"/>
                <a:cs typeface="+mn-cs"/>
              </a:rPr>
              <a:t> hasta </a:t>
            </a:r>
            <a:r>
              <a:rPr lang="en-US" sz="2800" b="1" dirty="0" err="1">
                <a:latin typeface="+mn-lt"/>
                <a:ea typeface="+mn-ea"/>
                <a:cs typeface="+mn-cs"/>
              </a:rPr>
              <a:t>los</a:t>
            </a:r>
            <a:r>
              <a:rPr lang="en-US" sz="2800" b="1" dirty="0">
                <a:latin typeface="+mn-lt"/>
                <a:ea typeface="+mn-ea"/>
                <a:cs typeface="+mn-cs"/>
              </a:rPr>
              <a:t> pies. </a:t>
            </a:r>
            <a:r>
              <a:rPr lang="en-US" sz="2800" b="1" dirty="0" err="1">
                <a:latin typeface="+mn-lt"/>
                <a:ea typeface="+mn-ea"/>
                <a:cs typeface="+mn-cs"/>
              </a:rPr>
              <a:t>Estaba</a:t>
            </a:r>
            <a:r>
              <a:rPr lang="en-US" sz="2800" b="1" dirty="0">
                <a:latin typeface="+mn-lt"/>
                <a:ea typeface="+mn-ea"/>
                <a:cs typeface="+mn-cs"/>
              </a:rPr>
              <a:t> </a:t>
            </a:r>
            <a:r>
              <a:rPr lang="en-US" sz="2800" b="1" dirty="0" err="1">
                <a:latin typeface="+mn-lt"/>
                <a:ea typeface="+mn-ea"/>
                <a:cs typeface="+mn-cs"/>
              </a:rPr>
              <a:t>amarrada</a:t>
            </a:r>
            <a:r>
              <a:rPr lang="en-US" sz="2800" b="1" dirty="0">
                <a:latin typeface="+mn-lt"/>
                <a:ea typeface="+mn-ea"/>
                <a:cs typeface="+mn-cs"/>
              </a:rPr>
              <a:t> </a:t>
            </a:r>
            <a:r>
              <a:rPr lang="en-US" sz="2800" b="1" dirty="0" err="1">
                <a:latin typeface="+mn-lt"/>
                <a:ea typeface="+mn-ea"/>
                <a:cs typeface="+mn-cs"/>
              </a:rPr>
              <a:t>en</a:t>
            </a:r>
            <a:r>
              <a:rPr lang="en-US" sz="2800" b="1" dirty="0">
                <a:latin typeface="+mn-lt"/>
                <a:ea typeface="+mn-ea"/>
                <a:cs typeface="+mn-cs"/>
              </a:rPr>
              <a:t> la </a:t>
            </a:r>
            <a:r>
              <a:rPr lang="en-US" sz="2800" b="1" dirty="0" err="1">
                <a:latin typeface="+mn-lt"/>
                <a:ea typeface="+mn-ea"/>
                <a:cs typeface="+mn-cs"/>
              </a:rPr>
              <a:t>cintura</a:t>
            </a:r>
            <a:r>
              <a:rPr lang="en-US" sz="2800" b="1" dirty="0">
                <a:latin typeface="+mn-lt"/>
                <a:ea typeface="+mn-ea"/>
                <a:cs typeface="+mn-cs"/>
              </a:rPr>
              <a:t> con un </a:t>
            </a:r>
            <a:r>
              <a:rPr lang="en-US" sz="2800" b="1" dirty="0" err="1">
                <a:latin typeface="+mn-lt"/>
                <a:ea typeface="+mn-ea"/>
                <a:cs typeface="+mn-cs"/>
              </a:rPr>
              <a:t>cinto</a:t>
            </a:r>
            <a:r>
              <a:rPr lang="en-US" sz="2800" b="1" dirty="0">
                <a:latin typeface="+mn-lt"/>
                <a:ea typeface="+mn-ea"/>
                <a:cs typeface="+mn-cs"/>
              </a:rPr>
              <a:t> de </a:t>
            </a:r>
            <a:r>
              <a:rPr lang="en-US" sz="2800" b="1" dirty="0" err="1">
                <a:latin typeface="+mn-lt"/>
                <a:ea typeface="+mn-ea"/>
                <a:cs typeface="+mn-cs"/>
              </a:rPr>
              <a:t>lino</a:t>
            </a:r>
            <a:r>
              <a:rPr lang="en-US" sz="2800" b="1" dirty="0">
                <a:latin typeface="+mn-lt"/>
                <a:ea typeface="+mn-ea"/>
                <a:cs typeface="+mn-cs"/>
              </a:rPr>
              <a:t> </a:t>
            </a:r>
            <a:r>
              <a:rPr lang="en-US" sz="2800" b="1" dirty="0" err="1">
                <a:latin typeface="+mn-lt"/>
                <a:ea typeface="+mn-ea"/>
                <a:cs typeface="+mn-cs"/>
              </a:rPr>
              <a:t>blanco</a:t>
            </a:r>
            <a:r>
              <a:rPr lang="en-US" sz="2800" b="1" dirty="0">
                <a:latin typeface="+mn-lt"/>
                <a:ea typeface="+mn-ea"/>
                <a:cs typeface="+mn-cs"/>
              </a:rPr>
              <a:t>, </a:t>
            </a:r>
            <a:r>
              <a:rPr lang="en-US" sz="2800" b="1" dirty="0" err="1">
                <a:effectLst>
                  <a:outerShdw blurRad="38100" dist="38100" dir="2700000" algn="tl">
                    <a:srgbClr val="000000">
                      <a:alpha val="43137"/>
                    </a:srgbClr>
                  </a:outerShdw>
                </a:effectLst>
                <a:latin typeface="+mn-lt"/>
                <a:ea typeface="+mn-ea"/>
                <a:cs typeface="+mn-cs"/>
              </a:rPr>
              <a:t>bordado</a:t>
            </a:r>
            <a:r>
              <a:rPr lang="en-US" sz="2800" b="1" dirty="0">
                <a:effectLst>
                  <a:outerShdw blurRad="38100" dist="38100" dir="2700000" algn="tl">
                    <a:srgbClr val="000000">
                      <a:alpha val="43137"/>
                    </a:srgbClr>
                  </a:outerShdw>
                </a:effectLst>
                <a:latin typeface="+mn-lt"/>
                <a:ea typeface="+mn-ea"/>
                <a:cs typeface="+mn-cs"/>
              </a:rPr>
              <a:t> de </a:t>
            </a:r>
            <a:r>
              <a:rPr lang="en-US" sz="2800" b="1" dirty="0" err="1">
                <a:effectLst>
                  <a:outerShdw blurRad="38100" dist="38100" dir="2700000" algn="tl">
                    <a:srgbClr val="000000">
                      <a:alpha val="43137"/>
                    </a:srgbClr>
                  </a:outerShdw>
                </a:effectLst>
                <a:latin typeface="+mn-lt"/>
                <a:ea typeface="+mn-ea"/>
                <a:cs typeface="+mn-cs"/>
              </a:rPr>
              <a:t>azul</a:t>
            </a:r>
            <a:r>
              <a:rPr lang="en-US" sz="2800" b="1" dirty="0">
                <a:latin typeface="+mn-lt"/>
                <a:ea typeface="+mn-ea"/>
                <a:cs typeface="+mn-cs"/>
              </a:rPr>
              <a:t>, </a:t>
            </a:r>
            <a:r>
              <a:rPr lang="en-US" sz="2800" b="1" dirty="0" err="1">
                <a:effectLst>
                  <a:outerShdw blurRad="38100" dist="38100" dir="2700000" algn="tl">
                    <a:srgbClr val="000000">
                      <a:alpha val="43137"/>
                    </a:srgbClr>
                  </a:outerShdw>
                </a:effectLst>
                <a:latin typeface="+mn-lt"/>
                <a:ea typeface="+mn-ea"/>
                <a:cs typeface="+mn-cs"/>
              </a:rPr>
              <a:t>púrpura</a:t>
            </a:r>
            <a:r>
              <a:rPr lang="en-US" sz="2800" b="1" dirty="0">
                <a:latin typeface="+mn-lt"/>
                <a:ea typeface="+mn-ea"/>
                <a:cs typeface="+mn-cs"/>
              </a:rPr>
              <a:t>, y </a:t>
            </a:r>
            <a:r>
              <a:rPr lang="en-US" sz="2800" b="1" dirty="0">
                <a:effectLst>
                  <a:outerShdw blurRad="38100" dist="38100" dir="2700000" algn="tl">
                    <a:srgbClr val="000000">
                      <a:alpha val="43137"/>
                    </a:srgbClr>
                  </a:outerShdw>
                </a:effectLst>
                <a:latin typeface="+mn-lt"/>
                <a:ea typeface="+mn-ea"/>
                <a:cs typeface="+mn-cs"/>
              </a:rPr>
              <a:t>grana</a:t>
            </a:r>
            <a:r>
              <a:rPr lang="en-US" sz="2800" b="1" dirty="0">
                <a:latin typeface="+mn-lt"/>
                <a:ea typeface="+mn-ea"/>
                <a:cs typeface="+mn-cs"/>
              </a:rPr>
              <a:t>. Una </a:t>
            </a:r>
            <a:r>
              <a:rPr lang="en-US" sz="2800" b="1" dirty="0" err="1">
                <a:latin typeface="+mn-lt"/>
                <a:ea typeface="+mn-ea"/>
                <a:cs typeface="+mn-cs"/>
              </a:rPr>
              <a:t>mitra</a:t>
            </a:r>
            <a:r>
              <a:rPr lang="en-US" sz="2800" b="1" dirty="0">
                <a:latin typeface="+mn-lt"/>
                <a:ea typeface="+mn-ea"/>
                <a:cs typeface="+mn-cs"/>
              </a:rPr>
              <a:t> de </a:t>
            </a:r>
            <a:r>
              <a:rPr lang="en-US" sz="2800" b="1" dirty="0" err="1">
                <a:latin typeface="+mn-lt"/>
                <a:ea typeface="+mn-ea"/>
                <a:cs typeface="+mn-cs"/>
              </a:rPr>
              <a:t>lino</a:t>
            </a:r>
            <a:r>
              <a:rPr lang="en-US" sz="2800" b="1" dirty="0">
                <a:latin typeface="+mn-lt"/>
                <a:ea typeface="+mn-ea"/>
                <a:cs typeface="+mn-cs"/>
              </a:rPr>
              <a:t> </a:t>
            </a:r>
            <a:r>
              <a:rPr lang="en-US" sz="2800" b="1" dirty="0" err="1">
                <a:latin typeface="+mn-lt"/>
                <a:ea typeface="+mn-ea"/>
                <a:cs typeface="+mn-cs"/>
              </a:rPr>
              <a:t>blanco</a:t>
            </a:r>
            <a:r>
              <a:rPr lang="en-US" sz="2800" b="1" dirty="0">
                <a:latin typeface="+mn-lt"/>
                <a:ea typeface="+mn-ea"/>
                <a:cs typeface="+mn-cs"/>
              </a:rPr>
              <a:t>, o </a:t>
            </a:r>
            <a:r>
              <a:rPr lang="en-US" sz="2800" b="1" dirty="0" err="1">
                <a:latin typeface="+mn-lt"/>
                <a:ea typeface="+mn-ea"/>
                <a:cs typeface="+mn-cs"/>
              </a:rPr>
              <a:t>turbante</a:t>
            </a:r>
            <a:r>
              <a:rPr lang="en-US" sz="2800" b="1" dirty="0">
                <a:latin typeface="+mn-lt"/>
                <a:ea typeface="+mn-ea"/>
                <a:cs typeface="+mn-cs"/>
              </a:rPr>
              <a:t>, </a:t>
            </a:r>
            <a:r>
              <a:rPr lang="en-US" sz="2800" b="1" dirty="0" err="1">
                <a:latin typeface="+mn-lt"/>
                <a:ea typeface="+mn-ea"/>
                <a:cs typeface="+mn-cs"/>
              </a:rPr>
              <a:t>cubría</a:t>
            </a:r>
            <a:r>
              <a:rPr lang="en-US" sz="2800" b="1" dirty="0">
                <a:latin typeface="+mn-lt"/>
                <a:ea typeface="+mn-ea"/>
                <a:cs typeface="+mn-cs"/>
              </a:rPr>
              <a:t> la cabeza</a:t>
            </a:r>
            <a:r>
              <a:rPr lang="en-US" sz="2800" dirty="0">
                <a:effectLst/>
                <a:latin typeface="+mn-lt"/>
                <a:ea typeface="+mn-ea"/>
                <a:cs typeface="+mn-cs"/>
              </a:rPr>
              <a:t>.</a:t>
            </a:r>
            <a:r>
              <a:rPr lang="en-US" sz="2800" b="1" dirty="0">
                <a:latin typeface="+mn-lt"/>
                <a:ea typeface="+mn-ea"/>
                <a:cs typeface="+mn-cs"/>
              </a:rPr>
              <a:t>. </a:t>
            </a:r>
          </a:p>
        </p:txBody>
      </p:sp>
    </p:spTree>
    <p:extLst>
      <p:ext uri="{BB962C8B-B14F-4D97-AF65-F5344CB8AC3E}">
        <p14:creationId xmlns:p14="http://schemas.microsoft.com/office/powerpoint/2010/main" val="233008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alphaModFix amt="37000"/>
            <a:lum/>
            <a:extLst>
              <a:ext uri="{28A0092B-C50C-407E-A947-70E740481C1C}">
                <a14:useLocalDpi xmlns:a14="http://schemas.microsoft.com/office/drawing/2010/main" val="0"/>
              </a:ext>
            </a:extLst>
          </a:blip>
          <a:stretch>
            <a:fillRect/>
          </a:stretch>
        </p:blipFill>
        <p:spPr>
          <a:xfrm>
            <a:off x="100212" y="193422"/>
            <a:ext cx="11000234" cy="5896539"/>
          </a:xfrm>
          <a:prstGeom prst="rect">
            <a:avLst/>
          </a:prstGeom>
        </p:spPr>
      </p:pic>
      <p:sp>
        <p:nvSpPr>
          <p:cNvPr id="4" name="Título 1"/>
          <p:cNvSpPr txBox="1">
            <a:spLocks/>
          </p:cNvSpPr>
          <p:nvPr/>
        </p:nvSpPr>
        <p:spPr>
          <a:xfrm>
            <a:off x="5600331" y="282847"/>
            <a:ext cx="3193642" cy="582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a:solidFill>
                  <a:schemeClr val="accent1">
                    <a:lumMod val="60000"/>
                    <a:lumOff val="40000"/>
                  </a:schemeClr>
                </a:solidFill>
              </a:rPr>
              <a:t>Éxodo 28: 40-42</a:t>
            </a:r>
            <a:endParaRPr lang="en-US" sz="2800" b="1" dirty="0">
              <a:solidFill>
                <a:schemeClr val="accent1">
                  <a:lumMod val="60000"/>
                  <a:lumOff val="40000"/>
                </a:schemeClr>
              </a:solidFill>
            </a:endParaRPr>
          </a:p>
        </p:txBody>
      </p:sp>
      <p:sp>
        <p:nvSpPr>
          <p:cNvPr id="5" name="Título 1"/>
          <p:cNvSpPr txBox="1">
            <a:spLocks/>
          </p:cNvSpPr>
          <p:nvPr/>
        </p:nvSpPr>
        <p:spPr>
          <a:xfrm>
            <a:off x="399571" y="768039"/>
            <a:ext cx="4284972" cy="43137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n-US" sz="2400" b="1" dirty="0">
                <a:latin typeface="Calibri" panose="020F0502020204030204" pitchFamily="34" charset="0"/>
                <a:cs typeface="Times New Roman" panose="02020603050405020304" pitchFamily="18" charset="0"/>
              </a:rPr>
              <a:t>¨</a:t>
            </a:r>
            <a:r>
              <a:rPr lang="es-DO" sz="2400" b="1" dirty="0">
                <a:latin typeface="Calibri" panose="020F0502020204030204" pitchFamily="34" charset="0"/>
                <a:cs typeface="Times New Roman" panose="02020603050405020304" pitchFamily="18" charset="0"/>
              </a:rPr>
              <a:t>Estos artículos, con los calzoncillos de lino que eran usados por todos los sacerdotes oficiantes, completaba la vestimenta del sacerdote común. Estas vestimentas de lino blanco eran hechas para “gloria y belleza”</a:t>
            </a:r>
            <a:r>
              <a:rPr lang="en-US" sz="2400" b="1" dirty="0">
                <a:latin typeface="Calibri" panose="020F0502020204030204" pitchFamily="34" charset="0"/>
                <a:cs typeface="Times New Roman" panose="02020603050405020304" pitchFamily="18" charset="0"/>
              </a:rPr>
              <a:t>.</a:t>
            </a:r>
          </a:p>
        </p:txBody>
      </p:sp>
      <p:sp>
        <p:nvSpPr>
          <p:cNvPr id="6" name="CuadroTexto 5">
            <a:extLst>
              <a:ext uri="{FF2B5EF4-FFF2-40B4-BE49-F238E27FC236}">
                <a16:creationId xmlns:a16="http://schemas.microsoft.com/office/drawing/2014/main" id="{87DD6921-A1FF-5B75-0884-A7B672A66E21}"/>
              </a:ext>
            </a:extLst>
          </p:cNvPr>
          <p:cNvSpPr txBox="1"/>
          <p:nvPr/>
        </p:nvSpPr>
        <p:spPr>
          <a:xfrm>
            <a:off x="5600330" y="768039"/>
            <a:ext cx="6192099" cy="5842497"/>
          </a:xfrm>
          <a:prstGeom prst="rect">
            <a:avLst/>
          </a:prstGeom>
          <a:solidFill>
            <a:schemeClr val="bg2">
              <a:lumMod val="90000"/>
              <a:lumOff val="10000"/>
              <a:alpha val="26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just" defTabSz="457200">
              <a:lnSpc>
                <a:spcPct val="150000"/>
              </a:lnSpc>
              <a:spcBef>
                <a:spcPts val="1000"/>
              </a:spcBef>
              <a:buClr>
                <a:srgbClr val="1E5155">
                  <a:lumMod val="40000"/>
                  <a:lumOff val="60000"/>
                </a:srgbClr>
              </a:buClr>
              <a:buSzPct val="80000"/>
              <a:defRPr/>
            </a:pPr>
            <a:r>
              <a:rPr lang="es-ES" sz="2800" b="1" i="0" baseline="30000"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40 </a:t>
            </a:r>
            <a:r>
              <a:rPr lang="es-ES" sz="2800" b="1" i="0"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para los hijos de Aarón harás túnicas; también les harás cintos, y les harás tiaras para honra y hermosura. </a:t>
            </a:r>
            <a:r>
              <a:rPr lang="es-ES" sz="2800" b="1" i="0" baseline="30000"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41 </a:t>
            </a:r>
            <a:r>
              <a:rPr lang="es-ES" sz="2800" b="1" i="0"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con ellos vestirás a Aarón tu hermano, y a sus hijos con él; y los ungirás, y los consagrarás y santificarás, para que sean mis sacerdotes. </a:t>
            </a:r>
            <a:r>
              <a:rPr lang="es-ES" sz="2800" b="1" i="0" baseline="30000"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42 </a:t>
            </a:r>
            <a:r>
              <a:rPr lang="es-ES" sz="2800" b="1" i="0"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les harás calzoncillos de lino para cubrir su desnudez; serán desde los lomos hasta los muslos.</a:t>
            </a:r>
            <a:endParaRPr lang="es-ES" sz="54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003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p:cNvSpPr txBox="1">
            <a:spLocks/>
          </p:cNvSpPr>
          <p:nvPr/>
        </p:nvSpPr>
        <p:spPr>
          <a:xfrm>
            <a:off x="250723" y="309716"/>
            <a:ext cx="6656514" cy="60906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lgn="just">
              <a:lnSpc>
                <a:spcPct val="150000"/>
              </a:lnSpc>
              <a:spcBef>
                <a:spcPts val="1000"/>
              </a:spcBef>
              <a:buClr>
                <a:srgbClr val="1E5155">
                  <a:lumMod val="40000"/>
                  <a:lumOff val="60000"/>
                </a:srgbClr>
              </a:buClr>
              <a:buSzPct val="80000"/>
              <a:buFont typeface="Arial" panose="020B0604020202020204" pitchFamily="34" charset="0"/>
              <a:buChar char="•"/>
              <a:defRPr/>
            </a:pPr>
            <a:r>
              <a:rPr lang="en-US" sz="2800" b="1" dirty="0">
                <a:latin typeface="Calibri" panose="020F0502020204030204" pitchFamily="34" charset="0"/>
                <a:ea typeface="+mn-ea"/>
                <a:cs typeface="Calibri" panose="020F0502020204030204" pitchFamily="34" charset="0"/>
              </a:rPr>
              <a:t>Los </a:t>
            </a:r>
            <a:r>
              <a:rPr lang="en-US" sz="2800" b="1" dirty="0" err="1">
                <a:latin typeface="Calibri" panose="020F0502020204030204" pitchFamily="34" charset="0"/>
                <a:ea typeface="+mn-ea"/>
                <a:cs typeface="Calibri" panose="020F0502020204030204" pitchFamily="34" charset="0"/>
              </a:rPr>
              <a:t>vestidos</a:t>
            </a:r>
            <a:r>
              <a:rPr lang="en-US" sz="2800" b="1" dirty="0">
                <a:latin typeface="Calibri" panose="020F0502020204030204" pitchFamily="34" charset="0"/>
                <a:ea typeface="+mn-ea"/>
                <a:cs typeface="Calibri" panose="020F0502020204030204" pitchFamily="34" charset="0"/>
              </a:rPr>
              <a:t> de </a:t>
            </a:r>
            <a:r>
              <a:rPr lang="en-US" sz="2800" b="1" dirty="0" err="1">
                <a:latin typeface="Calibri" panose="020F0502020204030204" pitchFamily="34" charset="0"/>
                <a:ea typeface="+mn-ea"/>
                <a:cs typeface="Calibri" panose="020F0502020204030204" pitchFamily="34" charset="0"/>
              </a:rPr>
              <a:t>blanco</a:t>
            </a:r>
            <a:r>
              <a:rPr lang="en-US" sz="2800" b="1" dirty="0">
                <a:latin typeface="Calibri" panose="020F0502020204030204" pitchFamily="34" charset="0"/>
                <a:ea typeface="+mn-ea"/>
                <a:cs typeface="Calibri" panose="020F0502020204030204" pitchFamily="34" charset="0"/>
              </a:rPr>
              <a:t> puro </a:t>
            </a:r>
            <a:r>
              <a:rPr lang="en-US" sz="2800" b="1" dirty="0" err="1">
                <a:latin typeface="Calibri" panose="020F0502020204030204" pitchFamily="34" charset="0"/>
                <a:ea typeface="+mn-ea"/>
                <a:cs typeface="Calibri" panose="020F0502020204030204" pitchFamily="34" charset="0"/>
              </a:rPr>
              <a:t>eran</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usados</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por</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el</a:t>
            </a:r>
            <a:r>
              <a:rPr lang="en-US" sz="2800" b="1" dirty="0">
                <a:latin typeface="Calibri" panose="020F0502020204030204" pitchFamily="34" charset="0"/>
                <a:ea typeface="+mn-ea"/>
                <a:cs typeface="Calibri" panose="020F0502020204030204" pitchFamily="34" charset="0"/>
              </a:rPr>
              <a:t> Sumo </a:t>
            </a:r>
            <a:r>
              <a:rPr lang="en-US" sz="2800" b="1" dirty="0" err="1">
                <a:latin typeface="Calibri" panose="020F0502020204030204" pitchFamily="34" charset="0"/>
                <a:ea typeface="+mn-ea"/>
                <a:cs typeface="Calibri" panose="020F0502020204030204" pitchFamily="34" charset="0"/>
              </a:rPr>
              <a:t>Sacerdote</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en</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ocasiones</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rutinarias</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pero</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cuando</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él</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entraba</a:t>
            </a:r>
            <a:r>
              <a:rPr lang="en-US" sz="2800" b="1" dirty="0">
                <a:latin typeface="Calibri" panose="020F0502020204030204" pitchFamily="34" charset="0"/>
                <a:ea typeface="+mn-ea"/>
                <a:cs typeface="Calibri" panose="020F0502020204030204" pitchFamily="34" charset="0"/>
              </a:rPr>
              <a:t> al Lugar </a:t>
            </a:r>
            <a:r>
              <a:rPr lang="en-US" sz="2800" b="1" dirty="0" err="1">
                <a:latin typeface="Calibri" panose="020F0502020204030204" pitchFamily="34" charset="0"/>
                <a:ea typeface="+mn-ea"/>
                <a:cs typeface="Calibri" panose="020F0502020204030204" pitchFamily="34" charset="0"/>
              </a:rPr>
              <a:t>Santísimo</a:t>
            </a:r>
            <a:r>
              <a:rPr lang="en-US" sz="2800" b="1" dirty="0">
                <a:latin typeface="Calibri" panose="020F0502020204030204" pitchFamily="34" charset="0"/>
                <a:ea typeface="+mn-ea"/>
                <a:cs typeface="Calibri" panose="020F0502020204030204" pitchFamily="34" charset="0"/>
              </a:rPr>
              <a:t> para </a:t>
            </a:r>
            <a:r>
              <a:rPr lang="en-US" sz="2800" b="1" dirty="0" err="1">
                <a:latin typeface="Calibri" panose="020F0502020204030204" pitchFamily="34" charset="0"/>
                <a:ea typeface="+mn-ea"/>
                <a:cs typeface="Calibri" panose="020F0502020204030204" pitchFamily="34" charset="0"/>
              </a:rPr>
              <a:t>hacer</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expiación</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por</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el</a:t>
            </a:r>
            <a:r>
              <a:rPr lang="en-US" sz="2800" b="1" dirty="0">
                <a:latin typeface="Calibri" panose="020F0502020204030204" pitchFamily="34" charset="0"/>
                <a:ea typeface="+mn-ea"/>
                <a:cs typeface="Calibri" panose="020F0502020204030204" pitchFamily="34" charset="0"/>
              </a:rPr>
              <a:t> pueblo, </a:t>
            </a:r>
            <a:r>
              <a:rPr lang="en-US" sz="2800" b="1" dirty="0" err="1">
                <a:latin typeface="Calibri" panose="020F0502020204030204" pitchFamily="34" charset="0"/>
                <a:ea typeface="+mn-ea"/>
                <a:cs typeface="Calibri" panose="020F0502020204030204" pitchFamily="34" charset="0"/>
              </a:rPr>
              <a:t>estaba</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vestido</a:t>
            </a:r>
            <a:r>
              <a:rPr lang="en-US" sz="2800" b="1" dirty="0">
                <a:latin typeface="Calibri" panose="020F0502020204030204" pitchFamily="34" charset="0"/>
                <a:ea typeface="+mn-ea"/>
                <a:cs typeface="Calibri" panose="020F0502020204030204" pitchFamily="34" charset="0"/>
              </a:rPr>
              <a:t> con </a:t>
            </a:r>
            <a:r>
              <a:rPr lang="en-US" sz="2800" b="1" dirty="0" err="1">
                <a:latin typeface="Calibri" panose="020F0502020204030204" pitchFamily="34" charset="0"/>
                <a:ea typeface="+mn-ea"/>
                <a:cs typeface="Calibri" panose="020F0502020204030204" pitchFamily="34" charset="0"/>
              </a:rPr>
              <a:t>vestimenta</a:t>
            </a:r>
            <a:r>
              <a:rPr lang="en-US" sz="2800" b="1" dirty="0">
                <a:latin typeface="Calibri" panose="020F0502020204030204" pitchFamily="34" charset="0"/>
                <a:ea typeface="+mn-ea"/>
                <a:cs typeface="Calibri" panose="020F0502020204030204" pitchFamily="34" charset="0"/>
              </a:rPr>
              <a:t> regia, que </a:t>
            </a:r>
            <a:r>
              <a:rPr lang="en-US" sz="2800" b="1" dirty="0" err="1">
                <a:latin typeface="Calibri" panose="020F0502020204030204" pitchFamily="34" charset="0"/>
                <a:ea typeface="+mn-ea"/>
                <a:cs typeface="Calibri" panose="020F0502020204030204" pitchFamily="34" charset="0"/>
              </a:rPr>
              <a:t>representa</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justamente</a:t>
            </a:r>
            <a:r>
              <a:rPr lang="en-US" sz="2800" b="1" dirty="0">
                <a:latin typeface="Calibri" panose="020F0502020204030204" pitchFamily="34" charset="0"/>
                <a:ea typeface="+mn-ea"/>
                <a:cs typeface="Calibri" panose="020F0502020204030204" pitchFamily="34" charset="0"/>
              </a:rPr>
              <a:t> a </a:t>
            </a:r>
            <a:r>
              <a:rPr lang="en-US" sz="2800" b="1" dirty="0" err="1">
                <a:latin typeface="Calibri" panose="020F0502020204030204" pitchFamily="34" charset="0"/>
                <a:ea typeface="+mn-ea"/>
                <a:cs typeface="Calibri" panose="020F0502020204030204" pitchFamily="34" charset="0"/>
              </a:rPr>
              <a:t>nuestro</a:t>
            </a:r>
            <a:r>
              <a:rPr lang="en-US" sz="2800" b="1" dirty="0">
                <a:latin typeface="Calibri" panose="020F0502020204030204" pitchFamily="34" charset="0"/>
                <a:ea typeface="+mn-ea"/>
                <a:cs typeface="Calibri" panose="020F0502020204030204" pitchFamily="34" charset="0"/>
              </a:rPr>
              <a:t> Sumo </a:t>
            </a:r>
            <a:r>
              <a:rPr lang="en-US" sz="2800" b="1" dirty="0" err="1">
                <a:latin typeface="Calibri" panose="020F0502020204030204" pitchFamily="34" charset="0"/>
                <a:ea typeface="+mn-ea"/>
                <a:cs typeface="Calibri" panose="020F0502020204030204" pitchFamily="34" charset="0"/>
              </a:rPr>
              <a:t>Sacerdote</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mientras</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Él</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confiesa</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los</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nombres</a:t>
            </a:r>
            <a:r>
              <a:rPr lang="en-US" sz="2800" b="1" dirty="0">
                <a:latin typeface="Calibri" panose="020F0502020204030204" pitchFamily="34" charset="0"/>
                <a:ea typeface="+mn-ea"/>
                <a:cs typeface="Calibri" panose="020F0502020204030204" pitchFamily="34" charset="0"/>
              </a:rPr>
              <a:t> de </a:t>
            </a:r>
            <a:r>
              <a:rPr lang="en-US" sz="2800" b="1" dirty="0" err="1">
                <a:latin typeface="Calibri" panose="020F0502020204030204" pitchFamily="34" charset="0"/>
                <a:ea typeface="+mn-ea"/>
                <a:cs typeface="Calibri" panose="020F0502020204030204" pitchFamily="34" charset="0"/>
              </a:rPr>
              <a:t>su</a:t>
            </a:r>
            <a:r>
              <a:rPr lang="en-US" sz="2800" b="1" dirty="0">
                <a:latin typeface="Calibri" panose="020F0502020204030204" pitchFamily="34" charset="0"/>
                <a:ea typeface="+mn-ea"/>
                <a:cs typeface="Calibri" panose="020F0502020204030204" pitchFamily="34" charset="0"/>
              </a:rPr>
              <a:t> pueblo ante </a:t>
            </a:r>
            <a:r>
              <a:rPr lang="en-US" sz="2800" b="1" dirty="0" err="1">
                <a:latin typeface="Calibri" panose="020F0502020204030204" pitchFamily="34" charset="0"/>
                <a:ea typeface="+mn-ea"/>
                <a:cs typeface="Calibri" panose="020F0502020204030204" pitchFamily="34" charset="0"/>
              </a:rPr>
              <a:t>el</a:t>
            </a:r>
            <a:r>
              <a:rPr lang="en-US" sz="2800" b="1" dirty="0">
                <a:latin typeface="Calibri" panose="020F0502020204030204" pitchFamily="34" charset="0"/>
                <a:ea typeface="+mn-ea"/>
                <a:cs typeface="Calibri" panose="020F0502020204030204" pitchFamily="34" charset="0"/>
              </a:rPr>
              <a:t> </a:t>
            </a:r>
            <a:r>
              <a:rPr lang="en-US" sz="2800" b="1" dirty="0" err="1">
                <a:latin typeface="Calibri" panose="020F0502020204030204" pitchFamily="34" charset="0"/>
                <a:ea typeface="+mn-ea"/>
                <a:cs typeface="Calibri" panose="020F0502020204030204" pitchFamily="34" charset="0"/>
              </a:rPr>
              <a:t>trono</a:t>
            </a:r>
            <a:r>
              <a:rPr lang="en-US" sz="2800" b="1" dirty="0">
                <a:latin typeface="Calibri" panose="020F0502020204030204" pitchFamily="34" charset="0"/>
                <a:ea typeface="+mn-ea"/>
                <a:cs typeface="Calibri" panose="020F0502020204030204" pitchFamily="34" charset="0"/>
              </a:rPr>
              <a:t> del </a:t>
            </a:r>
            <a:r>
              <a:rPr lang="en-US" sz="2800" b="1" dirty="0" err="1">
                <a:latin typeface="Calibri" panose="020F0502020204030204" pitchFamily="34" charset="0"/>
                <a:ea typeface="+mn-ea"/>
                <a:cs typeface="Calibri" panose="020F0502020204030204" pitchFamily="34" charset="0"/>
              </a:rPr>
              <a:t>juicio</a:t>
            </a:r>
            <a:r>
              <a:rPr lang="en-US" sz="2800" b="1" dirty="0">
                <a:latin typeface="Calibri" panose="020F0502020204030204" pitchFamily="34" charset="0"/>
                <a:ea typeface="+mn-ea"/>
                <a:cs typeface="Calibri" panose="020F0502020204030204" pitchFamily="34" charset="0"/>
              </a:rPr>
              <a:t> del </a:t>
            </a:r>
            <a:r>
              <a:rPr lang="en-US" sz="2800" b="1" dirty="0" err="1">
                <a:latin typeface="Calibri" panose="020F0502020204030204" pitchFamily="34" charset="0"/>
                <a:ea typeface="+mn-ea"/>
                <a:cs typeface="Calibri" panose="020F0502020204030204" pitchFamily="34" charset="0"/>
              </a:rPr>
              <a:t>Juez</a:t>
            </a:r>
            <a:r>
              <a:rPr lang="en-US" sz="2800" b="1" dirty="0">
                <a:latin typeface="Calibri" panose="020F0502020204030204" pitchFamily="34" charset="0"/>
                <a:ea typeface="+mn-ea"/>
                <a:cs typeface="Calibri" panose="020F0502020204030204" pitchFamily="34" charset="0"/>
              </a:rPr>
              <a:t> de </a:t>
            </a:r>
            <a:r>
              <a:rPr lang="en-US" sz="2800" b="1" dirty="0" err="1">
                <a:latin typeface="Calibri" panose="020F0502020204030204" pitchFamily="34" charset="0"/>
                <a:ea typeface="+mn-ea"/>
                <a:cs typeface="Calibri" panose="020F0502020204030204" pitchFamily="34" charset="0"/>
              </a:rPr>
              <a:t>toda</a:t>
            </a:r>
            <a:r>
              <a:rPr lang="en-US" sz="2800" b="1" dirty="0">
                <a:latin typeface="Calibri" panose="020F0502020204030204" pitchFamily="34" charset="0"/>
                <a:ea typeface="+mn-ea"/>
                <a:cs typeface="Calibri" panose="020F0502020204030204" pitchFamily="34" charset="0"/>
              </a:rPr>
              <a:t> la tierra.</a:t>
            </a:r>
            <a:endParaRPr kumimoji="0" lang="en-US" sz="2800" b="1" i="0" u="none" strike="noStrike"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17" name="Rectangle 1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rotWithShape="1">
          <a:blip r:embed="rId2">
            <a:alphaModFix amt="80000"/>
            <a:extLst>
              <a:ext uri="{28A0092B-C50C-407E-A947-70E740481C1C}">
                <a14:useLocalDpi xmlns:a14="http://schemas.microsoft.com/office/drawing/2010/main" val="0"/>
              </a:ext>
            </a:extLst>
          </a:blip>
          <a:srcRect l="36493" r="14600"/>
          <a:stretch/>
        </p:blipFill>
        <p:spPr>
          <a:xfrm>
            <a:off x="7075967" y="247500"/>
            <a:ext cx="4865310" cy="5956352"/>
          </a:xfrm>
          <a:prstGeom prst="rect">
            <a:avLst/>
          </a:prstGeom>
        </p:spPr>
      </p:pic>
    </p:spTree>
    <p:extLst>
      <p:ext uri="{BB962C8B-B14F-4D97-AF65-F5344CB8AC3E}">
        <p14:creationId xmlns:p14="http://schemas.microsoft.com/office/powerpoint/2010/main" val="168943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alphaModFix amt="25000"/>
            <a:extLst>
              <a:ext uri="{BEBA8EAE-BF5A-486C-A8C5-ECC9F3942E4B}">
                <a14:imgProps xmlns:a14="http://schemas.microsoft.com/office/drawing/2010/main">
                  <a14:imgLayer r:embed="rId3">
                    <a14:imgEffect>
                      <a14:colorTemperature colorTemp="3700"/>
                    </a14:imgEffect>
                    <a14:imgEffect>
                      <a14:saturation sat="72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374073"/>
            <a:ext cx="9680127" cy="7897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3600" b="1" dirty="0">
                <a:solidFill>
                  <a:schemeClr val="accent1">
                    <a:lumMod val="60000"/>
                    <a:lumOff val="40000"/>
                  </a:schemeClr>
                </a:solidFill>
              </a:rPr>
              <a:t>El Sumo Sacerdote</a:t>
            </a:r>
            <a:endParaRPr lang="en-US" sz="3600" b="1" dirty="0">
              <a:solidFill>
                <a:schemeClr val="accent1">
                  <a:lumMod val="60000"/>
                  <a:lumOff val="40000"/>
                </a:schemeClr>
              </a:solidFill>
            </a:endParaRPr>
          </a:p>
        </p:txBody>
      </p:sp>
      <p:sp>
        <p:nvSpPr>
          <p:cNvPr id="5" name="Título 1"/>
          <p:cNvSpPr txBox="1">
            <a:spLocks/>
          </p:cNvSpPr>
          <p:nvPr/>
        </p:nvSpPr>
        <p:spPr>
          <a:xfrm>
            <a:off x="450098" y="1163782"/>
            <a:ext cx="10939561" cy="53201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DO" sz="2900" b="1" dirty="0">
                <a:latin typeface="Calibri" panose="020F0502020204030204" pitchFamily="34" charset="0"/>
              </a:rPr>
              <a:t>Siempre usaba la túnica larga de lino blanco del sacerdote común, pero sobre esta había una túnica</a:t>
            </a:r>
            <a:r>
              <a:rPr lang="es-DO" sz="2900" b="1" dirty="0">
                <a:solidFill>
                  <a:srgbClr val="0070C0"/>
                </a:solidFill>
                <a:latin typeface="Calibri" panose="020F0502020204030204" pitchFamily="34" charset="0"/>
              </a:rPr>
              <a:t> azul </a:t>
            </a:r>
            <a:r>
              <a:rPr lang="es-DO" sz="2900" b="1" dirty="0">
                <a:latin typeface="Calibri" panose="020F0502020204030204" pitchFamily="34" charset="0"/>
              </a:rPr>
              <a:t>hecha de una sola pieza, y hermosamente ornamentada en los bordes con </a:t>
            </a:r>
            <a:r>
              <a:rPr lang="es-DO" sz="2900" b="1" dirty="0">
                <a:solidFill>
                  <a:srgbClr val="FFC000"/>
                </a:solidFill>
                <a:latin typeface="Calibri" panose="020F0502020204030204" pitchFamily="34" charset="0"/>
              </a:rPr>
              <a:t>campanas de oro </a:t>
            </a:r>
            <a:r>
              <a:rPr lang="es-DO" sz="2900" b="1" dirty="0">
                <a:latin typeface="Calibri" panose="020F0502020204030204" pitchFamily="34" charset="0"/>
              </a:rPr>
              <a:t>y </a:t>
            </a:r>
            <a:r>
              <a:rPr lang="es-DO" sz="2900" b="1" dirty="0">
                <a:solidFill>
                  <a:schemeClr val="accent1">
                    <a:lumMod val="40000"/>
                    <a:lumOff val="60000"/>
                  </a:schemeClr>
                </a:solidFill>
                <a:latin typeface="Calibri" panose="020F0502020204030204" pitchFamily="34" charset="0"/>
              </a:rPr>
              <a:t>granadas en azul</a:t>
            </a:r>
            <a:r>
              <a:rPr lang="es-DO" sz="2900" b="1" dirty="0">
                <a:latin typeface="Calibri" panose="020F0502020204030204" pitchFamily="34" charset="0"/>
              </a:rPr>
              <a:t>, </a:t>
            </a:r>
            <a:r>
              <a:rPr lang="es-DO" sz="2900" b="1" dirty="0">
                <a:solidFill>
                  <a:schemeClr val="accent5">
                    <a:lumMod val="60000"/>
                    <a:lumOff val="40000"/>
                  </a:schemeClr>
                </a:solidFill>
                <a:latin typeface="Calibri" panose="020F0502020204030204" pitchFamily="34" charset="0"/>
              </a:rPr>
              <a:t>púrpura</a:t>
            </a:r>
            <a:r>
              <a:rPr lang="es-DO" sz="2900" b="1" dirty="0">
                <a:latin typeface="Calibri" panose="020F0502020204030204" pitchFamily="34" charset="0"/>
              </a:rPr>
              <a:t>, y </a:t>
            </a:r>
            <a:r>
              <a:rPr lang="es-DO" sz="2900" b="1" dirty="0">
                <a:solidFill>
                  <a:srgbClr val="FFC000"/>
                </a:solidFill>
                <a:latin typeface="Calibri" panose="020F0502020204030204" pitchFamily="34" charset="0"/>
              </a:rPr>
              <a:t>oro</a:t>
            </a:r>
            <a:r>
              <a:rPr lang="es-DO" sz="2900" b="1" dirty="0">
                <a:latin typeface="Calibri" panose="020F0502020204030204" pitchFamily="34" charset="0"/>
              </a:rPr>
              <a:t>. El efod, una pieza de lino blanco sin manga, hermosamente recamada en </a:t>
            </a:r>
            <a:r>
              <a:rPr lang="es-DO" sz="2900" b="1" dirty="0">
                <a:solidFill>
                  <a:srgbClr val="FFC000"/>
                </a:solidFill>
                <a:latin typeface="Calibri" panose="020F0502020204030204" pitchFamily="34" charset="0"/>
              </a:rPr>
              <a:t>oro</a:t>
            </a:r>
            <a:r>
              <a:rPr lang="es-DO" sz="2900" b="1" dirty="0">
                <a:latin typeface="Calibri" panose="020F0502020204030204" pitchFamily="34" charset="0"/>
              </a:rPr>
              <a:t>, </a:t>
            </a:r>
            <a:r>
              <a:rPr lang="es-DO" sz="2900" b="1" dirty="0">
                <a:solidFill>
                  <a:srgbClr val="0070C0"/>
                </a:solidFill>
                <a:latin typeface="Calibri" panose="020F0502020204030204" pitchFamily="34" charset="0"/>
              </a:rPr>
              <a:t>azul</a:t>
            </a:r>
            <a:r>
              <a:rPr lang="es-DO" sz="2900" b="1" dirty="0">
                <a:latin typeface="Calibri" panose="020F0502020204030204" pitchFamily="34" charset="0"/>
              </a:rPr>
              <a:t>, </a:t>
            </a:r>
            <a:r>
              <a:rPr lang="es-DO" sz="2900" b="1" dirty="0">
                <a:solidFill>
                  <a:schemeClr val="accent5">
                    <a:lumMod val="60000"/>
                    <a:lumOff val="40000"/>
                  </a:schemeClr>
                </a:solidFill>
                <a:latin typeface="Calibri" panose="020F0502020204030204" pitchFamily="34" charset="0"/>
              </a:rPr>
              <a:t>púrpura</a:t>
            </a:r>
            <a:r>
              <a:rPr lang="es-DO" sz="2900" b="1" dirty="0">
                <a:latin typeface="Calibri" panose="020F0502020204030204" pitchFamily="34" charset="0"/>
              </a:rPr>
              <a:t>, y </a:t>
            </a:r>
            <a:r>
              <a:rPr lang="es-DO" sz="2900" b="1" dirty="0">
                <a:solidFill>
                  <a:srgbClr val="FF0000"/>
                </a:solidFill>
                <a:latin typeface="Calibri" panose="020F0502020204030204" pitchFamily="34" charset="0"/>
              </a:rPr>
              <a:t>grana</a:t>
            </a:r>
            <a:r>
              <a:rPr lang="es-DO" sz="2900" b="1" dirty="0">
                <a:latin typeface="Calibri" panose="020F0502020204030204" pitchFamily="34" charset="0"/>
              </a:rPr>
              <a:t>, era usado sobre la </a:t>
            </a:r>
            <a:r>
              <a:rPr lang="es-DO" sz="2900" b="1" dirty="0">
                <a:solidFill>
                  <a:srgbClr val="0070C0"/>
                </a:solidFill>
                <a:latin typeface="Calibri" panose="020F0502020204030204" pitchFamily="34" charset="0"/>
              </a:rPr>
              <a:t>túnica azul</a:t>
            </a:r>
            <a:r>
              <a:rPr lang="es-DO" sz="2900" b="1" dirty="0">
                <a:latin typeface="Calibri" panose="020F0502020204030204" pitchFamily="34" charset="0"/>
              </a:rPr>
              <a:t>. Este era más corto que las otras piezas de la vestimenta, y estaba amarrado a la cintura por una faja del mismo color hermosamente recamada.</a:t>
            </a:r>
            <a:endParaRPr kumimoji="0" lang="es-ES" sz="29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a:endParaRPr>
          </a:p>
        </p:txBody>
      </p:sp>
    </p:spTree>
    <p:extLst>
      <p:ext uri="{BB962C8B-B14F-4D97-AF65-F5344CB8AC3E}">
        <p14:creationId xmlns:p14="http://schemas.microsoft.com/office/powerpoint/2010/main" val="114872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alphaModFix amt="77000"/>
            <a:extLst>
              <a:ext uri="{28A0092B-C50C-407E-A947-70E740481C1C}">
                <a14:useLocalDpi xmlns:a14="http://schemas.microsoft.com/office/drawing/2010/main" val="0"/>
              </a:ext>
            </a:extLst>
          </a:blip>
          <a:stretch>
            <a:fillRect/>
          </a:stretch>
        </p:blipFill>
        <p:spPr>
          <a:xfrm>
            <a:off x="0" y="-45356"/>
            <a:ext cx="12192000" cy="6858000"/>
          </a:xfrm>
          <a:prstGeom prst="rect">
            <a:avLst/>
          </a:prstGeom>
        </p:spPr>
      </p:pic>
      <p:sp>
        <p:nvSpPr>
          <p:cNvPr id="4" name="Título 1"/>
          <p:cNvSpPr txBox="1">
            <a:spLocks/>
          </p:cNvSpPr>
          <p:nvPr/>
        </p:nvSpPr>
        <p:spPr>
          <a:xfrm>
            <a:off x="295146" y="374073"/>
            <a:ext cx="9680127" cy="902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1">
                    <a:lumMod val="60000"/>
                    <a:lumOff val="40000"/>
                  </a:schemeClr>
                </a:solidFill>
              </a:rPr>
              <a:t>      Los </a:t>
            </a:r>
            <a:r>
              <a:rPr lang="en-US" sz="4000" b="1" dirty="0" err="1">
                <a:solidFill>
                  <a:schemeClr val="accent1">
                    <a:lumMod val="60000"/>
                    <a:lumOff val="40000"/>
                  </a:schemeClr>
                </a:solidFill>
              </a:rPr>
              <a:t>sacerdotes</a:t>
            </a:r>
            <a:endParaRPr lang="en-US" sz="4000" b="1" dirty="0">
              <a:solidFill>
                <a:schemeClr val="accent1">
                  <a:lumMod val="60000"/>
                  <a:lumOff val="40000"/>
                </a:schemeClr>
              </a:solidFill>
            </a:endParaRPr>
          </a:p>
        </p:txBody>
      </p:sp>
      <p:sp>
        <p:nvSpPr>
          <p:cNvPr id="5" name="Título 1"/>
          <p:cNvSpPr txBox="1">
            <a:spLocks/>
          </p:cNvSpPr>
          <p:nvPr/>
        </p:nvSpPr>
        <p:spPr>
          <a:xfrm>
            <a:off x="830036" y="1277007"/>
            <a:ext cx="10531928" cy="2430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457200">
              <a:lnSpc>
                <a:spcPct val="150000"/>
              </a:lnSpc>
              <a:spcBef>
                <a:spcPts val="1000"/>
              </a:spcBef>
              <a:buClr>
                <a:srgbClr val="1E5155">
                  <a:lumMod val="40000"/>
                  <a:lumOff val="60000"/>
                </a:srgbClr>
              </a:buClr>
              <a:buSzPct val="80000"/>
              <a:defRPr/>
            </a:pPr>
            <a:r>
              <a:rPr lang="es-DO" sz="2700" b="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Sobre los hombros recamados de oro del efod había dos piedras de ónice, sobre los cuales estaban grabados los nombres de las doce tribus de Israel, seis nombres en cada hombro, de esa manera tipificando al Todopoderoso que carga las perplejidades y cargas de su pueblo sobre sus hombros. </a:t>
            </a:r>
            <a:endParaRPr kumimoji="0" lang="es-DO" sz="2700" b="1" i="0" u="none" strike="noStrike" kern="1200" cap="none" spc="0" normalizeH="0" baseline="0" noProof="0" dirty="0">
              <a:ln>
                <a:noFill/>
              </a:ln>
              <a:effectLst>
                <a:outerShdw blurRad="38100" dist="38100" dir="2700000" algn="tl">
                  <a:srgbClr val="000000">
                    <a:alpha val="43137"/>
                  </a:srgbClr>
                </a:outerShdw>
              </a:effectLst>
              <a:highlight>
                <a:srgbClr val="FF0000"/>
              </a:highlight>
              <a:uLnTx/>
              <a:uFillTx/>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92F38B21-E97A-3706-5E11-2AC177369ECA}"/>
              </a:ext>
            </a:extLst>
          </p:cNvPr>
          <p:cNvSpPr txBox="1"/>
          <p:nvPr/>
        </p:nvSpPr>
        <p:spPr>
          <a:xfrm>
            <a:off x="1264693" y="4610864"/>
            <a:ext cx="9662614" cy="1723549"/>
          </a:xfrm>
          <a:prstGeom prst="rect">
            <a:avLst/>
          </a:prstGeom>
          <a:noFill/>
        </p:spPr>
        <p:txBody>
          <a:bodyPr wrap="square">
            <a:spAutoFit/>
          </a:bodyPr>
          <a:lstStyle/>
          <a:p>
            <a:pPr algn="just"/>
            <a:r>
              <a:rPr lang="es-ES" sz="26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Porque un niño nos es nacido, hijo nos es dado, y el principado sobre </a:t>
            </a:r>
            <a:r>
              <a:rPr lang="es-ES" sz="26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 hombro</a:t>
            </a:r>
            <a:r>
              <a:rPr lang="es-ES" sz="26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se llamará su nombre Admirable, Consejero, Dios Fuerte, Padre Eterno, Príncipe de Paz. </a:t>
            </a:r>
          </a:p>
          <a:p>
            <a:pPr algn="r"/>
            <a:r>
              <a:rPr lang="es-ES" sz="2500"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Isaias</a:t>
            </a:r>
            <a:r>
              <a:rPr lang="es-ES" sz="25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9:6</a:t>
            </a:r>
            <a:endParaRPr lang="es-DO" sz="25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092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p:cNvSpPr txBox="1">
            <a:spLocks/>
          </p:cNvSpPr>
          <p:nvPr/>
        </p:nvSpPr>
        <p:spPr>
          <a:xfrm>
            <a:off x="1090162" y="4745784"/>
            <a:ext cx="4245864" cy="1722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t>El pectoral</a:t>
            </a:r>
          </a:p>
        </p:txBody>
      </p:sp>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alphaModFix amt="25000"/>
            <a:extLst>
              <a:ext uri="{BEBA8EAE-BF5A-486C-A8C5-ECC9F3942E4B}">
                <a14:imgProps xmlns:a14="http://schemas.microsoft.com/office/drawing/2010/main">
                  <a14:imgLayer r:embed="rId3">
                    <a14:imgEffect>
                      <a14:colorTemperature colorTemp="3100"/>
                    </a14:imgEffect>
                    <a14:imgEffect>
                      <a14:saturation sat="180000"/>
                    </a14:imgEffect>
                  </a14:imgLayer>
                </a14:imgProps>
              </a:ext>
              <a:ext uri="{28A0092B-C50C-407E-A947-70E740481C1C}">
                <a14:useLocalDpi xmlns:a14="http://schemas.microsoft.com/office/drawing/2010/main" val="0"/>
              </a:ext>
            </a:extLst>
          </a:blip>
          <a:stretch>
            <a:fillRect/>
          </a:stretch>
        </p:blipFill>
        <p:spPr>
          <a:xfrm>
            <a:off x="-16552" y="1715"/>
            <a:ext cx="12188952" cy="6856285"/>
          </a:xfrm>
          <a:prstGeom prst="rect">
            <a:avLst/>
          </a:prstGeom>
        </p:spPr>
      </p:pic>
      <p:pic>
        <p:nvPicPr>
          <p:cNvPr id="9" name="Imagen 8">
            <a:extLst>
              <a:ext uri="{FF2B5EF4-FFF2-40B4-BE49-F238E27FC236}">
                <a16:creationId xmlns:a16="http://schemas.microsoft.com/office/drawing/2014/main" id="{61A243E6-0FFB-AC8A-B9C6-4A57AFB0DCC2}"/>
              </a:ext>
            </a:extLst>
          </p:cNvPr>
          <p:cNvPicPr>
            <a:picLocks noChangeAspect="1"/>
          </p:cNvPicPr>
          <p:nvPr/>
        </p:nvPicPr>
        <p:blipFill>
          <a:blip r:embed="rId4"/>
          <a:stretch>
            <a:fillRect/>
          </a:stretch>
        </p:blipFill>
        <p:spPr>
          <a:xfrm>
            <a:off x="1090162" y="295422"/>
            <a:ext cx="3330122" cy="452447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9" name="sketchy line">
            <a:extLst>
              <a:ext uri="{FF2B5EF4-FFF2-40B4-BE49-F238E27FC236}">
                <a16:creationId xmlns:a16="http://schemas.microsoft.com/office/drawing/2014/main" id="{35D99776-4B38-47DF-A302-11AD9AF87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7304" y="529256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DC330FF9-C72C-3F86-39B1-755076B827B5}"/>
              </a:ext>
            </a:extLst>
          </p:cNvPr>
          <p:cNvSpPr txBox="1"/>
          <p:nvPr/>
        </p:nvSpPr>
        <p:spPr>
          <a:xfrm>
            <a:off x="5466718" y="3293992"/>
            <a:ext cx="6362651" cy="2784958"/>
          </a:xfrm>
          <a:prstGeom prst="rect">
            <a:avLst/>
          </a:prstGeom>
        </p:spPr>
        <p:style>
          <a:lnRef idx="0">
            <a:scrgbClr r="0" g="0" b="0"/>
          </a:lnRef>
          <a:fillRef idx="0">
            <a:scrgbClr r="0" g="0" b="0"/>
          </a:fillRef>
          <a:effectRef idx="0">
            <a:scrgbClr r="0" g="0" b="0"/>
          </a:effectRef>
          <a:fontRef idx="minor">
            <a:schemeClr val="accent3"/>
          </a:fontRef>
        </p:style>
        <p:txBody>
          <a:bodyPr vert="horz" lIns="91440" tIns="45720" rIns="91440" bIns="45720" rtlCol="0" anchor="ctr">
            <a:noAutofit/>
          </a:bodyPr>
          <a:lstStyle/>
          <a:p>
            <a:pPr algn="just">
              <a:lnSpc>
                <a:spcPct val="150000"/>
              </a:lnSpc>
              <a:spcBef>
                <a:spcPts val="1000"/>
              </a:spcBef>
              <a:buClr>
                <a:srgbClr val="1E5155">
                  <a:lumMod val="40000"/>
                  <a:lumOff val="60000"/>
                </a:srgbClr>
              </a:buClr>
              <a:buSzPct val="80000"/>
              <a:defRPr/>
            </a:pPr>
            <a:r>
              <a:rPr lang="en-US" sz="2500" b="1" dirty="0">
                <a:solidFill>
                  <a:schemeClr val="tx1"/>
                </a:solidFill>
                <a:effectLst>
                  <a:outerShdw blurRad="38100" dist="38100" dir="2700000" algn="tl">
                    <a:srgbClr val="000000">
                      <a:alpha val="43137"/>
                    </a:srgbClr>
                  </a:outerShdw>
                </a:effectLst>
              </a:rPr>
              <a:t>La </a:t>
            </a:r>
            <a:r>
              <a:rPr lang="en-US" sz="2500" b="1" dirty="0" err="1">
                <a:solidFill>
                  <a:schemeClr val="tx1"/>
                </a:solidFill>
                <a:effectLst>
                  <a:outerShdw blurRad="38100" dist="38100" dir="2700000" algn="tl">
                    <a:srgbClr val="000000">
                      <a:alpha val="43137"/>
                    </a:srgbClr>
                  </a:outerShdw>
                </a:effectLst>
              </a:rPr>
              <a:t>característica</a:t>
            </a:r>
            <a:r>
              <a:rPr lang="en-US" sz="2500" b="1" dirty="0">
                <a:solidFill>
                  <a:schemeClr val="tx1"/>
                </a:solidFill>
                <a:effectLst>
                  <a:outerShdw blurRad="38100" dist="38100" dir="2700000" algn="tl">
                    <a:srgbClr val="000000">
                      <a:alpha val="43137"/>
                    </a:srgbClr>
                  </a:outerShdw>
                </a:effectLst>
              </a:rPr>
              <a:t> </a:t>
            </a:r>
            <a:r>
              <a:rPr lang="en-US" sz="2500" b="1" dirty="0" err="1">
                <a:solidFill>
                  <a:schemeClr val="tx1"/>
                </a:solidFill>
                <a:effectLst>
                  <a:outerShdw blurRad="38100" dist="38100" dir="2700000" algn="tl">
                    <a:srgbClr val="000000">
                      <a:alpha val="43137"/>
                    </a:srgbClr>
                  </a:outerShdw>
                </a:effectLst>
              </a:rPr>
              <a:t>más</a:t>
            </a:r>
            <a:r>
              <a:rPr lang="en-US" sz="2500" b="1" dirty="0">
                <a:solidFill>
                  <a:schemeClr val="tx1"/>
                </a:solidFill>
                <a:effectLst>
                  <a:outerShdw blurRad="38100" dist="38100" dir="2700000" algn="tl">
                    <a:srgbClr val="000000">
                      <a:alpha val="43137"/>
                    </a:srgbClr>
                  </a:outerShdw>
                </a:effectLst>
              </a:rPr>
              <a:t> regia de </a:t>
            </a:r>
            <a:r>
              <a:rPr lang="en-US" sz="2500" b="1" dirty="0" err="1">
                <a:solidFill>
                  <a:schemeClr val="tx1"/>
                </a:solidFill>
                <a:effectLst>
                  <a:outerShdw blurRad="38100" dist="38100" dir="2700000" algn="tl">
                    <a:srgbClr val="000000">
                      <a:alpha val="43137"/>
                    </a:srgbClr>
                  </a:outerShdw>
                </a:effectLst>
              </a:rPr>
              <a:t>toda</a:t>
            </a:r>
            <a:r>
              <a:rPr lang="en-US" sz="2500" b="1" dirty="0">
                <a:solidFill>
                  <a:schemeClr val="tx1"/>
                </a:solidFill>
                <a:effectLst>
                  <a:outerShdw blurRad="38100" dist="38100" dir="2700000" algn="tl">
                    <a:srgbClr val="000000">
                      <a:alpha val="43137"/>
                    </a:srgbClr>
                  </a:outerShdw>
                </a:effectLst>
              </a:rPr>
              <a:t> la </a:t>
            </a:r>
            <a:r>
              <a:rPr lang="en-US" sz="2500" b="1" dirty="0" err="1">
                <a:solidFill>
                  <a:schemeClr val="tx1"/>
                </a:solidFill>
                <a:effectLst>
                  <a:outerShdw blurRad="38100" dist="38100" dir="2700000" algn="tl">
                    <a:srgbClr val="000000">
                      <a:alpha val="43137"/>
                    </a:srgbClr>
                  </a:outerShdw>
                </a:effectLst>
              </a:rPr>
              <a:t>vestimenta</a:t>
            </a:r>
            <a:r>
              <a:rPr lang="en-US" sz="2500" b="1" dirty="0">
                <a:solidFill>
                  <a:schemeClr val="tx1"/>
                </a:solidFill>
                <a:effectLst>
                  <a:outerShdw blurRad="38100" dist="38100" dir="2700000" algn="tl">
                    <a:srgbClr val="000000">
                      <a:alpha val="43137"/>
                    </a:srgbClr>
                  </a:outerShdw>
                </a:effectLst>
              </a:rPr>
              <a:t> del Sumo </a:t>
            </a:r>
            <a:r>
              <a:rPr lang="en-US" sz="2500" b="1" dirty="0" err="1">
                <a:solidFill>
                  <a:schemeClr val="tx1"/>
                </a:solidFill>
                <a:effectLst>
                  <a:outerShdw blurRad="38100" dist="38100" dir="2700000" algn="tl">
                    <a:srgbClr val="000000">
                      <a:alpha val="43137"/>
                    </a:srgbClr>
                  </a:outerShdw>
                </a:effectLst>
              </a:rPr>
              <a:t>Sacerdote</a:t>
            </a:r>
            <a:r>
              <a:rPr lang="en-US" sz="2500" b="1" dirty="0">
                <a:solidFill>
                  <a:schemeClr val="tx1"/>
                </a:solidFill>
                <a:effectLst>
                  <a:outerShdw blurRad="38100" dist="38100" dir="2700000" algn="tl">
                    <a:srgbClr val="000000">
                      <a:alpha val="43137"/>
                    </a:srgbClr>
                  </a:outerShdw>
                </a:effectLst>
              </a:rPr>
              <a:t> era </a:t>
            </a:r>
            <a:r>
              <a:rPr lang="en-US" sz="2500" b="1" dirty="0" err="1">
                <a:solidFill>
                  <a:schemeClr val="tx1"/>
                </a:solidFill>
                <a:effectLst>
                  <a:outerShdw blurRad="38100" dist="38100" dir="2700000" algn="tl">
                    <a:srgbClr val="000000">
                      <a:alpha val="43137"/>
                    </a:srgbClr>
                  </a:outerShdw>
                </a:effectLst>
              </a:rPr>
              <a:t>el</a:t>
            </a:r>
            <a:r>
              <a:rPr lang="en-US" sz="2500" b="1" dirty="0">
                <a:solidFill>
                  <a:schemeClr val="tx1"/>
                </a:solidFill>
                <a:effectLst>
                  <a:outerShdw blurRad="38100" dist="38100" dir="2700000" algn="tl">
                    <a:srgbClr val="000000">
                      <a:alpha val="43137"/>
                    </a:srgbClr>
                  </a:outerShdw>
                </a:effectLst>
              </a:rPr>
              <a:t> pectoral </a:t>
            </a:r>
            <a:r>
              <a:rPr lang="en-US" sz="2500" b="1" dirty="0" err="1">
                <a:solidFill>
                  <a:schemeClr val="tx1"/>
                </a:solidFill>
                <a:effectLst>
                  <a:outerShdw blurRad="38100" dist="38100" dir="2700000" algn="tl">
                    <a:srgbClr val="000000">
                      <a:alpha val="43137"/>
                    </a:srgbClr>
                  </a:outerShdw>
                </a:effectLst>
              </a:rPr>
              <a:t>usado</a:t>
            </a:r>
            <a:r>
              <a:rPr lang="en-US" sz="2500" b="1" dirty="0">
                <a:solidFill>
                  <a:schemeClr val="tx1"/>
                </a:solidFill>
                <a:effectLst>
                  <a:outerShdw blurRad="38100" dist="38100" dir="2700000" algn="tl">
                    <a:srgbClr val="000000">
                      <a:alpha val="43137"/>
                    </a:srgbClr>
                  </a:outerShdw>
                </a:effectLst>
              </a:rPr>
              <a:t> </a:t>
            </a:r>
            <a:r>
              <a:rPr lang="en-US" sz="2500" b="1" dirty="0" err="1">
                <a:solidFill>
                  <a:schemeClr val="tx1"/>
                </a:solidFill>
                <a:effectLst>
                  <a:outerShdw blurRad="38100" dist="38100" dir="2700000" algn="tl">
                    <a:srgbClr val="000000">
                      <a:alpha val="43137"/>
                    </a:srgbClr>
                  </a:outerShdw>
                </a:effectLst>
              </a:rPr>
              <a:t>sobre</a:t>
            </a:r>
            <a:r>
              <a:rPr lang="en-US" sz="2500" b="1" dirty="0">
                <a:solidFill>
                  <a:schemeClr val="tx1"/>
                </a:solidFill>
                <a:effectLst>
                  <a:outerShdw blurRad="38100" dist="38100" dir="2700000" algn="tl">
                    <a:srgbClr val="000000">
                      <a:alpha val="43137"/>
                    </a:srgbClr>
                  </a:outerShdw>
                </a:effectLst>
              </a:rPr>
              <a:t> </a:t>
            </a:r>
            <a:r>
              <a:rPr lang="en-US" sz="2500" b="1" dirty="0" err="1">
                <a:solidFill>
                  <a:schemeClr val="tx1"/>
                </a:solidFill>
                <a:effectLst>
                  <a:outerShdw blurRad="38100" dist="38100" dir="2700000" algn="tl">
                    <a:srgbClr val="000000">
                      <a:alpha val="43137"/>
                    </a:srgbClr>
                  </a:outerShdw>
                </a:effectLst>
              </a:rPr>
              <a:t>su</a:t>
            </a:r>
            <a:r>
              <a:rPr lang="en-US" sz="2500" b="1" dirty="0">
                <a:solidFill>
                  <a:schemeClr val="tx1"/>
                </a:solidFill>
                <a:effectLst>
                  <a:outerShdw blurRad="38100" dist="38100" dir="2700000" algn="tl">
                    <a:srgbClr val="000000">
                      <a:alpha val="43137"/>
                    </a:srgbClr>
                  </a:outerShdw>
                </a:effectLst>
              </a:rPr>
              <a:t> </a:t>
            </a:r>
            <a:r>
              <a:rPr lang="en-US" sz="2500" b="1" dirty="0" err="1">
                <a:solidFill>
                  <a:schemeClr val="tx1"/>
                </a:solidFill>
                <a:effectLst>
                  <a:outerShdw blurRad="38100" dist="38100" dir="2700000" algn="tl">
                    <a:srgbClr val="000000">
                      <a:alpha val="43137"/>
                    </a:srgbClr>
                  </a:outerShdw>
                </a:effectLst>
              </a:rPr>
              <a:t>corazón</a:t>
            </a:r>
            <a:r>
              <a:rPr lang="en-US" sz="2500" b="1" dirty="0">
                <a:solidFill>
                  <a:schemeClr val="tx1"/>
                </a:solidFill>
                <a:effectLst>
                  <a:outerShdw blurRad="38100" dist="38100" dir="2700000" algn="tl">
                    <a:srgbClr val="000000">
                      <a:alpha val="43137"/>
                    </a:srgbClr>
                  </a:outerShdw>
                </a:effectLst>
              </a:rPr>
              <a:t> </a:t>
            </a:r>
            <a:r>
              <a:rPr lang="en-US" sz="2500" b="1" dirty="0" err="1">
                <a:solidFill>
                  <a:schemeClr val="tx1"/>
                </a:solidFill>
                <a:effectLst>
                  <a:outerShdw blurRad="38100" dist="38100" dir="2700000" algn="tl">
                    <a:srgbClr val="000000">
                      <a:alpha val="43137"/>
                    </a:srgbClr>
                  </a:outerShdw>
                </a:effectLst>
              </a:rPr>
              <a:t>mientras</a:t>
            </a:r>
            <a:r>
              <a:rPr lang="en-US" sz="2500" b="1" dirty="0">
                <a:solidFill>
                  <a:schemeClr val="tx1"/>
                </a:solidFill>
                <a:effectLst>
                  <a:outerShdw blurRad="38100" dist="38100" dir="2700000" algn="tl">
                    <a:srgbClr val="000000">
                      <a:alpha val="43137"/>
                    </a:srgbClr>
                  </a:outerShdw>
                </a:effectLst>
              </a:rPr>
              <a:t> </a:t>
            </a:r>
            <a:r>
              <a:rPr lang="en-US" sz="2500" b="1" dirty="0" err="1">
                <a:solidFill>
                  <a:schemeClr val="tx1"/>
                </a:solidFill>
                <a:effectLst>
                  <a:outerShdw blurRad="38100" dist="38100" dir="2700000" algn="tl">
                    <a:srgbClr val="000000">
                      <a:alpha val="43137"/>
                    </a:srgbClr>
                  </a:outerShdw>
                </a:effectLst>
              </a:rPr>
              <a:t>oficiaba</a:t>
            </a:r>
            <a:r>
              <a:rPr lang="en-US" sz="2500" b="1" dirty="0">
                <a:solidFill>
                  <a:schemeClr val="tx1"/>
                </a:solidFill>
                <a:effectLst>
                  <a:outerShdw blurRad="38100" dist="38100" dir="2700000" algn="tl">
                    <a:srgbClr val="000000">
                      <a:alpha val="43137"/>
                    </a:srgbClr>
                  </a:outerShdw>
                </a:effectLst>
              </a:rPr>
              <a:t> </a:t>
            </a:r>
            <a:r>
              <a:rPr lang="en-US" sz="2500" b="1" dirty="0" err="1">
                <a:solidFill>
                  <a:schemeClr val="tx1"/>
                </a:solidFill>
                <a:effectLst>
                  <a:outerShdw blurRad="38100" dist="38100" dir="2700000" algn="tl">
                    <a:srgbClr val="000000">
                      <a:alpha val="43137"/>
                    </a:srgbClr>
                  </a:outerShdw>
                </a:effectLst>
              </a:rPr>
              <a:t>en</a:t>
            </a:r>
            <a:r>
              <a:rPr lang="en-US" sz="2500" b="1" dirty="0">
                <a:solidFill>
                  <a:schemeClr val="tx1"/>
                </a:solidFill>
                <a:effectLst>
                  <a:outerShdw blurRad="38100" dist="38100" dir="2700000" algn="tl">
                    <a:srgbClr val="000000">
                      <a:alpha val="43137"/>
                    </a:srgbClr>
                  </a:outerShdw>
                </a:effectLst>
              </a:rPr>
              <a:t> </a:t>
            </a:r>
            <a:r>
              <a:rPr lang="en-US" sz="2500" b="1" dirty="0" err="1">
                <a:solidFill>
                  <a:schemeClr val="tx1"/>
                </a:solidFill>
                <a:effectLst>
                  <a:outerShdw blurRad="38100" dist="38100" dir="2700000" algn="tl">
                    <a:srgbClr val="000000">
                      <a:alpha val="43137"/>
                    </a:srgbClr>
                  </a:outerShdw>
                </a:effectLst>
              </a:rPr>
              <a:t>el</a:t>
            </a:r>
            <a:r>
              <a:rPr lang="en-US" sz="2500" b="1" dirty="0">
                <a:solidFill>
                  <a:schemeClr val="tx1"/>
                </a:solidFill>
                <a:effectLst>
                  <a:outerShdw blurRad="38100" dist="38100" dir="2700000" algn="tl">
                    <a:srgbClr val="000000">
                      <a:alpha val="43137"/>
                    </a:srgbClr>
                  </a:outerShdw>
                </a:effectLst>
              </a:rPr>
              <a:t> Lugar </a:t>
            </a:r>
            <a:r>
              <a:rPr lang="en-US" sz="2500" b="1" dirty="0" err="1">
                <a:solidFill>
                  <a:schemeClr val="tx1"/>
                </a:solidFill>
                <a:effectLst>
                  <a:outerShdw blurRad="38100" dist="38100" dir="2700000" algn="tl">
                    <a:srgbClr val="000000">
                      <a:alpha val="43137"/>
                    </a:srgbClr>
                  </a:outerShdw>
                </a:effectLst>
              </a:rPr>
              <a:t>Santísimo</a:t>
            </a:r>
            <a:r>
              <a:rPr lang="en-US" sz="2500" b="1" dirty="0">
                <a:solidFill>
                  <a:schemeClr val="tx1"/>
                </a:solidFill>
                <a:effectLst>
                  <a:outerShdw blurRad="38100" dist="38100" dir="2700000" algn="tl">
                    <a:srgbClr val="000000">
                      <a:alpha val="43137"/>
                    </a:srgbClr>
                  </a:outerShdw>
                </a:effectLst>
              </a:rPr>
              <a:t> ante </a:t>
            </a:r>
            <a:r>
              <a:rPr lang="en-US" sz="2500" b="1" dirty="0" err="1">
                <a:solidFill>
                  <a:schemeClr val="tx1"/>
                </a:solidFill>
                <a:effectLst>
                  <a:outerShdw blurRad="38100" dist="38100" dir="2700000" algn="tl">
                    <a:srgbClr val="000000">
                      <a:alpha val="43137"/>
                    </a:srgbClr>
                  </a:outerShdw>
                </a:effectLst>
              </a:rPr>
              <a:t>el</a:t>
            </a:r>
            <a:r>
              <a:rPr lang="en-US" sz="2500" b="1" dirty="0">
                <a:solidFill>
                  <a:schemeClr val="tx1"/>
                </a:solidFill>
                <a:effectLst>
                  <a:outerShdw blurRad="38100" dist="38100" dir="2700000" algn="tl">
                    <a:srgbClr val="000000">
                      <a:alpha val="43137"/>
                    </a:srgbClr>
                  </a:outerShdw>
                </a:effectLst>
              </a:rPr>
              <a:t> </a:t>
            </a:r>
            <a:r>
              <a:rPr lang="en-US" sz="2500" b="1" dirty="0" err="1">
                <a:solidFill>
                  <a:schemeClr val="tx1"/>
                </a:solidFill>
                <a:effectLst>
                  <a:outerShdw blurRad="38100" dist="38100" dir="2700000" algn="tl">
                    <a:srgbClr val="000000">
                      <a:alpha val="43137"/>
                    </a:srgbClr>
                  </a:outerShdw>
                </a:effectLst>
              </a:rPr>
              <a:t>Señor</a:t>
            </a:r>
            <a:r>
              <a:rPr lang="en-US" sz="2500" b="1" dirty="0">
                <a:solidFill>
                  <a:schemeClr val="tx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13824117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2369</TotalTime>
  <Words>1436</Words>
  <Application>Microsoft Office PowerPoint</Application>
  <PresentationFormat>Panorámica</PresentationFormat>
  <Paragraphs>108</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22</vt:i4>
      </vt:variant>
    </vt:vector>
  </HeadingPairs>
  <TitlesOfParts>
    <vt:vector size="31" baseType="lpstr">
      <vt:lpstr>Aptos</vt:lpstr>
      <vt:lpstr>Aptos Display</vt:lpstr>
      <vt:lpstr>Arial</vt:lpstr>
      <vt:lpstr>Calibri</vt:lpstr>
      <vt:lpstr>Century Gothic</vt:lpstr>
      <vt:lpstr>Segoe UI</vt:lpstr>
      <vt:lpstr>Wingdings 3</vt:lpstr>
      <vt:lpstr>Tema de Office</vt:lpstr>
      <vt:lpstr>1_Ion</vt:lpstr>
      <vt:lpstr>Presentación de PowerPoint</vt:lpstr>
      <vt:lpstr>Presentación de PowerPoint</vt:lpstr>
      <vt:lpstr>   La vestimenta de los Sacerdotes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TIPO            ANTITIPO</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Randy José De Luna Mateo</cp:lastModifiedBy>
  <cp:revision>56</cp:revision>
  <cp:lastPrinted>2024-06-23T16:26:05Z</cp:lastPrinted>
  <dcterms:created xsi:type="dcterms:W3CDTF">2024-04-21T02:46:20Z</dcterms:created>
  <dcterms:modified xsi:type="dcterms:W3CDTF">2024-07-08T01:04:30Z</dcterms:modified>
</cp:coreProperties>
</file>