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85" r:id="rId5"/>
    <p:sldId id="286" r:id="rId6"/>
    <p:sldId id="289" r:id="rId7"/>
    <p:sldId id="287" r:id="rId8"/>
    <p:sldId id="288" r:id="rId9"/>
    <p:sldId id="291" r:id="rId10"/>
    <p:sldId id="290" r:id="rId11"/>
    <p:sldId id="293" r:id="rId12"/>
    <p:sldId id="295" r:id="rId13"/>
    <p:sldId id="294" r:id="rId14"/>
    <p:sldId id="296" r:id="rId15"/>
    <p:sldId id="297" r:id="rId16"/>
    <p:sldId id="298" r:id="rId17"/>
    <p:sldId id="299" r:id="rId18"/>
    <p:sldId id="300" r:id="rId19"/>
    <p:sldId id="284" r:id="rId20"/>
    <p:sldId id="301" r:id="rId21"/>
    <p:sldId id="302" r:id="rId22"/>
    <p:sldId id="303" r:id="rId23"/>
    <p:sldId id="304" r:id="rId24"/>
    <p:sldId id="305" r:id="rId25"/>
    <p:sldId id="259" r:id="rId26"/>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smtClean="0"/>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8848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6598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95648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6301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442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45662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49574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6131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3357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4152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8762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680207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8578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9156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13833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38585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3749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smtClean="0"/>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smtClean="0"/>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14/4/2024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14/4/2024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4/14/2024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507360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El techo</a:t>
            </a:r>
            <a:endParaRPr lang="en-US" sz="4000" b="1" dirty="0"/>
          </a:p>
        </p:txBody>
      </p:sp>
      <p:sp>
        <p:nvSpPr>
          <p:cNvPr id="5" name="Título 1"/>
          <p:cNvSpPr txBox="1">
            <a:spLocks/>
          </p:cNvSpPr>
          <p:nvPr/>
        </p:nvSpPr>
        <p:spPr>
          <a:xfrm>
            <a:off x="295146" y="689212"/>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latin typeface="Calibri" panose="020F0502020204030204" pitchFamily="34" charset="0"/>
                <a:cs typeface="Calibri" panose="020F0502020204030204" pitchFamily="34" charset="0"/>
              </a:rPr>
              <a:t>El techo, o cubierta, del tabernáculo consistía de cuatro cortinas de tela y cueros. La cortina interior, al igual que la de la entrada del tabernáculo, era azul, púrpura, carmesí y lino fino torcido, adornada con querubines de oro hechos por un habilidoso recamador. </a:t>
            </a:r>
            <a:r>
              <a:rPr lang="es-ES" sz="3600" b="1" dirty="0">
                <a:solidFill>
                  <a:srgbClr val="FFFF00"/>
                </a:solidFill>
                <a:latin typeface="Calibri" panose="020F0502020204030204" pitchFamily="34" charset="0"/>
                <a:cs typeface="Calibri" panose="020F0502020204030204" pitchFamily="34" charset="0"/>
              </a:rPr>
              <a:t>Éxodo </a:t>
            </a:r>
            <a:r>
              <a:rPr lang="es-ES" sz="3600" b="1" dirty="0" smtClean="0">
                <a:solidFill>
                  <a:srgbClr val="FFFF00"/>
                </a:solidFill>
                <a:latin typeface="Calibri" panose="020F0502020204030204" pitchFamily="34" charset="0"/>
                <a:cs typeface="Calibri" panose="020F0502020204030204" pitchFamily="34" charset="0"/>
              </a:rPr>
              <a:t>26:1</a:t>
            </a:r>
            <a:r>
              <a:rPr lang="es-ES" sz="3600" b="1" dirty="0" smtClean="0">
                <a:latin typeface="Calibri" panose="020F0502020204030204" pitchFamily="34" charset="0"/>
                <a:cs typeface="Calibri" panose="020F0502020204030204" pitchFamily="34" charset="0"/>
              </a:rPr>
              <a:t>. </a:t>
            </a:r>
            <a:r>
              <a:rPr lang="es-ES" sz="3600" b="1" dirty="0">
                <a:latin typeface="Calibri" panose="020F0502020204030204" pitchFamily="34" charset="0"/>
                <a:cs typeface="Calibri" panose="020F0502020204030204" pitchFamily="34" charset="0"/>
              </a:rPr>
              <a:t>Esto formaba el cielo raso, lo cual era una débil representación del dosel de gloria encima del trono de Dios con la miríada de ángeles listos para cumplir sus órdenes. </a:t>
            </a:r>
            <a:r>
              <a:rPr lang="es-ES" sz="3600" b="1" dirty="0">
                <a:solidFill>
                  <a:srgbClr val="FFFF00"/>
                </a:solidFill>
                <a:latin typeface="Calibri" panose="020F0502020204030204" pitchFamily="34" charset="0"/>
                <a:cs typeface="Calibri" panose="020F0502020204030204" pitchFamily="34" charset="0"/>
              </a:rPr>
              <a:t>Ezequiel </a:t>
            </a:r>
            <a:r>
              <a:rPr lang="es-ES" sz="3600" b="1" dirty="0" smtClean="0">
                <a:solidFill>
                  <a:srgbClr val="FFFF00"/>
                </a:solidFill>
                <a:latin typeface="Calibri" panose="020F0502020204030204" pitchFamily="34" charset="0"/>
                <a:cs typeface="Calibri" panose="020F0502020204030204" pitchFamily="34" charset="0"/>
              </a:rPr>
              <a:t>1:28:</a:t>
            </a:r>
            <a:endParaRPr lang="es-ES" sz="3600" b="1" dirty="0" smtClean="0">
              <a:latin typeface="Calibri" panose="020F0502020204030204" pitchFamily="34" charset="0"/>
              <a:cs typeface="Calibri" panose="020F0502020204030204" pitchFamily="34" charset="0"/>
            </a:endParaRPr>
          </a:p>
          <a:p>
            <a:r>
              <a:rPr lang="es-ES" sz="3600" b="1" i="1" dirty="0" smtClean="0">
                <a:solidFill>
                  <a:srgbClr val="FFFF00"/>
                </a:solidFill>
                <a:latin typeface="Calibri" panose="020F0502020204030204" pitchFamily="34" charset="0"/>
                <a:cs typeface="Calibri" panose="020F0502020204030204" pitchFamily="34" charset="0"/>
              </a:rPr>
              <a:t>El </a:t>
            </a:r>
            <a:r>
              <a:rPr lang="es-ES" sz="3600" b="1" i="1" dirty="0">
                <a:solidFill>
                  <a:srgbClr val="FFFF00"/>
                </a:solidFill>
                <a:latin typeface="Calibri" panose="020F0502020204030204" pitchFamily="34" charset="0"/>
                <a:cs typeface="Calibri" panose="020F0502020204030204" pitchFamily="34" charset="0"/>
              </a:rPr>
              <a:t>resplandor era semejante al del arcoíris cuando aparece en las nubes en un día de </a:t>
            </a:r>
            <a:r>
              <a:rPr lang="es-ES" sz="3600" b="1" i="1" dirty="0" smtClean="0">
                <a:solidFill>
                  <a:srgbClr val="FFFF00"/>
                </a:solidFill>
                <a:latin typeface="Calibri" panose="020F0502020204030204" pitchFamily="34" charset="0"/>
                <a:cs typeface="Calibri" panose="020F0502020204030204" pitchFamily="34" charset="0"/>
              </a:rPr>
              <a:t>lluvia. Tal </a:t>
            </a:r>
            <a:r>
              <a:rPr lang="es-ES" sz="3600" b="1" i="1" dirty="0">
                <a:solidFill>
                  <a:srgbClr val="FFFF00"/>
                </a:solidFill>
                <a:latin typeface="Calibri" panose="020F0502020204030204" pitchFamily="34" charset="0"/>
                <a:cs typeface="Calibri" panose="020F0502020204030204" pitchFamily="34" charset="0"/>
              </a:rPr>
              <a:t>era el aspecto de la gloria del Señor. Ante esa visión, caí rostro en tierra y oí que la voz de alguien que hablaba.</a:t>
            </a:r>
            <a:endParaRPr lang="en-US" sz="36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89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El techo</a:t>
            </a:r>
            <a:endParaRPr lang="en-US" sz="4000" b="1" dirty="0"/>
          </a:p>
        </p:txBody>
      </p:sp>
      <p:sp>
        <p:nvSpPr>
          <p:cNvPr id="5" name="Título 1"/>
          <p:cNvSpPr txBox="1">
            <a:spLocks/>
          </p:cNvSpPr>
          <p:nvPr/>
        </p:nvSpPr>
        <p:spPr>
          <a:xfrm>
            <a:off x="295146" y="689212"/>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Calibri" panose="020F0502020204030204" pitchFamily="34" charset="0"/>
                <a:cs typeface="Calibri" panose="020F0502020204030204" pitchFamily="34" charset="0"/>
              </a:rPr>
              <a:t>Sobre esta había una cortina hecha de pelos de cabra, encima de eso una cubierta de pieles de carneros teñido de rojo, y sobre todo una cubierta de pieles de tejón, todos formando una protección perfecta de las inclemencias del clima. </a:t>
            </a:r>
            <a:r>
              <a:rPr lang="es-ES" b="1" dirty="0">
                <a:solidFill>
                  <a:srgbClr val="FFFF00"/>
                </a:solidFill>
                <a:latin typeface="Calibri" panose="020F0502020204030204" pitchFamily="34" charset="0"/>
                <a:cs typeface="Calibri" panose="020F0502020204030204" pitchFamily="34" charset="0"/>
              </a:rPr>
              <a:t>Éxodo 26:1-14</a:t>
            </a:r>
            <a:r>
              <a:rPr lang="es-ES" b="1" dirty="0">
                <a:latin typeface="Calibri" panose="020F0502020204030204" pitchFamily="34" charset="0"/>
                <a:cs typeface="Calibri" panose="020F0502020204030204" pitchFamily="34" charset="0"/>
              </a:rPr>
              <a:t>. Los diferentes colores en la cubierta, entremezclándose con las paredes de oro y la esplendorosa cortina a la entrada, o velo, como se le llamaba, se combinaban para hacer una estructura de insuperable gloria.</a:t>
            </a:r>
            <a:endParaRPr lang="en-US"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5539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531" y="0"/>
            <a:ext cx="12152355" cy="6858000"/>
          </a:xfrm>
          <a:prstGeom prst="rect">
            <a:avLst/>
          </a:prstGeom>
        </p:spPr>
      </p:pic>
    </p:spTree>
    <p:extLst>
      <p:ext uri="{BB962C8B-B14F-4D97-AF65-F5344CB8AC3E}">
        <p14:creationId xmlns:p14="http://schemas.microsoft.com/office/powerpoint/2010/main" val="3185581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10049857"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3600" b="1" dirty="0" smtClean="0">
                <a:solidFill>
                  <a:schemeClr val="accent2">
                    <a:lumMod val="40000"/>
                    <a:lumOff val="60000"/>
                  </a:schemeClr>
                </a:solidFill>
              </a:rPr>
              <a:t>El tipo de la protección de Dios</a:t>
            </a:r>
            <a:endParaRPr lang="en-US" sz="3600" b="1" dirty="0"/>
          </a:p>
        </p:txBody>
      </p:sp>
      <p:sp>
        <p:nvSpPr>
          <p:cNvPr id="5" name="Título 1"/>
          <p:cNvSpPr txBox="1">
            <a:spLocks/>
          </p:cNvSpPr>
          <p:nvPr/>
        </p:nvSpPr>
        <p:spPr>
          <a:xfrm>
            <a:off x="295145" y="689212"/>
            <a:ext cx="11673941"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latin typeface="Calibri" panose="020F0502020204030204" pitchFamily="34" charset="0"/>
                <a:cs typeface="Calibri" panose="020F0502020204030204" pitchFamily="34" charset="0"/>
              </a:rPr>
              <a:t>Sobre el tabernáculo descansaba el pilar de la nube de día y el pilar de fuego de noche, que guiaba a los israelitas en todo su peregrinaje. </a:t>
            </a:r>
            <a:r>
              <a:rPr lang="es-ES" sz="3600" b="1" dirty="0">
                <a:solidFill>
                  <a:srgbClr val="FFFF00"/>
                </a:solidFill>
                <a:latin typeface="Calibri" panose="020F0502020204030204" pitchFamily="34" charset="0"/>
                <a:cs typeface="Calibri" panose="020F0502020204030204" pitchFamily="34" charset="0"/>
              </a:rPr>
              <a:t>Éxodo 40:38</a:t>
            </a:r>
            <a:r>
              <a:rPr lang="es-ES" sz="3600" b="1" dirty="0">
                <a:latin typeface="Calibri" panose="020F0502020204030204" pitchFamily="34" charset="0"/>
                <a:cs typeface="Calibri" panose="020F0502020204030204" pitchFamily="34" charset="0"/>
              </a:rPr>
              <a:t>. En medio del calor del desierto había un fresco, </a:t>
            </a:r>
            <a:r>
              <a:rPr lang="es-ES" sz="3600" b="1" u="sng" dirty="0">
                <a:latin typeface="Calibri" panose="020F0502020204030204" pitchFamily="34" charset="0"/>
                <a:cs typeface="Calibri" panose="020F0502020204030204" pitchFamily="34" charset="0"/>
              </a:rPr>
              <a:t>albergue bajo la sombra del pilar de nube para aquellos que atendían en el tabernáculo o adoraban en su atrio, mientras por fuera estaba el encendido </a:t>
            </a:r>
            <a:r>
              <a:rPr lang="es-ES" sz="3600" b="1" u="sng" dirty="0" smtClean="0">
                <a:latin typeface="Calibri" panose="020F0502020204030204" pitchFamily="34" charset="0"/>
                <a:cs typeface="Calibri" panose="020F0502020204030204" pitchFamily="34" charset="0"/>
              </a:rPr>
              <a:t>bochorno </a:t>
            </a:r>
            <a:r>
              <a:rPr lang="es-ES" sz="3600" b="1" u="sng" dirty="0">
                <a:latin typeface="Calibri" panose="020F0502020204030204" pitchFamily="34" charset="0"/>
                <a:cs typeface="Calibri" panose="020F0502020204030204" pitchFamily="34" charset="0"/>
              </a:rPr>
              <a:t>del desierto</a:t>
            </a:r>
            <a:r>
              <a:rPr lang="es-ES" sz="3600" b="1" dirty="0">
                <a:latin typeface="Calibri" panose="020F0502020204030204" pitchFamily="34" charset="0"/>
                <a:cs typeface="Calibri" panose="020F0502020204030204" pitchFamily="34" charset="0"/>
              </a:rPr>
              <a:t>. </a:t>
            </a:r>
            <a:r>
              <a:rPr lang="es-ES" sz="3600" b="1" dirty="0">
                <a:solidFill>
                  <a:srgbClr val="FFFF00"/>
                </a:solidFill>
                <a:latin typeface="Calibri" panose="020F0502020204030204" pitchFamily="34" charset="0"/>
                <a:cs typeface="Calibri" panose="020F0502020204030204" pitchFamily="34" charset="0"/>
              </a:rPr>
              <a:t>Isaías 32:2</a:t>
            </a:r>
            <a:r>
              <a:rPr lang="es-ES" sz="3600" b="1" dirty="0">
                <a:latin typeface="Calibri" panose="020F0502020204030204" pitchFamily="34" charset="0"/>
                <a:cs typeface="Calibri" panose="020F0502020204030204" pitchFamily="34" charset="0"/>
              </a:rPr>
              <a:t>. Qué hermoso </a:t>
            </a:r>
            <a:r>
              <a:rPr lang="es-ES" sz="3600" b="1" u="sng" dirty="0">
                <a:solidFill>
                  <a:srgbClr val="FFFF00"/>
                </a:solidFill>
                <a:latin typeface="Calibri" panose="020F0502020204030204" pitchFamily="34" charset="0"/>
                <a:cs typeface="Calibri" panose="020F0502020204030204" pitchFamily="34" charset="0"/>
              </a:rPr>
              <a:t>tipo</a:t>
            </a:r>
            <a:r>
              <a:rPr lang="es-ES" sz="3600" b="1" dirty="0">
                <a:latin typeface="Calibri" panose="020F0502020204030204" pitchFamily="34" charset="0"/>
                <a:cs typeface="Calibri" panose="020F0502020204030204" pitchFamily="34" charset="0"/>
              </a:rPr>
              <a:t> de la protección que Dios extiende sobre su pueblo en medio de este malvado mundo, de manera que sea posible morar en el lugar secreto del Sublime y abrigarse bajo la sombra del </a:t>
            </a:r>
            <a:r>
              <a:rPr lang="es-ES" sz="3600" b="1" dirty="0" smtClean="0">
                <a:latin typeface="Calibri" panose="020F0502020204030204" pitchFamily="34" charset="0"/>
                <a:cs typeface="Calibri" panose="020F0502020204030204" pitchFamily="34" charset="0"/>
              </a:rPr>
              <a:t>Altísimo, </a:t>
            </a:r>
            <a:r>
              <a:rPr lang="es-ES" sz="3600" b="1" dirty="0">
                <a:solidFill>
                  <a:srgbClr val="FFFF00"/>
                </a:solidFill>
                <a:latin typeface="Calibri" panose="020F0502020204030204" pitchFamily="34" charset="0"/>
                <a:cs typeface="Calibri" panose="020F0502020204030204" pitchFamily="34" charset="0"/>
              </a:rPr>
              <a:t>Salmo </a:t>
            </a:r>
            <a:r>
              <a:rPr lang="es-ES" sz="3600" b="1" dirty="0" smtClean="0">
                <a:solidFill>
                  <a:srgbClr val="FFFF00"/>
                </a:solidFill>
                <a:latin typeface="Calibri" panose="020F0502020204030204" pitchFamily="34" charset="0"/>
                <a:cs typeface="Calibri" panose="020F0502020204030204" pitchFamily="34" charset="0"/>
              </a:rPr>
              <a:t>91:1, </a:t>
            </a:r>
            <a:r>
              <a:rPr lang="es-ES" sz="3600" b="1" dirty="0">
                <a:latin typeface="Calibri" panose="020F0502020204030204" pitchFamily="34" charset="0"/>
                <a:cs typeface="Calibri" panose="020F0502020204030204" pitchFamily="34" charset="0"/>
              </a:rPr>
              <a:t>mientras </a:t>
            </a:r>
            <a:r>
              <a:rPr lang="es-ES" sz="3600" b="1" dirty="0" smtClean="0">
                <a:latin typeface="Calibri" panose="020F0502020204030204" pitchFamily="34" charset="0"/>
                <a:cs typeface="Calibri" panose="020F0502020204030204" pitchFamily="34" charset="0"/>
              </a:rPr>
              <a:t>vivimos </a:t>
            </a:r>
            <a:r>
              <a:rPr lang="es-ES" sz="3600" b="1" dirty="0">
                <a:latin typeface="Calibri" panose="020F0502020204030204" pitchFamily="34" charset="0"/>
                <a:cs typeface="Calibri" panose="020F0502020204030204" pitchFamily="34" charset="0"/>
              </a:rPr>
              <a:t>en medio de la tormenta y lucha de este mundo impío.</a:t>
            </a:r>
            <a:endParaRPr lang="en-US" sz="36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33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079" y="0"/>
            <a:ext cx="12215079" cy="6858000"/>
          </a:xfrm>
          <a:prstGeom prst="rect">
            <a:avLst/>
          </a:prstGeom>
        </p:spPr>
      </p:pic>
    </p:spTree>
    <p:extLst>
      <p:ext uri="{BB962C8B-B14F-4D97-AF65-F5344CB8AC3E}">
        <p14:creationId xmlns:p14="http://schemas.microsoft.com/office/powerpoint/2010/main" val="326055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El tipo del andar cristiano</a:t>
            </a:r>
            <a:endParaRPr lang="en-US" sz="4000" b="1" dirty="0"/>
          </a:p>
        </p:txBody>
      </p:sp>
      <p:sp>
        <p:nvSpPr>
          <p:cNvPr id="5" name="Título 1"/>
          <p:cNvSpPr txBox="1">
            <a:spLocks/>
          </p:cNvSpPr>
          <p:nvPr/>
        </p:nvSpPr>
        <p:spPr>
          <a:xfrm>
            <a:off x="295145" y="689212"/>
            <a:ext cx="11673941"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alibri" panose="020F0502020204030204" pitchFamily="34" charset="0"/>
                <a:cs typeface="Calibri" panose="020F0502020204030204" pitchFamily="34" charset="0"/>
              </a:rPr>
              <a:t>Por la noche, cuando se calmaba el intenso calor y la oscuridad cubría el desierto, entonces sobre el santo tabernáculo colgaba la nube, ahora convertida en una gran columna de fuego, “a vista de toda la casa de Israel, en todas sus jornadas”. </a:t>
            </a:r>
            <a:r>
              <a:rPr lang="es-ES" sz="4000" b="1" dirty="0">
                <a:solidFill>
                  <a:srgbClr val="FFFF00"/>
                </a:solidFill>
                <a:latin typeface="Calibri" panose="020F0502020204030204" pitchFamily="34" charset="0"/>
                <a:cs typeface="Calibri" panose="020F0502020204030204" pitchFamily="34" charset="0"/>
              </a:rPr>
              <a:t>Éxodo 40:38</a:t>
            </a:r>
            <a:r>
              <a:rPr lang="es-ES" sz="4000" b="1" dirty="0">
                <a:latin typeface="Calibri" panose="020F0502020204030204" pitchFamily="34" charset="0"/>
                <a:cs typeface="Calibri" panose="020F0502020204030204" pitchFamily="34" charset="0"/>
              </a:rPr>
              <a:t>. </a:t>
            </a:r>
            <a:r>
              <a:rPr lang="es-ES" sz="4000" b="1" u="sng" dirty="0">
                <a:latin typeface="Calibri" panose="020F0502020204030204" pitchFamily="34" charset="0"/>
                <a:cs typeface="Calibri" panose="020F0502020204030204" pitchFamily="34" charset="0"/>
              </a:rPr>
              <a:t>La inmediata presencia, visible de Dios alumbraba todo el campamento, de manera que todos pudieran caminar con seguridad a través de la oscuridad.</a:t>
            </a:r>
            <a:r>
              <a:rPr lang="es-ES" sz="4000" b="1" dirty="0">
                <a:latin typeface="Calibri" panose="020F0502020204030204" pitchFamily="34" charset="0"/>
                <a:cs typeface="Calibri" panose="020F0502020204030204" pitchFamily="34" charset="0"/>
              </a:rPr>
              <a:t> ¡Qué </a:t>
            </a:r>
            <a:r>
              <a:rPr lang="es-ES" sz="4000" b="1" dirty="0">
                <a:solidFill>
                  <a:srgbClr val="FFFF00"/>
                </a:solidFill>
                <a:latin typeface="Calibri" panose="020F0502020204030204" pitchFamily="34" charset="0"/>
                <a:cs typeface="Calibri" panose="020F0502020204030204" pitchFamily="34" charset="0"/>
              </a:rPr>
              <a:t>tipo</a:t>
            </a:r>
            <a:r>
              <a:rPr lang="es-ES" sz="4000" b="1" dirty="0">
                <a:latin typeface="Calibri" panose="020F0502020204030204" pitchFamily="34" charset="0"/>
                <a:cs typeface="Calibri" panose="020F0502020204030204" pitchFamily="34" charset="0"/>
              </a:rPr>
              <a:t> más expresivo fue así dado del andar cristiano! Pueda que no haya luz visible; pero cuando lo rodea la luz de la presencia de Dios, su camino es de luz.</a:t>
            </a:r>
            <a:endParaRPr lang="en-US" sz="40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327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El tipo del andar cristiano</a:t>
            </a:r>
            <a:endParaRPr lang="en-US" sz="4000" b="1" dirty="0"/>
          </a:p>
        </p:txBody>
      </p:sp>
      <p:sp>
        <p:nvSpPr>
          <p:cNvPr id="5" name="Título 1"/>
          <p:cNvSpPr txBox="1">
            <a:spLocks/>
          </p:cNvSpPr>
          <p:nvPr/>
        </p:nvSpPr>
        <p:spPr>
          <a:xfrm>
            <a:off x="295145" y="689212"/>
            <a:ext cx="11673941"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a:latin typeface="Calibri" panose="020F0502020204030204" pitchFamily="34" charset="0"/>
                <a:cs typeface="Calibri" panose="020F0502020204030204" pitchFamily="34" charset="0"/>
              </a:rPr>
              <a:t>David sabía esto cuando escribió: “Bienaventurado el pueblo que sabe aclamarte; Andará, oh Jehová, a la luz de tu rostro”. </a:t>
            </a:r>
            <a:r>
              <a:rPr lang="es-ES" sz="4800" b="1" dirty="0">
                <a:solidFill>
                  <a:srgbClr val="FFFF00"/>
                </a:solidFill>
                <a:latin typeface="Calibri" panose="020F0502020204030204" pitchFamily="34" charset="0"/>
                <a:cs typeface="Calibri" panose="020F0502020204030204" pitchFamily="34" charset="0"/>
              </a:rPr>
              <a:t>Salmo 89:15</a:t>
            </a:r>
            <a:r>
              <a:rPr lang="es-ES" sz="4800" b="1" dirty="0">
                <a:latin typeface="Calibri" panose="020F0502020204030204" pitchFamily="34" charset="0"/>
                <a:cs typeface="Calibri" panose="020F0502020204030204" pitchFamily="34" charset="0"/>
              </a:rPr>
              <a:t>. El hijo de Dios más débil pero confiado puede tener el bendito privilegio de ser guiado por la luz del rostro de Dios, seguro ante las trampas de Satanás, si decide rendir su corazón a Dios.</a:t>
            </a:r>
            <a:endParaRPr lang="en-US" sz="48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188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Tipos y símbolos del plan de redención</a:t>
            </a:r>
            <a:endParaRPr lang="en-US" sz="4000" b="1" dirty="0"/>
          </a:p>
        </p:txBody>
      </p:sp>
      <p:sp>
        <p:nvSpPr>
          <p:cNvPr id="5" name="Título 1"/>
          <p:cNvSpPr txBox="1">
            <a:spLocks/>
          </p:cNvSpPr>
          <p:nvPr/>
        </p:nvSpPr>
        <p:spPr>
          <a:xfrm>
            <a:off x="295145" y="1364776"/>
            <a:ext cx="11673941" cy="5343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6000" b="1" dirty="0">
                <a:latin typeface="Calibri" panose="020F0502020204030204" pitchFamily="34" charset="0"/>
                <a:cs typeface="Calibri" panose="020F0502020204030204" pitchFamily="34" charset="0"/>
              </a:rPr>
              <a:t>Dentro de las áureas paredes del </a:t>
            </a:r>
            <a:r>
              <a:rPr lang="es-ES" sz="6000" b="1" dirty="0" smtClean="0">
                <a:latin typeface="Calibri" panose="020F0502020204030204" pitchFamily="34" charset="0"/>
                <a:cs typeface="Calibri" panose="020F0502020204030204" pitchFamily="34" charset="0"/>
              </a:rPr>
              <a:t>tabernáculo</a:t>
            </a:r>
            <a:r>
              <a:rPr lang="es-ES" sz="6000" b="1" dirty="0">
                <a:latin typeface="Calibri" panose="020F0502020204030204" pitchFamily="34" charset="0"/>
                <a:cs typeface="Calibri" panose="020F0502020204030204" pitchFamily="34" charset="0"/>
              </a:rPr>
              <a:t>, </a:t>
            </a:r>
            <a:r>
              <a:rPr lang="es-ES" sz="6000" b="1" u="sng" dirty="0">
                <a:latin typeface="Calibri" panose="020F0502020204030204" pitchFamily="34" charset="0"/>
                <a:cs typeface="Calibri" panose="020F0502020204030204" pitchFamily="34" charset="0"/>
              </a:rPr>
              <a:t>sacerdotes de nombramiento</a:t>
            </a:r>
          </a:p>
          <a:p>
            <a:r>
              <a:rPr lang="es-ES" sz="6000" b="1" u="sng" dirty="0">
                <a:latin typeface="Calibri" panose="020F0502020204030204" pitchFamily="34" charset="0"/>
                <a:cs typeface="Calibri" panose="020F0502020204030204" pitchFamily="34" charset="0"/>
              </a:rPr>
              <a:t>divino </a:t>
            </a:r>
            <a:r>
              <a:rPr lang="es-ES" sz="6000" b="1" dirty="0">
                <a:latin typeface="Calibri" panose="020F0502020204030204" pitchFamily="34" charset="0"/>
                <a:cs typeface="Calibri" panose="020F0502020204030204" pitchFamily="34" charset="0"/>
              </a:rPr>
              <a:t>desempeñaban una </a:t>
            </a:r>
            <a:r>
              <a:rPr lang="es-ES" sz="6000" b="1" dirty="0" smtClean="0">
                <a:latin typeface="Calibri" panose="020F0502020204030204" pitchFamily="34" charset="0"/>
                <a:cs typeface="Calibri" panose="020F0502020204030204" pitchFamily="34" charset="0"/>
              </a:rPr>
              <a:t>obra representando </a:t>
            </a:r>
            <a:r>
              <a:rPr lang="es-ES" sz="6000" b="1" dirty="0">
                <a:latin typeface="Calibri" panose="020F0502020204030204" pitchFamily="34" charset="0"/>
                <a:cs typeface="Calibri" panose="020F0502020204030204" pitchFamily="34" charset="0"/>
              </a:rPr>
              <a:t>en </a:t>
            </a:r>
            <a:r>
              <a:rPr lang="es-ES" sz="6000" b="1" dirty="0">
                <a:solidFill>
                  <a:srgbClr val="FFFF00"/>
                </a:solidFill>
                <a:latin typeface="Calibri" panose="020F0502020204030204" pitchFamily="34" charset="0"/>
                <a:cs typeface="Calibri" panose="020F0502020204030204" pitchFamily="34" charset="0"/>
              </a:rPr>
              <a:t>tipos y símbolos </a:t>
            </a:r>
            <a:r>
              <a:rPr lang="es-ES" sz="6000" b="1" dirty="0">
                <a:latin typeface="Calibri" panose="020F0502020204030204" pitchFamily="34" charset="0"/>
                <a:cs typeface="Calibri" panose="020F0502020204030204" pitchFamily="34" charset="0"/>
              </a:rPr>
              <a:t>el plan de </a:t>
            </a:r>
            <a:r>
              <a:rPr lang="es-ES" sz="6000" b="1" dirty="0" smtClean="0">
                <a:latin typeface="Calibri" panose="020F0502020204030204" pitchFamily="34" charset="0"/>
                <a:cs typeface="Calibri" panose="020F0502020204030204" pitchFamily="34" charset="0"/>
              </a:rPr>
              <a:t>la redención</a:t>
            </a:r>
            <a:r>
              <a:rPr lang="es-ES" sz="6000" b="1" dirty="0">
                <a:latin typeface="Calibri" panose="020F0502020204030204" pitchFamily="34" charset="0"/>
                <a:cs typeface="Calibri" panose="020F0502020204030204" pitchFamily="34" charset="0"/>
              </a:rPr>
              <a:t>.</a:t>
            </a:r>
            <a:endParaRPr lang="en-US" sz="60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4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578052" y="1424206"/>
            <a:ext cx="4903376" cy="1077218"/>
          </a:xfrm>
          <a:prstGeom prst="rect">
            <a:avLst/>
          </a:prstGeom>
          <a:noFill/>
        </p:spPr>
        <p:txBody>
          <a:bodyPr wrap="square" rtlCol="0">
            <a:spAutoFit/>
          </a:bodyPr>
          <a:lstStyle/>
          <a:p>
            <a:pPr lvl="0" defTabSz="457200">
              <a:defRPr/>
            </a:pPr>
            <a:r>
              <a:rPr lang="es-ES" sz="3200" dirty="0">
                <a:solidFill>
                  <a:prstClr val="white"/>
                </a:solidFill>
              </a:rPr>
              <a:t>4 Cortinas y cubiertas de tela y cuero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648929" y="368422"/>
            <a:ext cx="4601497" cy="1077218"/>
          </a:xfrm>
          <a:prstGeom prst="rect">
            <a:avLst/>
          </a:prstGeom>
          <a:noFill/>
        </p:spPr>
        <p:txBody>
          <a:bodyPr wrap="square" rtlCol="0">
            <a:spAutoFit/>
          </a:bodyPr>
          <a:lstStyle/>
          <a:p>
            <a:pPr lvl="0" defTabSz="457200">
              <a:defRPr/>
            </a:pPr>
            <a:r>
              <a:rPr lang="es-ES" sz="3200" dirty="0">
                <a:solidFill>
                  <a:prstClr val="white"/>
                </a:solidFill>
              </a:rPr>
              <a:t>Cortina azul, púrpura, carmesí</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648929" y="3861728"/>
            <a:ext cx="4236768" cy="1077218"/>
          </a:xfrm>
          <a:prstGeom prst="rect">
            <a:avLst/>
          </a:prstGeom>
          <a:noFill/>
        </p:spPr>
        <p:txBody>
          <a:bodyPr wrap="square" rtlCol="0">
            <a:spAutoFit/>
          </a:bodyPr>
          <a:lstStyle/>
          <a:p>
            <a:pPr lvl="0" defTabSz="457200">
              <a:defRPr/>
            </a:pPr>
            <a:r>
              <a:rPr lang="es-ES" sz="3200" dirty="0">
                <a:solidFill>
                  <a:prstClr val="white"/>
                </a:solidFill>
              </a:rPr>
              <a:t>Guía de la columna de fuego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743538" y="5031402"/>
            <a:ext cx="4334579" cy="1569660"/>
          </a:xfrm>
          <a:prstGeom prst="rect">
            <a:avLst/>
          </a:prstGeom>
          <a:noFill/>
        </p:spPr>
        <p:txBody>
          <a:bodyPr wrap="square" rtlCol="0">
            <a:spAutoFit/>
          </a:bodyPr>
          <a:lstStyle/>
          <a:p>
            <a:pPr lvl="0" defTabSz="457200">
              <a:defRPr/>
            </a:pPr>
            <a:r>
              <a:rPr lang="es-ES" sz="3200" dirty="0" smtClean="0">
                <a:solidFill>
                  <a:prstClr val="white"/>
                </a:solidFill>
              </a:rPr>
              <a:t>La </a:t>
            </a:r>
            <a:r>
              <a:rPr lang="es-ES" sz="3200" dirty="0">
                <a:solidFill>
                  <a:prstClr val="white"/>
                </a:solidFill>
              </a:rPr>
              <a:t>obra de los sacerdotes en el tabernáculo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553596" y="2527152"/>
            <a:ext cx="4714464" cy="1077218"/>
          </a:xfrm>
          <a:prstGeom prst="rect">
            <a:avLst/>
          </a:prstGeom>
          <a:noFill/>
        </p:spPr>
        <p:txBody>
          <a:bodyPr wrap="square" rtlCol="0">
            <a:spAutoFit/>
          </a:bodyPr>
          <a:lstStyle/>
          <a:p>
            <a:pPr lvl="0" defTabSz="457200">
              <a:defRPr/>
            </a:pPr>
            <a:r>
              <a:rPr lang="es-ES" sz="3200" dirty="0">
                <a:solidFill>
                  <a:prstClr val="white"/>
                </a:solidFill>
              </a:rPr>
              <a:t>La sombra del pilar de nube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481428" y="406260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a:solidFill>
                  <a:prstClr val="white"/>
                </a:solidFill>
              </a:rPr>
              <a:t>Techo del tabernáculo</a:t>
            </a:r>
          </a:p>
        </p:txBody>
      </p:sp>
      <p:sp>
        <p:nvSpPr>
          <p:cNvPr id="10" name="CuadroTexto 9">
            <a:extLst>
              <a:ext uri="{FF2B5EF4-FFF2-40B4-BE49-F238E27FC236}">
                <a16:creationId xmlns:a16="http://schemas.microsoft.com/office/drawing/2014/main" id="{8F3B8264-4C31-43B4-BA54-43EE83420FE7}"/>
              </a:ext>
            </a:extLst>
          </p:cNvPr>
          <p:cNvSpPr txBox="1"/>
          <p:nvPr/>
        </p:nvSpPr>
        <p:spPr>
          <a:xfrm>
            <a:off x="5516867" y="1670428"/>
            <a:ext cx="48144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ES" sz="3200">
                <a:solidFill>
                  <a:prstClr val="white"/>
                </a:solidFill>
                <a:latin typeface="Calibri" panose="020F0502020204030204"/>
              </a:rPr>
              <a:t>Lado </a:t>
            </a:r>
            <a:r>
              <a:rPr lang="es-ES" sz="3200" smtClean="0">
                <a:solidFill>
                  <a:prstClr val="white"/>
                </a:solidFill>
                <a:latin typeface="Calibri" panose="020F0502020204030204"/>
              </a:rPr>
              <a:t>este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552305" y="266638"/>
            <a:ext cx="5332006"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200" dirty="0">
                <a:solidFill>
                  <a:prstClr val="white"/>
                </a:solidFill>
              </a:rPr>
              <a:t>Tipo del andar del cristiano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429167" y="2839191"/>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ES" sz="3200" dirty="0">
                <a:solidFill>
                  <a:prstClr val="white"/>
                </a:solidFill>
              </a:rPr>
              <a:t>Tipo del plan de redención</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552306" y="5643365"/>
            <a:ext cx="6181510"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3200" dirty="0">
                <a:solidFill>
                  <a:prstClr val="white"/>
                </a:solidFill>
              </a:rPr>
              <a:t>tipo de la protección de Dios</a:t>
            </a:r>
            <a:endPar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552306" y="4793573"/>
            <a:ext cx="64124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 </a:t>
            </a: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Lado </a:t>
            </a:r>
            <a:r>
              <a:rPr kumimoji="0" lang="es-ES" sz="3200" b="0" i="0" u="none" strike="noStrike" kern="1200" cap="none" spc="0" normalizeH="0" baseline="0" noProof="0" dirty="0" smtClean="0">
                <a:ln>
                  <a:noFill/>
                </a:ln>
                <a:solidFill>
                  <a:prstClr val="white"/>
                </a:solidFill>
                <a:effectLst/>
                <a:uLnTx/>
                <a:uFillTx/>
                <a:latin typeface="Calibri" panose="020F0502020204030204"/>
                <a:ea typeface="+mn-ea"/>
                <a:cs typeface="+mn-cs"/>
              </a:rPr>
              <a:t>oeste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790550"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Dos fases de la obra de Cristo</a:t>
            </a:r>
            <a:endParaRPr lang="en-US" sz="4000" b="1" dirty="0"/>
          </a:p>
        </p:txBody>
      </p:sp>
      <p:sp>
        <p:nvSpPr>
          <p:cNvPr id="5" name="Título 1"/>
          <p:cNvSpPr txBox="1">
            <a:spLocks/>
          </p:cNvSpPr>
          <p:nvPr/>
        </p:nvSpPr>
        <p:spPr>
          <a:xfrm>
            <a:off x="295145" y="689212"/>
            <a:ext cx="11673941"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Calibri" panose="020F0502020204030204" pitchFamily="34" charset="0"/>
                <a:cs typeface="Calibri" panose="020F0502020204030204" pitchFamily="34" charset="0"/>
              </a:rPr>
              <a:t>La obra de Cristo tiene </a:t>
            </a:r>
            <a:r>
              <a:rPr lang="es-ES" b="1" dirty="0">
                <a:solidFill>
                  <a:srgbClr val="FFFF00"/>
                </a:solidFill>
                <a:latin typeface="Calibri" panose="020F0502020204030204" pitchFamily="34" charset="0"/>
                <a:cs typeface="Calibri" panose="020F0502020204030204" pitchFamily="34" charset="0"/>
              </a:rPr>
              <a:t>dos fases distintivas</a:t>
            </a:r>
            <a:r>
              <a:rPr lang="es-ES" b="1" dirty="0">
                <a:latin typeface="Calibri" panose="020F0502020204030204" pitchFamily="34" charset="0"/>
                <a:cs typeface="Calibri" panose="020F0502020204030204" pitchFamily="34" charset="0"/>
              </a:rPr>
              <a:t>, una desempeñada en el primer apartamento del santuario celestial, la otra en el segundo apartamento. Él ofrece salvación gratuita a todos. Muchos aceptan y empiezan a andar por el camino del cristianismo. Cristo extiende su brazo infinito para rodear y apoyar a todo aquel que clama en su nombre, y ningún poder sobre la tierra o Satanás puede obligar a un hijo de Dios fuera de su cuidado protector. Juan 10:28-29.</a:t>
            </a:r>
            <a:endParaRPr lang="en-US"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780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1154954" y="682388"/>
            <a:ext cx="9217345"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7200" b="1" dirty="0" smtClean="0">
                <a:solidFill>
                  <a:schemeClr val="accent2">
                    <a:lumMod val="40000"/>
                    <a:lumOff val="60000"/>
                  </a:schemeClr>
                </a:solidFill>
              </a:rPr>
              <a:t>Sección 1.  El Santuario</a:t>
            </a:r>
            <a:r>
              <a:rPr lang="es-DO" sz="7200" b="1" dirty="0" smtClean="0"/>
              <a:t/>
            </a:r>
            <a:br>
              <a:rPr lang="es-DO" sz="7200" b="1" dirty="0" smtClean="0"/>
            </a:br>
            <a:r>
              <a:rPr lang="es-DO" sz="7200" b="1" dirty="0" smtClean="0"/>
              <a:t/>
            </a:r>
            <a:br>
              <a:rPr lang="es-DO" sz="7200" b="1" dirty="0" smtClean="0"/>
            </a:br>
            <a:r>
              <a:rPr lang="es-DO" sz="7200" b="1" dirty="0" smtClean="0"/>
              <a:t>Capítulo 2: El Tabernáculo.</a:t>
            </a:r>
            <a:endParaRPr lang="en-US" sz="7200" b="1" dirty="0"/>
          </a:p>
        </p:txBody>
      </p:sp>
    </p:spTree>
    <p:extLst>
      <p:ext uri="{BB962C8B-B14F-4D97-AF65-F5344CB8AC3E}">
        <p14:creationId xmlns:p14="http://schemas.microsoft.com/office/powerpoint/2010/main" val="844822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790550"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Dos fases de la obra de Cristo</a:t>
            </a:r>
            <a:endParaRPr lang="en-US" sz="4000" b="1" dirty="0"/>
          </a:p>
        </p:txBody>
      </p:sp>
      <p:sp>
        <p:nvSpPr>
          <p:cNvPr id="5" name="Título 1"/>
          <p:cNvSpPr txBox="1">
            <a:spLocks/>
          </p:cNvSpPr>
          <p:nvPr/>
        </p:nvSpPr>
        <p:spPr>
          <a:xfrm>
            <a:off x="295145" y="689212"/>
            <a:ext cx="11673941"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latin typeface="Calibri" panose="020F0502020204030204" pitchFamily="34" charset="0"/>
                <a:cs typeface="Calibri" panose="020F0502020204030204" pitchFamily="34" charset="0"/>
              </a:rPr>
              <a:t>De la única manera que alguno se pierda es si suelta la mano infinita. Al igual que Pedro, si retiran su mirada de Cristo y la fijan sobre el mar de la vida, se hundirán, a menos que, como él, </a:t>
            </a:r>
            <a:r>
              <a:rPr lang="es-ES" sz="3600" b="1" dirty="0" smtClean="0">
                <a:latin typeface="Calibri" panose="020F0502020204030204" pitchFamily="34" charset="0"/>
                <a:cs typeface="Calibri" panose="020F0502020204030204" pitchFamily="34" charset="0"/>
              </a:rPr>
              <a:t>exclamen</a:t>
            </a:r>
            <a:r>
              <a:rPr lang="es-ES" sz="3600" b="1" dirty="0">
                <a:latin typeface="Calibri" panose="020F0502020204030204" pitchFamily="34" charset="0"/>
                <a:cs typeface="Calibri" panose="020F0502020204030204" pitchFamily="34" charset="0"/>
              </a:rPr>
              <a:t>: “Señor, sálvame”, y son rescatados por el Salvador. </a:t>
            </a:r>
            <a:r>
              <a:rPr lang="es-ES" sz="3600" b="1" dirty="0">
                <a:solidFill>
                  <a:srgbClr val="FFFF00"/>
                </a:solidFill>
                <a:latin typeface="Calibri" panose="020F0502020204030204" pitchFamily="34" charset="0"/>
                <a:cs typeface="Calibri" panose="020F0502020204030204" pitchFamily="34" charset="0"/>
              </a:rPr>
              <a:t>Mateo 14:28-31</a:t>
            </a:r>
            <a:r>
              <a:rPr lang="es-ES" sz="3600" b="1" dirty="0" smtClean="0">
                <a:latin typeface="Calibri" panose="020F0502020204030204" pitchFamily="34" charset="0"/>
                <a:cs typeface="Calibri" panose="020F0502020204030204" pitchFamily="34" charset="0"/>
              </a:rPr>
              <a:t>.</a:t>
            </a:r>
          </a:p>
          <a:p>
            <a:r>
              <a:rPr lang="es-ES" sz="3600" b="1" i="1" dirty="0">
                <a:solidFill>
                  <a:srgbClr val="FFFF00"/>
                </a:solidFill>
                <a:latin typeface="Calibri" panose="020F0502020204030204" pitchFamily="34" charset="0"/>
                <a:cs typeface="Calibri" panose="020F0502020204030204" pitchFamily="34" charset="0"/>
              </a:rPr>
              <a:t>Entonces le respondió Pedro, y dijo: Señor, si eres tú, manda que yo vaya a ti sobre las aguas. 29 Y él dijo: Ven. Y descendiendo Pedro de la barca, andaba sobre las aguas para ir a Jesús. 30 Pero al ver el fuerte viento, tuvo miedo; y comenzando a hundirse, dio voces, diciendo: ¡Señor, sálvame! 31 Al momento Jesús, extendiendo la mano, asió de él, y le dijo: ¡Hombre de poca fe! ¿Por qué dudaste?</a:t>
            </a:r>
            <a:endParaRPr lang="en-US" sz="36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3735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790550"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La obra de Cristo</a:t>
            </a:r>
            <a:endParaRPr lang="en-US" sz="4000" b="1" dirty="0"/>
          </a:p>
        </p:txBody>
      </p:sp>
      <p:sp>
        <p:nvSpPr>
          <p:cNvPr id="5" name="Título 1"/>
          <p:cNvSpPr txBox="1">
            <a:spLocks/>
          </p:cNvSpPr>
          <p:nvPr/>
        </p:nvSpPr>
        <p:spPr>
          <a:xfrm>
            <a:off x="295145" y="689212"/>
            <a:ext cx="11673941"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a:latin typeface="Calibri" panose="020F0502020204030204" pitchFamily="34" charset="0"/>
                <a:cs typeface="Calibri" panose="020F0502020204030204" pitchFamily="34" charset="0"/>
              </a:rPr>
              <a:t>La obra de Cristo es ilustrada por la parábola de la boda del hijo del rey. </a:t>
            </a:r>
            <a:r>
              <a:rPr lang="es-ES" sz="4800" b="1" dirty="0" smtClean="0">
                <a:latin typeface="Calibri" panose="020F0502020204030204" pitchFamily="34" charset="0"/>
                <a:cs typeface="Calibri" panose="020F0502020204030204" pitchFamily="34" charset="0"/>
              </a:rPr>
              <a:t>Todos los </a:t>
            </a:r>
            <a:r>
              <a:rPr lang="es-ES" sz="4800" b="1" dirty="0">
                <a:latin typeface="Calibri" panose="020F0502020204030204" pitchFamily="34" charset="0"/>
                <a:cs typeface="Calibri" panose="020F0502020204030204" pitchFamily="34" charset="0"/>
              </a:rPr>
              <a:t>huéspedes, tanto buenos como malos, están reunidos en la boda; </a:t>
            </a:r>
            <a:r>
              <a:rPr lang="es-ES" sz="4800" b="1" dirty="0" smtClean="0">
                <a:latin typeface="Calibri" panose="020F0502020204030204" pitchFamily="34" charset="0"/>
                <a:cs typeface="Calibri" panose="020F0502020204030204" pitchFamily="34" charset="0"/>
              </a:rPr>
              <a:t>pero cuando </a:t>
            </a:r>
            <a:r>
              <a:rPr lang="es-ES" sz="4800" b="1" dirty="0">
                <a:latin typeface="Calibri" panose="020F0502020204030204" pitchFamily="34" charset="0"/>
                <a:cs typeface="Calibri" panose="020F0502020204030204" pitchFamily="34" charset="0"/>
              </a:rPr>
              <a:t>entra el rey para examinar a los huéspedes, todos son </a:t>
            </a:r>
            <a:r>
              <a:rPr lang="es-ES" sz="4800" b="1" dirty="0" smtClean="0">
                <a:latin typeface="Calibri" panose="020F0502020204030204" pitchFamily="34" charset="0"/>
                <a:cs typeface="Calibri" panose="020F0502020204030204" pitchFamily="34" charset="0"/>
              </a:rPr>
              <a:t>expulsados excepto </a:t>
            </a:r>
            <a:r>
              <a:rPr lang="es-ES" sz="4800" b="1" dirty="0">
                <a:latin typeface="Calibri" panose="020F0502020204030204" pitchFamily="34" charset="0"/>
                <a:cs typeface="Calibri" panose="020F0502020204030204" pitchFamily="34" charset="0"/>
              </a:rPr>
              <a:t>aquellos que están vestidos con el vestido de boda de la justicia </a:t>
            </a:r>
            <a:r>
              <a:rPr lang="es-ES" sz="4800" b="1" dirty="0" smtClean="0">
                <a:latin typeface="Calibri" panose="020F0502020204030204" pitchFamily="34" charset="0"/>
                <a:cs typeface="Calibri" panose="020F0502020204030204" pitchFamily="34" charset="0"/>
              </a:rPr>
              <a:t>de Cristo</a:t>
            </a:r>
            <a:r>
              <a:rPr lang="es-ES" sz="4800" b="1" dirty="0">
                <a:latin typeface="Calibri" panose="020F0502020204030204" pitchFamily="34" charset="0"/>
                <a:cs typeface="Calibri" panose="020F0502020204030204" pitchFamily="34" charset="0"/>
              </a:rPr>
              <a:t>. “Muchos son llamados, pero pocos escogidos”. </a:t>
            </a:r>
            <a:r>
              <a:rPr lang="es-ES" sz="4800" b="1" dirty="0">
                <a:solidFill>
                  <a:srgbClr val="FFFF00"/>
                </a:solidFill>
                <a:latin typeface="Calibri" panose="020F0502020204030204" pitchFamily="34" charset="0"/>
                <a:cs typeface="Calibri" panose="020F0502020204030204" pitchFamily="34" charset="0"/>
              </a:rPr>
              <a:t>Mateo 22:1-14.</a:t>
            </a:r>
            <a:endParaRPr lang="en-US" sz="48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667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790550"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3600" b="1" dirty="0" smtClean="0">
                <a:solidFill>
                  <a:schemeClr val="accent2">
                    <a:lumMod val="40000"/>
                    <a:lumOff val="60000"/>
                  </a:schemeClr>
                </a:solidFill>
              </a:rPr>
              <a:t>Dos apartamentos del tabernáculo</a:t>
            </a:r>
            <a:endParaRPr lang="en-US" sz="3600" b="1" dirty="0"/>
          </a:p>
        </p:txBody>
      </p:sp>
      <p:sp>
        <p:nvSpPr>
          <p:cNvPr id="5" name="Título 1"/>
          <p:cNvSpPr txBox="1">
            <a:spLocks/>
          </p:cNvSpPr>
          <p:nvPr/>
        </p:nvSpPr>
        <p:spPr>
          <a:xfrm>
            <a:off x="295146" y="839337"/>
            <a:ext cx="11673941"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alibri" panose="020F0502020204030204" pitchFamily="34" charset="0"/>
                <a:cs typeface="Calibri" panose="020F0502020204030204" pitchFamily="34" charset="0"/>
              </a:rPr>
              <a:t>Había dos apartamentos en el santuario, o </a:t>
            </a:r>
            <a:r>
              <a:rPr lang="es-ES" sz="4000" b="1" dirty="0" smtClean="0">
                <a:latin typeface="Calibri" panose="020F0502020204030204" pitchFamily="34" charset="0"/>
                <a:cs typeface="Calibri" panose="020F0502020204030204" pitchFamily="34" charset="0"/>
              </a:rPr>
              <a:t>tabernáculo</a:t>
            </a:r>
            <a:r>
              <a:rPr lang="es-ES" sz="4000" b="1" dirty="0">
                <a:latin typeface="Calibri" panose="020F0502020204030204" pitchFamily="34" charset="0"/>
                <a:cs typeface="Calibri" panose="020F0502020204030204" pitchFamily="34" charset="0"/>
              </a:rPr>
              <a:t>. En el </a:t>
            </a:r>
            <a:r>
              <a:rPr lang="es-ES" sz="4000" b="1" dirty="0" smtClean="0">
                <a:solidFill>
                  <a:srgbClr val="FFFF00"/>
                </a:solidFill>
                <a:latin typeface="Calibri" panose="020F0502020204030204" pitchFamily="34" charset="0"/>
                <a:cs typeface="Calibri" panose="020F0502020204030204" pitchFamily="34" charset="0"/>
              </a:rPr>
              <a:t>primer apartamento </a:t>
            </a:r>
            <a:r>
              <a:rPr lang="es-ES" sz="4000" b="1" dirty="0">
                <a:latin typeface="Calibri" panose="020F0502020204030204" pitchFamily="34" charset="0"/>
                <a:cs typeface="Calibri" panose="020F0502020204030204" pitchFamily="34" charset="0"/>
              </a:rPr>
              <a:t>diariamente a lo largo del año se realizaba un servicio el cual</a:t>
            </a:r>
          </a:p>
          <a:p>
            <a:r>
              <a:rPr lang="es-ES" sz="4000" b="1" dirty="0">
                <a:latin typeface="Calibri" panose="020F0502020204030204" pitchFamily="34" charset="0"/>
                <a:cs typeface="Calibri" panose="020F0502020204030204" pitchFamily="34" charset="0"/>
              </a:rPr>
              <a:t>tipificaba la obra de invitar a los huéspedes y reunirlos para la boda. En un </a:t>
            </a:r>
            <a:r>
              <a:rPr lang="es-ES" sz="4000" b="1" dirty="0" smtClean="0">
                <a:latin typeface="Calibri" panose="020F0502020204030204" pitchFamily="34" charset="0"/>
                <a:cs typeface="Calibri" panose="020F0502020204030204" pitchFamily="34" charset="0"/>
              </a:rPr>
              <a:t>día al fin </a:t>
            </a:r>
            <a:r>
              <a:rPr lang="es-ES" sz="4000" b="1" dirty="0">
                <a:latin typeface="Calibri" panose="020F0502020204030204" pitchFamily="34" charset="0"/>
                <a:cs typeface="Calibri" panose="020F0502020204030204" pitchFamily="34" charset="0"/>
              </a:rPr>
              <a:t>del año se realizaba un servicio en el </a:t>
            </a:r>
            <a:r>
              <a:rPr lang="es-ES" sz="4000" b="1" dirty="0">
                <a:solidFill>
                  <a:srgbClr val="FFFF00"/>
                </a:solidFill>
                <a:latin typeface="Calibri" panose="020F0502020204030204" pitchFamily="34" charset="0"/>
                <a:cs typeface="Calibri" panose="020F0502020204030204" pitchFamily="34" charset="0"/>
              </a:rPr>
              <a:t>segundo </a:t>
            </a:r>
            <a:r>
              <a:rPr lang="es-ES" sz="4000" b="1" dirty="0" smtClean="0">
                <a:solidFill>
                  <a:srgbClr val="FFFF00"/>
                </a:solidFill>
                <a:latin typeface="Calibri" panose="020F0502020204030204" pitchFamily="34" charset="0"/>
                <a:cs typeface="Calibri" panose="020F0502020204030204" pitchFamily="34" charset="0"/>
              </a:rPr>
              <a:t>apartamento </a:t>
            </a:r>
            <a:r>
              <a:rPr lang="es-ES" sz="4000" b="1" dirty="0">
                <a:latin typeface="Calibri" panose="020F0502020204030204" pitchFamily="34" charset="0"/>
                <a:cs typeface="Calibri" panose="020F0502020204030204" pitchFamily="34" charset="0"/>
              </a:rPr>
              <a:t>que </a:t>
            </a:r>
            <a:r>
              <a:rPr lang="es-ES" sz="4000" b="1" dirty="0">
                <a:solidFill>
                  <a:srgbClr val="FFFF00"/>
                </a:solidFill>
                <a:latin typeface="Calibri" panose="020F0502020204030204" pitchFamily="34" charset="0"/>
                <a:cs typeface="Calibri" panose="020F0502020204030204" pitchFamily="34" charset="0"/>
              </a:rPr>
              <a:t>tipificaba</a:t>
            </a:r>
          </a:p>
          <a:p>
            <a:r>
              <a:rPr lang="es-ES" sz="4000" b="1" dirty="0">
                <a:latin typeface="Calibri" panose="020F0502020204030204" pitchFamily="34" charset="0"/>
                <a:cs typeface="Calibri" panose="020F0502020204030204" pitchFamily="34" charset="0"/>
              </a:rPr>
              <a:t>la obra de escoger de entre los muchos que habían aceptado la </a:t>
            </a:r>
            <a:r>
              <a:rPr lang="es-ES" sz="4000" b="1" dirty="0" smtClean="0">
                <a:latin typeface="Calibri" panose="020F0502020204030204" pitchFamily="34" charset="0"/>
                <a:cs typeface="Calibri" panose="020F0502020204030204" pitchFamily="34" charset="0"/>
              </a:rPr>
              <a:t>invitación, aquellos </a:t>
            </a:r>
            <a:r>
              <a:rPr lang="es-ES" sz="4000" b="1" dirty="0">
                <a:latin typeface="Calibri" panose="020F0502020204030204" pitchFamily="34" charset="0"/>
                <a:cs typeface="Calibri" panose="020F0502020204030204" pitchFamily="34" charset="0"/>
              </a:rPr>
              <a:t>que son dignos de la vida eterna, como se ilustra en la parábola donde</a:t>
            </a:r>
          </a:p>
          <a:p>
            <a:r>
              <a:rPr lang="es-ES" sz="4000" b="1" dirty="0">
                <a:latin typeface="Calibri" panose="020F0502020204030204" pitchFamily="34" charset="0"/>
                <a:cs typeface="Calibri" panose="020F0502020204030204" pitchFamily="34" charset="0"/>
              </a:rPr>
              <a:t>el rey examina a los huéspedes.</a:t>
            </a:r>
            <a:endParaRPr lang="en-US" sz="4000" b="1"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247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18983799"/>
              </p:ext>
            </p:extLst>
          </p:nvPr>
        </p:nvGraphicFramePr>
        <p:xfrm>
          <a:off x="-3" y="0"/>
          <a:ext cx="12192002" cy="7582241"/>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3366464718"/>
                    </a:ext>
                  </a:extLst>
                </a:gridCol>
                <a:gridCol w="6096001">
                  <a:extLst>
                    <a:ext uri="{9D8B030D-6E8A-4147-A177-3AD203B41FA5}">
                      <a16:colId xmlns:a16="http://schemas.microsoft.com/office/drawing/2014/main" val="316017140"/>
                    </a:ext>
                  </a:extLst>
                </a:gridCol>
              </a:tblGrid>
              <a:tr h="693761">
                <a:tc>
                  <a:txBody>
                    <a:bodyPr/>
                    <a:lstStyle/>
                    <a:p>
                      <a:pPr algn="ctr"/>
                      <a:r>
                        <a:rPr lang="es-DO" sz="2800" dirty="0" smtClean="0"/>
                        <a:t>TIPO</a:t>
                      </a:r>
                      <a:endParaRPr lang="en-US" sz="2800" dirty="0"/>
                    </a:p>
                  </a:txBody>
                  <a:tcPr/>
                </a:tc>
                <a:tc>
                  <a:txBody>
                    <a:bodyPr/>
                    <a:lstStyle/>
                    <a:p>
                      <a:pPr algn="ctr"/>
                      <a:r>
                        <a:rPr lang="es-DO" sz="2800" dirty="0" smtClean="0"/>
                        <a:t>ANTITIPO</a:t>
                      </a:r>
                      <a:endParaRPr lang="en-US" sz="2800" dirty="0"/>
                    </a:p>
                  </a:txBody>
                  <a:tcPr/>
                </a:tc>
                <a:extLst>
                  <a:ext uri="{0D108BD9-81ED-4DB2-BD59-A6C34878D82A}">
                    <a16:rowId xmlns:a16="http://schemas.microsoft.com/office/drawing/2014/main" val="1973896365"/>
                  </a:ext>
                </a:extLst>
              </a:tr>
              <a:tr h="2608997">
                <a:tc>
                  <a:txBody>
                    <a:bodyPr/>
                    <a:lstStyle/>
                    <a:p>
                      <a:r>
                        <a:rPr lang="es-ES" sz="4400" b="1" i="0" u="sng" strike="noStrike" kern="1200" baseline="0" dirty="0" smtClean="0">
                          <a:solidFill>
                            <a:schemeClr val="dk1"/>
                          </a:solidFill>
                          <a:latin typeface="+mn-lt"/>
                          <a:ea typeface="+mn-ea"/>
                          <a:cs typeface="+mn-cs"/>
                        </a:rPr>
                        <a:t>Hebreos 8:1-5</a:t>
                      </a:r>
                      <a:r>
                        <a:rPr lang="es-ES" sz="4400" b="1" i="0" u="none" strike="noStrike" kern="1200" baseline="0" dirty="0" smtClean="0">
                          <a:solidFill>
                            <a:schemeClr val="dk1"/>
                          </a:solidFill>
                          <a:latin typeface="+mn-lt"/>
                          <a:ea typeface="+mn-ea"/>
                          <a:cs typeface="+mn-cs"/>
                        </a:rPr>
                        <a:t>. </a:t>
                      </a:r>
                      <a:r>
                        <a:rPr lang="es-DO" sz="4400" b="1" i="0" u="none" strike="noStrike" kern="1200" baseline="0" dirty="0" smtClean="0">
                          <a:solidFill>
                            <a:schemeClr val="dk1"/>
                          </a:solidFill>
                          <a:latin typeface="+mn-lt"/>
                          <a:ea typeface="+mn-ea"/>
                          <a:cs typeface="+mn-cs"/>
                        </a:rPr>
                        <a:t>El santuario terrestre era una </a:t>
                      </a:r>
                      <a:r>
                        <a:rPr lang="es-DO" sz="4400" b="1" kern="1200" dirty="0" smtClean="0">
                          <a:solidFill>
                            <a:schemeClr val="dk1"/>
                          </a:solidFill>
                          <a:latin typeface="+mn-lt"/>
                          <a:ea typeface="+mn-ea"/>
                          <a:cs typeface="+mn-cs"/>
                        </a:rPr>
                        <a:t>sombra</a:t>
                      </a:r>
                      <a:r>
                        <a:rPr lang="es-DO" sz="4400" b="1" i="0" u="none" strike="noStrike" kern="1200" baseline="0" dirty="0" smtClean="0">
                          <a:solidFill>
                            <a:schemeClr val="dk1"/>
                          </a:solidFill>
                          <a:latin typeface="+mn-lt"/>
                          <a:ea typeface="+mn-ea"/>
                          <a:cs typeface="+mn-cs"/>
                        </a:rPr>
                        <a:t> del santuario celeste</a:t>
                      </a:r>
                      <a:endParaRPr lang="en-US" sz="4400" b="1" dirty="0"/>
                    </a:p>
                  </a:txBody>
                  <a:tcPr/>
                </a:tc>
                <a:tc>
                  <a:txBody>
                    <a:bodyPr/>
                    <a:lstStyle/>
                    <a:p>
                      <a:r>
                        <a:rPr lang="es-DO" sz="4400" b="1" u="sng" dirty="0" smtClean="0"/>
                        <a:t>Ap. 11: 9 </a:t>
                      </a:r>
                      <a:r>
                        <a:rPr lang="es-DO" sz="4400" b="1" dirty="0" smtClean="0"/>
                        <a:t>Hay</a:t>
                      </a:r>
                      <a:r>
                        <a:rPr lang="es-DO" sz="4400" b="1" baseline="0" dirty="0" smtClean="0"/>
                        <a:t> un templo en el cielo</a:t>
                      </a:r>
                      <a:endParaRPr lang="en-US" sz="4400" b="1" dirty="0"/>
                    </a:p>
                  </a:txBody>
                  <a:tcPr/>
                </a:tc>
                <a:extLst>
                  <a:ext uri="{0D108BD9-81ED-4DB2-BD59-A6C34878D82A}">
                    <a16:rowId xmlns:a16="http://schemas.microsoft.com/office/drawing/2014/main" val="4130606938"/>
                  </a:ext>
                </a:extLst>
              </a:tr>
              <a:tr h="693761">
                <a:tc>
                  <a:txBody>
                    <a:bodyPr/>
                    <a:lstStyle/>
                    <a:p>
                      <a:r>
                        <a:rPr lang="es-DO" sz="4400" b="1" u="sng" dirty="0" err="1" smtClean="0"/>
                        <a:t>Heb</a:t>
                      </a:r>
                      <a:r>
                        <a:rPr lang="es-DO" sz="4400" b="1" u="sng" dirty="0" smtClean="0"/>
                        <a:t>. 9: 1-3 </a:t>
                      </a:r>
                      <a:r>
                        <a:rPr lang="es-DO" sz="4400" b="1" dirty="0" smtClean="0"/>
                        <a:t>El santuario terrenal tenía dos apartamentos</a:t>
                      </a:r>
                      <a:endParaRPr lang="en-US" sz="4400" b="1" dirty="0"/>
                    </a:p>
                  </a:txBody>
                  <a:tcPr/>
                </a:tc>
                <a:tc>
                  <a:txBody>
                    <a:bodyPr/>
                    <a:lstStyle/>
                    <a:p>
                      <a:r>
                        <a:rPr lang="es-DO" sz="4400" b="1" u="sng" dirty="0" err="1" smtClean="0"/>
                        <a:t>Heb</a:t>
                      </a:r>
                      <a:r>
                        <a:rPr lang="es-DO" sz="4400" b="1" u="sng" dirty="0" smtClean="0"/>
                        <a:t>. 9: 24 </a:t>
                      </a:r>
                      <a:r>
                        <a:rPr lang="es-DO" sz="4400" b="1" dirty="0" smtClean="0"/>
                        <a:t>El santuario celestial también tiene dos apartamentos</a:t>
                      </a:r>
                      <a:endParaRPr lang="en-US" sz="4400" b="1" dirty="0"/>
                    </a:p>
                  </a:txBody>
                  <a:tcPr/>
                </a:tc>
                <a:extLst>
                  <a:ext uri="{0D108BD9-81ED-4DB2-BD59-A6C34878D82A}">
                    <a16:rowId xmlns:a16="http://schemas.microsoft.com/office/drawing/2014/main" val="4049588785"/>
                  </a:ext>
                </a:extLst>
              </a:tr>
            </a:tbl>
          </a:graphicData>
        </a:graphic>
      </p:graphicFrame>
    </p:spTree>
    <p:extLst>
      <p:ext uri="{BB962C8B-B14F-4D97-AF65-F5344CB8AC3E}">
        <p14:creationId xmlns:p14="http://schemas.microsoft.com/office/powerpoint/2010/main" val="294623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5718412" y="641444"/>
            <a:ext cx="5800298" cy="4524315"/>
          </a:xfrm>
          <a:prstGeom prst="rect">
            <a:avLst/>
          </a:prstGeom>
          <a:noFill/>
        </p:spPr>
        <p:txBody>
          <a:bodyPr wrap="square" rtlCol="0">
            <a:spAutoFit/>
          </a:bodyPr>
          <a:lstStyle/>
          <a:p>
            <a:r>
              <a:rPr lang="es-DO" sz="4800" b="1" dirty="0" smtClean="0"/>
              <a:t>¿Quieres caminar en la vida bajo la protección de la luz de Cristo?</a:t>
            </a:r>
            <a:endParaRPr lang="en-US" sz="4800" b="1" dirty="0"/>
          </a:p>
        </p:txBody>
      </p:sp>
    </p:spTree>
    <p:extLst>
      <p:ext uri="{BB962C8B-B14F-4D97-AF65-F5344CB8AC3E}">
        <p14:creationId xmlns:p14="http://schemas.microsoft.com/office/powerpoint/2010/main" val="230353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0870"/>
            <a:ext cx="12192000" cy="6847129"/>
          </a:xfrm>
          <a:prstGeom prst="rect">
            <a:avLst/>
          </a:prstGeom>
        </p:spPr>
      </p:pic>
    </p:spTree>
    <p:extLst>
      <p:ext uri="{BB962C8B-B14F-4D97-AF65-F5344CB8AC3E}">
        <p14:creationId xmlns:p14="http://schemas.microsoft.com/office/powerpoint/2010/main" val="311882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Los costados del tabernáculo</a:t>
            </a:r>
            <a:endParaRPr lang="en-US" sz="4000" b="1" dirty="0"/>
          </a:p>
        </p:txBody>
      </p:sp>
      <p:sp>
        <p:nvSpPr>
          <p:cNvPr id="5" name="Título 1"/>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latin typeface="Calibri" panose="020F0502020204030204" pitchFamily="34" charset="0"/>
                <a:cs typeface="Calibri" panose="020F0502020204030204" pitchFamily="34" charset="0"/>
              </a:rPr>
              <a:t>El </a:t>
            </a:r>
            <a:r>
              <a:rPr lang="es-ES" sz="3600" b="1" dirty="0" smtClean="0">
                <a:latin typeface="Calibri" panose="020F0502020204030204" pitchFamily="34" charset="0"/>
                <a:cs typeface="Calibri" panose="020F0502020204030204" pitchFamily="34" charset="0"/>
              </a:rPr>
              <a:t>tabernáculo, </a:t>
            </a:r>
            <a:r>
              <a:rPr lang="es-ES" sz="3600" b="1" dirty="0">
                <a:latin typeface="Calibri" panose="020F0502020204030204" pitchFamily="34" charset="0"/>
                <a:cs typeface="Calibri" panose="020F0502020204030204" pitchFamily="34" charset="0"/>
              </a:rPr>
              <a:t>como se levantaba en el </a:t>
            </a:r>
            <a:r>
              <a:rPr lang="es-ES" sz="3600" b="1" dirty="0" smtClean="0">
                <a:latin typeface="Calibri" panose="020F0502020204030204" pitchFamily="34" charset="0"/>
                <a:cs typeface="Calibri" panose="020F0502020204030204" pitchFamily="34" charset="0"/>
              </a:rPr>
              <a:t>desierto, </a:t>
            </a:r>
            <a:r>
              <a:rPr lang="es-ES" sz="3600" b="1" dirty="0">
                <a:latin typeface="Calibri" panose="020F0502020204030204" pitchFamily="34" charset="0"/>
                <a:cs typeface="Calibri" panose="020F0502020204030204" pitchFamily="34" charset="0"/>
              </a:rPr>
              <a:t>era una estructura hermosa. </a:t>
            </a:r>
            <a:r>
              <a:rPr lang="es-ES" sz="3600" b="1" dirty="0" smtClean="0">
                <a:latin typeface="Calibri" panose="020F0502020204030204" pitchFamily="34" charset="0"/>
                <a:cs typeface="Calibri" panose="020F0502020204030204" pitchFamily="34" charset="0"/>
              </a:rPr>
              <a:t>A su </a:t>
            </a:r>
            <a:r>
              <a:rPr lang="es-ES" sz="3600" b="1" dirty="0">
                <a:latin typeface="Calibri" panose="020F0502020204030204" pitchFamily="34" charset="0"/>
                <a:cs typeface="Calibri" panose="020F0502020204030204" pitchFamily="34" charset="0"/>
              </a:rPr>
              <a:t>alrededor había un atrio encerrado con cortinas de lino, las cuales </a:t>
            </a:r>
            <a:r>
              <a:rPr lang="es-ES" sz="3600" b="1" dirty="0" smtClean="0">
                <a:latin typeface="Calibri" panose="020F0502020204030204" pitchFamily="34" charset="0"/>
                <a:cs typeface="Calibri" panose="020F0502020204030204" pitchFamily="34" charset="0"/>
              </a:rPr>
              <a:t>colgaban </a:t>
            </a:r>
            <a:r>
              <a:rPr lang="en-US" sz="3600" b="1" dirty="0" smtClean="0">
                <a:latin typeface="Calibri" panose="020F0502020204030204" pitchFamily="34" charset="0"/>
                <a:cs typeface="Calibri" panose="020F0502020204030204" pitchFamily="34" charset="0"/>
              </a:rPr>
              <a:t>de </a:t>
            </a:r>
            <a:r>
              <a:rPr lang="en-US" sz="3600" b="1" dirty="0" err="1">
                <a:latin typeface="Calibri" panose="020F0502020204030204" pitchFamily="34" charset="0"/>
                <a:cs typeface="Calibri" panose="020F0502020204030204" pitchFamily="34" charset="0"/>
              </a:rPr>
              <a:t>ganchos</a:t>
            </a:r>
            <a:r>
              <a:rPr lang="en-US" sz="3600" b="1" dirty="0">
                <a:latin typeface="Calibri" panose="020F0502020204030204" pitchFamily="34" charset="0"/>
                <a:cs typeface="Calibri" panose="020F0502020204030204" pitchFamily="34" charset="0"/>
              </a:rPr>
              <a:t> de </a:t>
            </a:r>
            <a:r>
              <a:rPr lang="en-US" sz="3600" b="1" dirty="0" err="1">
                <a:latin typeface="Calibri" panose="020F0502020204030204" pitchFamily="34" charset="0"/>
                <a:cs typeface="Calibri" panose="020F0502020204030204" pitchFamily="34" charset="0"/>
              </a:rPr>
              <a:t>plata</a:t>
            </a:r>
            <a:r>
              <a:rPr lang="en-US" sz="3600" b="1" dirty="0">
                <a:latin typeface="Calibri" panose="020F0502020204030204" pitchFamily="34" charset="0"/>
                <a:cs typeface="Calibri" panose="020F0502020204030204" pitchFamily="34" charset="0"/>
              </a:rPr>
              <a:t> de </a:t>
            </a:r>
            <a:r>
              <a:rPr lang="en-US" sz="3600" b="1" dirty="0" err="1">
                <a:latin typeface="Calibri" panose="020F0502020204030204" pitchFamily="34" charset="0"/>
                <a:cs typeface="Calibri" panose="020F0502020204030204" pitchFamily="34" charset="0"/>
              </a:rPr>
              <a:t>pilares</a:t>
            </a:r>
            <a:r>
              <a:rPr lang="en-US" sz="3600" b="1" dirty="0">
                <a:latin typeface="Calibri" panose="020F0502020204030204" pitchFamily="34" charset="0"/>
                <a:cs typeface="Calibri" panose="020F0502020204030204" pitchFamily="34" charset="0"/>
              </a:rPr>
              <a:t> de </a:t>
            </a:r>
            <a:r>
              <a:rPr lang="en-US" sz="3600" b="1" dirty="0" err="1">
                <a:latin typeface="Calibri" panose="020F0502020204030204" pitchFamily="34" charset="0"/>
                <a:cs typeface="Calibri" panose="020F0502020204030204" pitchFamily="34" charset="0"/>
              </a:rPr>
              <a:t>bronce</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decorados</a:t>
            </a:r>
            <a:r>
              <a:rPr lang="en-US" sz="3600" b="1" dirty="0">
                <a:latin typeface="Calibri" panose="020F0502020204030204" pitchFamily="34" charset="0"/>
                <a:cs typeface="Calibri" panose="020F0502020204030204" pitchFamily="34" charset="0"/>
              </a:rPr>
              <a:t> con </a:t>
            </a:r>
            <a:r>
              <a:rPr lang="en-US" sz="3600" b="1" dirty="0" err="1">
                <a:latin typeface="Calibri" panose="020F0502020204030204" pitchFamily="34" charset="0"/>
                <a:cs typeface="Calibri" panose="020F0502020204030204" pitchFamily="34" charset="0"/>
              </a:rPr>
              <a:t>plata</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Visto</a:t>
            </a:r>
            <a:r>
              <a:rPr lang="en-US" sz="3600" b="1" dirty="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desde</a:t>
            </a:r>
            <a:r>
              <a:rPr lang="en-US" sz="3600" b="1" dirty="0" smtClean="0">
                <a:latin typeface="Calibri" panose="020F0502020204030204" pitchFamily="34" charset="0"/>
                <a:cs typeface="Calibri" panose="020F0502020204030204" pitchFamily="34" charset="0"/>
              </a:rPr>
              <a:t> </a:t>
            </a:r>
            <a:r>
              <a:rPr lang="es-ES" sz="3600" b="1" dirty="0" smtClean="0">
                <a:latin typeface="Calibri" panose="020F0502020204030204" pitchFamily="34" charset="0"/>
                <a:cs typeface="Calibri" panose="020F0502020204030204" pitchFamily="34" charset="0"/>
              </a:rPr>
              <a:t>cualquier </a:t>
            </a:r>
            <a:r>
              <a:rPr lang="es-ES" sz="3600" b="1" dirty="0">
                <a:latin typeface="Calibri" panose="020F0502020204030204" pitchFamily="34" charset="0"/>
                <a:cs typeface="Calibri" panose="020F0502020204030204" pitchFamily="34" charset="0"/>
              </a:rPr>
              <a:t>lado, el tabernáculo era hermoso. Los costados norte, sur, y oeste</a:t>
            </a:r>
          </a:p>
          <a:p>
            <a:r>
              <a:rPr lang="es-ES" sz="3600" b="1" dirty="0">
                <a:latin typeface="Calibri" panose="020F0502020204030204" pitchFamily="34" charset="0"/>
                <a:cs typeface="Calibri" panose="020F0502020204030204" pitchFamily="34" charset="0"/>
              </a:rPr>
              <a:t>estaban formados por tablas verticales, diez codos de </a:t>
            </a:r>
            <a:r>
              <a:rPr lang="es-ES" sz="3600" b="1" dirty="0" smtClean="0">
                <a:latin typeface="Calibri" panose="020F0502020204030204" pitchFamily="34" charset="0"/>
                <a:cs typeface="Calibri" panose="020F0502020204030204" pitchFamily="34" charset="0"/>
              </a:rPr>
              <a:t>alto [unos 5 metros de alto], recubiertas </a:t>
            </a:r>
            <a:r>
              <a:rPr lang="es-ES" sz="3600" b="1" dirty="0">
                <a:latin typeface="Calibri" panose="020F0502020204030204" pitchFamily="34" charset="0"/>
                <a:cs typeface="Calibri" panose="020F0502020204030204" pitchFamily="34" charset="0"/>
              </a:rPr>
              <a:t>con </a:t>
            </a:r>
            <a:r>
              <a:rPr lang="es-ES" sz="3600" b="1" dirty="0" smtClean="0">
                <a:latin typeface="Calibri" panose="020F0502020204030204" pitchFamily="34" charset="0"/>
                <a:cs typeface="Calibri" panose="020F0502020204030204" pitchFamily="34" charset="0"/>
              </a:rPr>
              <a:t>oro por </a:t>
            </a:r>
            <a:r>
              <a:rPr lang="es-ES" sz="3600" b="1" dirty="0">
                <a:latin typeface="Calibri" panose="020F0502020204030204" pitchFamily="34" charset="0"/>
                <a:cs typeface="Calibri" panose="020F0502020204030204" pitchFamily="34" charset="0"/>
              </a:rPr>
              <a:t>dentro y por fuera, y mantenidas en posición por enchufes de plata </a:t>
            </a:r>
            <a:r>
              <a:rPr lang="es-ES" sz="3600" b="1" dirty="0" smtClean="0">
                <a:latin typeface="Calibri" panose="020F0502020204030204" pitchFamily="34" charset="0"/>
                <a:cs typeface="Calibri" panose="020F0502020204030204" pitchFamily="34" charset="0"/>
              </a:rPr>
              <a:t>por debajo </a:t>
            </a:r>
            <a:r>
              <a:rPr lang="es-ES" sz="3600" b="1" dirty="0">
                <a:latin typeface="Calibri" panose="020F0502020204030204" pitchFamily="34" charset="0"/>
                <a:cs typeface="Calibri" panose="020F0502020204030204" pitchFamily="34" charset="0"/>
              </a:rPr>
              <a:t>y por barras recubiertas de oro, las cuales pasaban por anillos de </a:t>
            </a:r>
            <a:r>
              <a:rPr lang="es-ES" sz="3600" b="1" dirty="0" smtClean="0">
                <a:latin typeface="Calibri" panose="020F0502020204030204" pitchFamily="34" charset="0"/>
                <a:cs typeface="Calibri" panose="020F0502020204030204" pitchFamily="34" charset="0"/>
              </a:rPr>
              <a:t>oro, y </a:t>
            </a:r>
            <a:r>
              <a:rPr lang="es-ES" sz="3600" b="1" dirty="0">
                <a:latin typeface="Calibri" panose="020F0502020204030204" pitchFamily="34" charset="0"/>
                <a:cs typeface="Calibri" panose="020F0502020204030204" pitchFamily="34" charset="0"/>
              </a:rPr>
              <a:t>extendidas alrededor del edificio. </a:t>
            </a:r>
            <a:r>
              <a:rPr lang="es-ES" sz="3600" b="1" dirty="0">
                <a:solidFill>
                  <a:srgbClr val="FFFF00"/>
                </a:solidFill>
                <a:latin typeface="Calibri" panose="020F0502020204030204" pitchFamily="34" charset="0"/>
                <a:cs typeface="Calibri" panose="020F0502020204030204" pitchFamily="34" charset="0"/>
              </a:rPr>
              <a:t>Éxodo 26:15-30</a:t>
            </a:r>
            <a:r>
              <a:rPr lang="es-ES" sz="3600" b="1" dirty="0" smtClean="0">
                <a:latin typeface="Calibri" panose="020F0502020204030204" pitchFamily="34" charset="0"/>
                <a:cs typeface="Calibri" panose="020F0502020204030204" pitchFamily="34" charset="0"/>
              </a:rPr>
              <a:t>.</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934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239"/>
            <a:ext cx="12192000" cy="6865565"/>
          </a:xfrm>
          <a:prstGeom prst="rect">
            <a:avLst/>
          </a:prstGeom>
        </p:spPr>
      </p:pic>
    </p:spTree>
    <p:extLst>
      <p:ext uri="{BB962C8B-B14F-4D97-AF65-F5344CB8AC3E}">
        <p14:creationId xmlns:p14="http://schemas.microsoft.com/office/powerpoint/2010/main" val="268026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142" y="0"/>
            <a:ext cx="12197141" cy="6858000"/>
          </a:xfrm>
          <a:prstGeom prst="rect">
            <a:avLst/>
          </a:prstGeom>
        </p:spPr>
      </p:pic>
    </p:spTree>
    <p:extLst>
      <p:ext uri="{BB962C8B-B14F-4D97-AF65-F5344CB8AC3E}">
        <p14:creationId xmlns:p14="http://schemas.microsoft.com/office/powerpoint/2010/main" val="330041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0471"/>
            <a:ext cx="12192000" cy="6868471"/>
          </a:xfrm>
          <a:prstGeom prst="rect">
            <a:avLst/>
          </a:prstGeom>
        </p:spPr>
      </p:pic>
    </p:spTree>
    <p:extLst>
      <p:ext uri="{BB962C8B-B14F-4D97-AF65-F5344CB8AC3E}">
        <p14:creationId xmlns:p14="http://schemas.microsoft.com/office/powerpoint/2010/main" val="143163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217345" cy="6892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4000" b="1" dirty="0" smtClean="0">
                <a:solidFill>
                  <a:schemeClr val="accent2">
                    <a:lumMod val="40000"/>
                    <a:lumOff val="60000"/>
                  </a:schemeClr>
                </a:solidFill>
              </a:rPr>
              <a:t>La entrada, lado este</a:t>
            </a:r>
            <a:endParaRPr lang="en-US" sz="4000" b="1" dirty="0"/>
          </a:p>
        </p:txBody>
      </p:sp>
      <p:sp>
        <p:nvSpPr>
          <p:cNvPr id="5" name="Título 1"/>
          <p:cNvSpPr txBox="1">
            <a:spLocks/>
          </p:cNvSpPr>
          <p:nvPr/>
        </p:nvSpPr>
        <p:spPr>
          <a:xfrm>
            <a:off x="450098" y="839338"/>
            <a:ext cx="11291804"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latin typeface="Calibri" panose="020F0502020204030204" pitchFamily="34" charset="0"/>
                <a:cs typeface="Calibri" panose="020F0502020204030204" pitchFamily="34" charset="0"/>
              </a:rPr>
              <a:t>El frente, o lado </a:t>
            </a:r>
            <a:r>
              <a:rPr lang="es-ES" sz="3600" b="1" dirty="0">
                <a:solidFill>
                  <a:srgbClr val="FFFF00"/>
                </a:solidFill>
                <a:latin typeface="Calibri" panose="020F0502020204030204" pitchFamily="34" charset="0"/>
                <a:cs typeface="Calibri" panose="020F0502020204030204" pitchFamily="34" charset="0"/>
              </a:rPr>
              <a:t>este</a:t>
            </a:r>
            <a:r>
              <a:rPr lang="es-ES" sz="3600" b="1" dirty="0">
                <a:latin typeface="Calibri" panose="020F0502020204030204" pitchFamily="34" charset="0"/>
                <a:cs typeface="Calibri" panose="020F0502020204030204" pitchFamily="34" charset="0"/>
              </a:rPr>
              <a:t>, estaba encerrado por una cortina “de azul, púrpura, carmesí y lino torcido, obra de recamador”. </a:t>
            </a:r>
            <a:r>
              <a:rPr lang="es-ES" sz="3600" b="1" dirty="0">
                <a:solidFill>
                  <a:srgbClr val="FFFF00"/>
                </a:solidFill>
                <a:latin typeface="Calibri" panose="020F0502020204030204" pitchFamily="34" charset="0"/>
                <a:cs typeface="Calibri" panose="020F0502020204030204" pitchFamily="34" charset="0"/>
              </a:rPr>
              <a:t>Éxodo 36:37</a:t>
            </a:r>
            <a:r>
              <a:rPr lang="es-ES" sz="3600" b="1" dirty="0">
                <a:latin typeface="Calibri" panose="020F0502020204030204" pitchFamily="34" charset="0"/>
                <a:cs typeface="Calibri" panose="020F0502020204030204" pitchFamily="34" charset="0"/>
              </a:rPr>
              <a:t>. Estaba colgada de cinco pilares de madera de acacia recubiertos de oro, y le agregaba mucho a la belleza de la entrada. Los ricos tintes del arco iris de la cortina, adornados con querubines, que formaba la puerta del edificio donde Dios prometió morar, era una hermosa “sombra” de la entrada al santuario celestial. Aquí, con un arco iris de gloria alrededor de su trono, se sienta el Padre, con diez mil millares de ángeles </a:t>
            </a:r>
            <a:r>
              <a:rPr lang="es-ES" sz="3600" b="1" dirty="0" smtClean="0">
                <a:latin typeface="Calibri" panose="020F0502020204030204" pitchFamily="34" charset="0"/>
                <a:cs typeface="Calibri" panose="020F0502020204030204" pitchFamily="34" charset="0"/>
              </a:rPr>
              <a:t>pasan </a:t>
            </a:r>
            <a:r>
              <a:rPr lang="es-ES" sz="3600" b="1" dirty="0">
                <a:latin typeface="Calibri" panose="020F0502020204030204" pitchFamily="34" charset="0"/>
                <a:cs typeface="Calibri" panose="020F0502020204030204" pitchFamily="34" charset="0"/>
              </a:rPr>
              <a:t>de un lado a otro a su disposición. </a:t>
            </a:r>
            <a:r>
              <a:rPr lang="es-ES" sz="3600" b="1" dirty="0">
                <a:solidFill>
                  <a:srgbClr val="FFFF00"/>
                </a:solidFill>
                <a:latin typeface="Calibri" panose="020F0502020204030204" pitchFamily="34" charset="0"/>
                <a:cs typeface="Calibri" panose="020F0502020204030204" pitchFamily="34" charset="0"/>
              </a:rPr>
              <a:t>Apocalipsis 4:2-4; 5:11</a:t>
            </a:r>
            <a:r>
              <a:rPr lang="es-ES" sz="3600" b="1" dirty="0">
                <a:latin typeface="Calibri" panose="020F0502020204030204" pitchFamily="34" charset="0"/>
                <a:cs typeface="Calibri" panose="020F0502020204030204" pitchFamily="34" charset="0"/>
              </a:rPr>
              <a:t>.</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435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204716"/>
            <a:ext cx="12191969" cy="6653284"/>
          </a:xfrm>
          <a:prstGeom prst="rect">
            <a:avLst/>
          </a:prstGeom>
        </p:spPr>
      </p:pic>
    </p:spTree>
    <p:extLst>
      <p:ext uri="{BB962C8B-B14F-4D97-AF65-F5344CB8AC3E}">
        <p14:creationId xmlns:p14="http://schemas.microsoft.com/office/powerpoint/2010/main" val="198130556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lantilla" id="{CBAD0E0A-F576-4E8B-A01B-D97BC1BBDAE3}" vid="{FB17F237-FA6B-4ED8-9FAC-E8745DE59857}"/>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196</TotalTime>
  <Words>1440</Words>
  <Application>Microsoft Office PowerPoint</Application>
  <PresentationFormat>Panorámica</PresentationFormat>
  <Paragraphs>50</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Aptos</vt:lpstr>
      <vt:lpstr>Aptos Display</vt:lpstr>
      <vt:lpstr>Arial</vt:lpstr>
      <vt:lpstr>Calibri</vt:lpstr>
      <vt:lpstr>Century Gothic</vt:lpstr>
      <vt:lpstr>Wingdings 3</vt:lpstr>
      <vt:lpstr>Tema de Office</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cp:lastModifiedBy>
  <cp:revision>18</cp:revision>
  <dcterms:created xsi:type="dcterms:W3CDTF">2024-04-10T03:37:27Z</dcterms:created>
  <dcterms:modified xsi:type="dcterms:W3CDTF">2024-04-15T00:03:01Z</dcterms:modified>
</cp:coreProperties>
</file>