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7" r:id="rId2"/>
    <p:sldId id="256" r:id="rId3"/>
    <p:sldId id="301" r:id="rId4"/>
    <p:sldId id="258" r:id="rId5"/>
    <p:sldId id="303" r:id="rId6"/>
    <p:sldId id="287" r:id="rId7"/>
    <p:sldId id="300" r:id="rId8"/>
    <p:sldId id="288" r:id="rId9"/>
    <p:sldId id="302" r:id="rId10"/>
    <p:sldId id="289" r:id="rId11"/>
    <p:sldId id="304" r:id="rId12"/>
    <p:sldId id="290" r:id="rId13"/>
    <p:sldId id="305" r:id="rId14"/>
    <p:sldId id="307" r:id="rId15"/>
    <p:sldId id="308" r:id="rId16"/>
    <p:sldId id="306" r:id="rId17"/>
    <p:sldId id="292" r:id="rId18"/>
    <p:sldId id="293" r:id="rId19"/>
    <p:sldId id="309" r:id="rId20"/>
    <p:sldId id="294" r:id="rId21"/>
    <p:sldId id="295" r:id="rId22"/>
    <p:sldId id="310" r:id="rId23"/>
    <p:sldId id="311" r:id="rId24"/>
    <p:sldId id="296" r:id="rId25"/>
    <p:sldId id="297" r:id="rId26"/>
    <p:sldId id="298" r:id="rId27"/>
    <p:sldId id="299" r:id="rId28"/>
    <p:sldId id="313" r:id="rId29"/>
    <p:sldId id="312" r:id="rId30"/>
    <p:sldId id="28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95649"/>
  </p:normalViewPr>
  <p:slideViewPr>
    <p:cSldViewPr snapToGrid="0">
      <p:cViewPr varScale="1">
        <p:scale>
          <a:sx n="61" d="100"/>
          <a:sy n="61" d="100"/>
        </p:scale>
        <p:origin x="10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05-May-24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1992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05-May-24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424524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05-May-24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397954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05-May-24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00816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05-May-24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67989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05-May-24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590861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05-May-24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620820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05-May-24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67117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05-May-24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960286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05-May-24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0473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05-May-24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02071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05-May-24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51169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05-May-24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17183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05-May-24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79228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05-May-24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736312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t>05-May-24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464448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05-May-24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414766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05-May-24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595231551"/>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54954" y="519752"/>
            <a:ext cx="8825658" cy="3329581"/>
          </a:xfrm>
        </p:spPr>
        <p:txBody>
          <a:bodyPr/>
          <a:lstStyle/>
          <a:p>
            <a:r>
              <a:rPr lang="es-DO" b="1" dirty="0"/>
              <a:t>A Cruz y su Sombra</a:t>
            </a:r>
            <a:endParaRPr lang="en-US" b="1" dirty="0"/>
          </a:p>
        </p:txBody>
      </p:sp>
      <p:sp>
        <p:nvSpPr>
          <p:cNvPr id="3" name="Subtítulo 2"/>
          <p:cNvSpPr>
            <a:spLocks noGrp="1"/>
          </p:cNvSpPr>
          <p:nvPr>
            <p:ph type="subTitle" idx="1"/>
          </p:nvPr>
        </p:nvSpPr>
        <p:spPr>
          <a:xfrm>
            <a:off x="1154954" y="4777380"/>
            <a:ext cx="9012627" cy="1173044"/>
          </a:xfrm>
        </p:spPr>
        <p:txBody>
          <a:bodyPr>
            <a:noAutofit/>
          </a:bodyPr>
          <a:lstStyle/>
          <a:p>
            <a:r>
              <a:rPr lang="es-DO" sz="3200" b="1" dirty="0">
                <a:solidFill>
                  <a:schemeClr val="tx1"/>
                </a:solidFill>
              </a:rPr>
              <a:t>Estudio basado en el libro “La Cruz y su sombra”, de Stephen </a:t>
            </a:r>
            <a:r>
              <a:rPr lang="es-DO" sz="3200" b="1" dirty="0" err="1">
                <a:solidFill>
                  <a:schemeClr val="tx1"/>
                </a:solidFill>
              </a:rPr>
              <a:t>Haskell</a:t>
            </a:r>
            <a:endParaRPr lang="en-US" sz="3200" b="1" dirty="0">
              <a:solidFill>
                <a:schemeClr val="tx1"/>
              </a:solidFill>
            </a:endParaRPr>
          </a:p>
        </p:txBody>
      </p:sp>
    </p:spTree>
    <p:extLst>
      <p:ext uri="{BB962C8B-B14F-4D97-AF65-F5344CB8AC3E}">
        <p14:creationId xmlns:p14="http://schemas.microsoft.com/office/powerpoint/2010/main" val="2839176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301388"/>
            <a:ext cx="9244640" cy="899615"/>
          </a:xfrm>
        </p:spPr>
        <p:txBody>
          <a:bodyPr/>
          <a:lstStyle/>
          <a:p>
            <a:r>
              <a:rPr lang="es-DO" sz="4000" b="1" dirty="0">
                <a:solidFill>
                  <a:schemeClr val="accent2"/>
                </a:solidFill>
              </a:rPr>
              <a:t>El Arca: Propiciatorio (aplicación)</a:t>
            </a:r>
            <a:endParaRPr lang="en-US" sz="4000" b="1" dirty="0">
              <a:solidFill>
                <a:schemeClr val="accent2"/>
              </a:solidFill>
            </a:endParaRPr>
          </a:p>
        </p:txBody>
      </p:sp>
      <p:sp>
        <p:nvSpPr>
          <p:cNvPr id="3" name="Marcador de texto 2"/>
          <p:cNvSpPr>
            <a:spLocks noGrp="1"/>
          </p:cNvSpPr>
          <p:nvPr>
            <p:ph type="body" sz="half" idx="2"/>
          </p:nvPr>
        </p:nvSpPr>
        <p:spPr>
          <a:xfrm>
            <a:off x="627797" y="1201003"/>
            <a:ext cx="10481481" cy="5404513"/>
          </a:xfrm>
        </p:spPr>
        <p:txBody>
          <a:bodyPr>
            <a:noAutofit/>
          </a:bodyPr>
          <a:lstStyle/>
          <a:p>
            <a:pPr algn="just"/>
            <a:r>
              <a:rPr lang="es-ES" sz="3200" b="1" dirty="0"/>
              <a:t>Existe gran consolación en el hecho de que el mismo Señor haya cubierto la quebrantada ley con el propiciatorio; y después El mismo, el Dios misericordioso, tomó posición en el propiciatorio, de manera que cada pecador que viniese a confesar sus pecados, pueda recibir misericordia y perdón. </a:t>
            </a:r>
            <a:endParaRPr lang="en-US" sz="3200" b="1" dirty="0"/>
          </a:p>
        </p:txBody>
      </p:sp>
    </p:spTree>
    <p:extLst>
      <p:ext uri="{BB962C8B-B14F-4D97-AF65-F5344CB8AC3E}">
        <p14:creationId xmlns:p14="http://schemas.microsoft.com/office/powerpoint/2010/main" val="4212949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301388"/>
            <a:ext cx="9244640" cy="899615"/>
          </a:xfrm>
        </p:spPr>
        <p:txBody>
          <a:bodyPr/>
          <a:lstStyle/>
          <a:p>
            <a:r>
              <a:rPr lang="es-DO" sz="4000" b="1" dirty="0">
                <a:solidFill>
                  <a:schemeClr val="accent2"/>
                </a:solidFill>
              </a:rPr>
              <a:t>El Arca: Propiciatorio (aplicación)</a:t>
            </a:r>
            <a:endParaRPr lang="en-US" sz="4000" b="1" dirty="0">
              <a:solidFill>
                <a:schemeClr val="accent2"/>
              </a:solidFill>
            </a:endParaRPr>
          </a:p>
        </p:txBody>
      </p:sp>
      <p:sp>
        <p:nvSpPr>
          <p:cNvPr id="3" name="Marcador de texto 2"/>
          <p:cNvSpPr>
            <a:spLocks noGrp="1"/>
          </p:cNvSpPr>
          <p:nvPr>
            <p:ph type="body" sz="half" idx="2"/>
          </p:nvPr>
        </p:nvSpPr>
        <p:spPr>
          <a:xfrm>
            <a:off x="627797" y="1201003"/>
            <a:ext cx="10481481" cy="5404513"/>
          </a:xfrm>
        </p:spPr>
        <p:txBody>
          <a:bodyPr>
            <a:noAutofit/>
          </a:bodyPr>
          <a:lstStyle/>
          <a:p>
            <a:r>
              <a:rPr lang="es-ES" sz="2800" b="1" dirty="0"/>
              <a:t>Ese propiciatorio, con la nube de gloria, la representación visible de la presencia de Dios, y sus querubines </a:t>
            </a:r>
            <a:r>
              <a:rPr lang="es-ES" sz="2800" b="1" dirty="0" err="1"/>
              <a:t>cubridores</a:t>
            </a:r>
            <a:r>
              <a:rPr lang="es-ES" sz="2800" b="1" dirty="0"/>
              <a:t>, es una figura, o "sombra", del trono del gran Dios, que proclama Su nombre </a:t>
            </a:r>
          </a:p>
          <a:p>
            <a:r>
              <a:rPr lang="es-ES" sz="2800" b="1" dirty="0">
                <a:solidFill>
                  <a:srgbClr val="FFFF00"/>
                </a:solidFill>
              </a:rPr>
              <a:t>6 Y pasando Jehová por delante de él, proclamó: ¡Jehová! ¡Jehová! fuerte, misericordioso y piadoso; tardo para la ira, y grande en misericordia y verdad</a:t>
            </a:r>
            <a:r>
              <a:rPr lang="es-ES" sz="2800" b="1" dirty="0"/>
              <a:t>; (</a:t>
            </a:r>
            <a:r>
              <a:rPr lang="es-ES" sz="2800" b="1" dirty="0" err="1"/>
              <a:t>Exo</a:t>
            </a:r>
            <a:r>
              <a:rPr lang="es-ES" sz="2800" b="1" dirty="0"/>
              <a:t>. 34:5-7) </a:t>
            </a:r>
            <a:endParaRPr lang="en-US" sz="2800" b="1" dirty="0"/>
          </a:p>
        </p:txBody>
      </p:sp>
    </p:spTree>
    <p:extLst>
      <p:ext uri="{BB962C8B-B14F-4D97-AF65-F5344CB8AC3E}">
        <p14:creationId xmlns:p14="http://schemas.microsoft.com/office/powerpoint/2010/main" val="1097976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797" y="301388"/>
            <a:ext cx="9771797" cy="899615"/>
          </a:xfrm>
        </p:spPr>
        <p:txBody>
          <a:bodyPr/>
          <a:lstStyle/>
          <a:p>
            <a:r>
              <a:rPr lang="es-DO" sz="4000" b="1" dirty="0">
                <a:solidFill>
                  <a:schemeClr val="accent2"/>
                </a:solidFill>
              </a:rPr>
              <a:t>El Arca: Dentro del Arca (La Santa Ley)</a:t>
            </a:r>
            <a:endParaRPr lang="en-US" sz="4000" b="1" dirty="0">
              <a:solidFill>
                <a:schemeClr val="accent2"/>
              </a:solidFill>
            </a:endParaRPr>
          </a:p>
        </p:txBody>
      </p:sp>
      <p:sp>
        <p:nvSpPr>
          <p:cNvPr id="3" name="Marcador de texto 2"/>
          <p:cNvSpPr>
            <a:spLocks noGrp="1"/>
          </p:cNvSpPr>
          <p:nvPr>
            <p:ph type="body" sz="half" idx="2"/>
          </p:nvPr>
        </p:nvSpPr>
        <p:spPr>
          <a:xfrm>
            <a:off x="627797" y="1201003"/>
            <a:ext cx="10481481" cy="5404513"/>
          </a:xfrm>
        </p:spPr>
        <p:txBody>
          <a:bodyPr>
            <a:noAutofit/>
          </a:bodyPr>
          <a:lstStyle/>
          <a:p>
            <a:pPr algn="just"/>
            <a:r>
              <a:rPr lang="es-ES" sz="3200" b="1" dirty="0"/>
              <a:t>Dentro del arca estaba la propia copia de la santa ley dada a la humanidad al comienzo. "Donde no hay ley, no hay transgresión“ (Rom. 4:15). "El pecado no es llevado en cuenta cuando no hay ley“ Es por esta razón que el Señor no podría haber expulsado a nuestros primeros padres del jardín del Edén (Gen. 3:22-24). por causa de su pecado, si ellos hubiesen sido ignorantes a respecto de esta santa ley. </a:t>
            </a:r>
            <a:endParaRPr lang="en-US" sz="3200" b="1" dirty="0"/>
          </a:p>
        </p:txBody>
      </p:sp>
    </p:spTree>
    <p:extLst>
      <p:ext uri="{BB962C8B-B14F-4D97-AF65-F5344CB8AC3E}">
        <p14:creationId xmlns:p14="http://schemas.microsoft.com/office/powerpoint/2010/main" val="1114253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797" y="301388"/>
            <a:ext cx="9771797" cy="899615"/>
          </a:xfrm>
        </p:spPr>
        <p:txBody>
          <a:bodyPr/>
          <a:lstStyle/>
          <a:p>
            <a:r>
              <a:rPr lang="es-DO" sz="4000" b="1" dirty="0">
                <a:solidFill>
                  <a:schemeClr val="accent2"/>
                </a:solidFill>
              </a:rPr>
              <a:t>El Arca: Dentro del Arca (La Santa Ley)</a:t>
            </a:r>
            <a:endParaRPr lang="en-US" sz="4000" b="1" dirty="0">
              <a:solidFill>
                <a:schemeClr val="accent2"/>
              </a:solidFill>
            </a:endParaRPr>
          </a:p>
        </p:txBody>
      </p:sp>
      <p:sp>
        <p:nvSpPr>
          <p:cNvPr id="3" name="Marcador de texto 2"/>
          <p:cNvSpPr>
            <a:spLocks noGrp="1"/>
          </p:cNvSpPr>
          <p:nvPr>
            <p:ph type="body" sz="half" idx="2"/>
          </p:nvPr>
        </p:nvSpPr>
        <p:spPr>
          <a:xfrm>
            <a:off x="627797" y="1201003"/>
            <a:ext cx="10481481" cy="5404513"/>
          </a:xfrm>
        </p:spPr>
        <p:txBody>
          <a:bodyPr>
            <a:noAutofit/>
          </a:bodyPr>
          <a:lstStyle/>
          <a:p>
            <a:pPr algn="just"/>
            <a:r>
              <a:rPr lang="es-ES" sz="3200" b="1" dirty="0"/>
              <a:t>Nuestro Señor nunca reveló en Su Santa Palabra, cómo les reveló Su ley a nuestros padres; pero cuando fue necesario revelarles nuevamente a Su pueblo Su ley, después de la larga servidumbre en Egipto, él tenía ese momento de temor reverencial gravado, de manera que las generaciones venideras supieran que Dios vino del cielo y les dio los mandamientos con una voz audible en los oídos de todos los Israelitas </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a:t>
            </a:r>
            <a:r>
              <a:rPr kumimoji="0" lang="es-ES" sz="3200" b="1" i="0" u="none" strike="noStrike" kern="1200" cap="none" spc="0" normalizeH="0" baseline="0" noProof="0" dirty="0" err="1">
                <a:ln>
                  <a:noFill/>
                </a:ln>
                <a:solidFill>
                  <a:prstClr val="white"/>
                </a:solidFill>
                <a:effectLst/>
                <a:uLnTx/>
                <a:uFillTx/>
                <a:latin typeface="Century Gothic" panose="020B0502020202020204"/>
                <a:ea typeface="+mj-ea"/>
                <a:cs typeface="+mj-cs"/>
              </a:rPr>
              <a:t>Deut</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 4:10-13)</a:t>
            </a:r>
            <a:endParaRPr lang="en-US" sz="3200" b="1" dirty="0"/>
          </a:p>
        </p:txBody>
      </p:sp>
    </p:spTree>
    <p:extLst>
      <p:ext uri="{BB962C8B-B14F-4D97-AF65-F5344CB8AC3E}">
        <p14:creationId xmlns:p14="http://schemas.microsoft.com/office/powerpoint/2010/main" val="1309447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797" y="301388"/>
            <a:ext cx="9771797" cy="899615"/>
          </a:xfrm>
        </p:spPr>
        <p:txBody>
          <a:bodyPr/>
          <a:lstStyle/>
          <a:p>
            <a:r>
              <a:rPr lang="es-DO" sz="4000" b="1" dirty="0">
                <a:solidFill>
                  <a:schemeClr val="accent2"/>
                </a:solidFill>
              </a:rPr>
              <a:t>El Arca: (Deuteronomio 4:10-13)</a:t>
            </a:r>
            <a:endParaRPr lang="en-US" sz="4000" b="1" dirty="0">
              <a:solidFill>
                <a:schemeClr val="accent2"/>
              </a:solidFill>
            </a:endParaRPr>
          </a:p>
        </p:txBody>
      </p:sp>
      <p:sp>
        <p:nvSpPr>
          <p:cNvPr id="3" name="Marcador de texto 2"/>
          <p:cNvSpPr>
            <a:spLocks noGrp="1"/>
          </p:cNvSpPr>
          <p:nvPr>
            <p:ph type="body" sz="half" idx="2"/>
          </p:nvPr>
        </p:nvSpPr>
        <p:spPr>
          <a:xfrm>
            <a:off x="627797" y="1201003"/>
            <a:ext cx="10481481" cy="5404513"/>
          </a:xfrm>
        </p:spPr>
        <p:txBody>
          <a:bodyPr>
            <a:noAutofit/>
          </a:bodyPr>
          <a:lstStyle/>
          <a:p>
            <a:pPr algn="just"/>
            <a:r>
              <a:rPr lang="es-ES" sz="2800" b="1" dirty="0">
                <a:solidFill>
                  <a:srgbClr val="FFFF00"/>
                </a:solidFill>
              </a:rPr>
              <a:t>10 El día que estuviste delante de Jehová tu Dios en Horeb, cuando Jehová me dijo: Reúneme el pueblo, para que yo les haga oír mis palabras, las cuales aprenderán, para temerme todos los días que vivieren sobre la tierra, y las enseñarán a sus hijos; 11 y os acercasteis y os pusisteis al pie del monte; y el monte ardía en fuego hasta en medio de los cielos con tinieblas, nube y oscuridad; 12 y habló Jehová con vosotros de en medio del fuego; oísteis la voz de sus palabras, mas a excepción de oír la voz, ninguna figura visteis. 13 Y él os anunció su pacto, el cual os mandó poner por obra; los diez mandamientos, y los escribió en dos tablas de piedra.</a:t>
            </a:r>
            <a:endParaRPr lang="en-US" sz="2800" b="1" dirty="0">
              <a:solidFill>
                <a:srgbClr val="FFFF00"/>
              </a:solidFill>
            </a:endParaRPr>
          </a:p>
        </p:txBody>
      </p:sp>
    </p:spTree>
    <p:extLst>
      <p:ext uri="{BB962C8B-B14F-4D97-AF65-F5344CB8AC3E}">
        <p14:creationId xmlns:p14="http://schemas.microsoft.com/office/powerpoint/2010/main" val="1946622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797" y="301388"/>
            <a:ext cx="9771797" cy="899615"/>
          </a:xfrm>
        </p:spPr>
        <p:txBody>
          <a:bodyPr/>
          <a:lstStyle/>
          <a:p>
            <a:r>
              <a:rPr lang="es-DO" sz="4000" b="1" dirty="0">
                <a:solidFill>
                  <a:schemeClr val="accent2"/>
                </a:solidFill>
              </a:rPr>
              <a:t>El Arca: Dentro del Arca</a:t>
            </a:r>
            <a:endParaRPr lang="en-US" sz="4000" b="1" dirty="0">
              <a:solidFill>
                <a:schemeClr val="accent2"/>
              </a:solidFill>
            </a:endParaRPr>
          </a:p>
        </p:txBody>
      </p:sp>
      <p:sp>
        <p:nvSpPr>
          <p:cNvPr id="3" name="Marcador de texto 2"/>
          <p:cNvSpPr>
            <a:spLocks noGrp="1"/>
          </p:cNvSpPr>
          <p:nvPr>
            <p:ph type="body" sz="half" idx="2"/>
          </p:nvPr>
        </p:nvSpPr>
        <p:spPr>
          <a:xfrm>
            <a:off x="378372" y="1201003"/>
            <a:ext cx="11035861" cy="5404513"/>
          </a:xfrm>
        </p:spPr>
        <p:txBody>
          <a:bodyPr>
            <a:noAutofit/>
          </a:bodyPr>
          <a:lstStyle/>
          <a:p>
            <a:pPr algn="just"/>
            <a:r>
              <a:rPr lang="es-ES" sz="2800" b="1" dirty="0"/>
              <a:t>Después que Dios les dio los diez mandamientos desde la cima del Monte Sinaí, El las escribió en dos tablas de piedras, y se las dio a Moisés, (</a:t>
            </a:r>
            <a:r>
              <a:rPr lang="es-ES" sz="2800" b="1" dirty="0" err="1"/>
              <a:t>Exo</a:t>
            </a:r>
            <a:r>
              <a:rPr lang="es-ES" sz="2800" b="1" dirty="0"/>
              <a:t>. 31:18) </a:t>
            </a:r>
          </a:p>
          <a:p>
            <a:pPr algn="just"/>
            <a:r>
              <a:rPr lang="es-ES" sz="2800" b="1" dirty="0">
                <a:solidFill>
                  <a:srgbClr val="FFFF00"/>
                </a:solidFill>
              </a:rPr>
              <a:t>18 Y dio a Moisés, cuando acabó de hablar con él en el monte de Sinaí, dos tablas del testimonio, tablas de piedra escritas con el dedo de Dios.</a:t>
            </a:r>
          </a:p>
          <a:p>
            <a:pPr algn="just"/>
            <a:r>
              <a:rPr lang="es-ES" sz="2800" b="1" dirty="0"/>
              <a:t>con la instrucción, "las pondrás en el arca" (</a:t>
            </a:r>
            <a:r>
              <a:rPr lang="es-ES" sz="2800" b="1" dirty="0" err="1"/>
              <a:t>Exo</a:t>
            </a:r>
            <a:r>
              <a:rPr lang="es-ES" sz="2800" b="1" dirty="0"/>
              <a:t>. 25:21-22). </a:t>
            </a:r>
          </a:p>
          <a:p>
            <a:pPr algn="just"/>
            <a:r>
              <a:rPr lang="es-ES" sz="2800" b="1" dirty="0">
                <a:solidFill>
                  <a:srgbClr val="FFFF00"/>
                </a:solidFill>
              </a:rPr>
              <a:t>21 Y pondrás el propiciatorio encima del arca, y en el arca pondrás el testimonio que yo te daré. 22 Y de allí me declararé a ti, y hablaré contigo de sobre el propiciatorio, de entre los dos querubines que están sobre el arca del testimonio, todo lo que yo te mandare para los hijos de Israel.</a:t>
            </a:r>
            <a:endParaRPr lang="en-US" sz="2800" b="1" dirty="0">
              <a:solidFill>
                <a:srgbClr val="FFFF00"/>
              </a:solidFill>
            </a:endParaRPr>
          </a:p>
        </p:txBody>
      </p:sp>
    </p:spTree>
    <p:extLst>
      <p:ext uri="{BB962C8B-B14F-4D97-AF65-F5344CB8AC3E}">
        <p14:creationId xmlns:p14="http://schemas.microsoft.com/office/powerpoint/2010/main" val="3252218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797" y="301388"/>
            <a:ext cx="9771797" cy="899615"/>
          </a:xfrm>
        </p:spPr>
        <p:txBody>
          <a:bodyPr/>
          <a:lstStyle/>
          <a:p>
            <a:r>
              <a:rPr lang="es-ES" sz="4000" b="1" dirty="0">
                <a:solidFill>
                  <a:schemeClr val="accent2"/>
                </a:solidFill>
              </a:rPr>
              <a:t>El Arca: la exclusividad del Misterio</a:t>
            </a:r>
            <a:endParaRPr lang="en-US" sz="4000" b="1" dirty="0">
              <a:solidFill>
                <a:schemeClr val="accent2"/>
              </a:solidFill>
            </a:endParaRPr>
          </a:p>
        </p:txBody>
      </p:sp>
      <p:sp>
        <p:nvSpPr>
          <p:cNvPr id="3" name="Marcador de texto 2"/>
          <p:cNvSpPr>
            <a:spLocks noGrp="1"/>
          </p:cNvSpPr>
          <p:nvPr>
            <p:ph type="body" sz="half" idx="2"/>
          </p:nvPr>
        </p:nvSpPr>
        <p:spPr>
          <a:xfrm>
            <a:off x="627797" y="1201003"/>
            <a:ext cx="10481481" cy="5404513"/>
          </a:xfrm>
        </p:spPr>
        <p:txBody>
          <a:bodyPr>
            <a:noAutofit/>
          </a:bodyPr>
          <a:lstStyle/>
          <a:p>
            <a:pPr algn="just"/>
            <a:r>
              <a:rPr lang="es-ES" sz="3200" b="1" dirty="0"/>
              <a:t>El arca fue colocada en el Lugar Santísimo del santuario, </a:t>
            </a:r>
            <a:r>
              <a:rPr lang="es-ES" sz="3200" b="1" dirty="0">
                <a:solidFill>
                  <a:schemeClr val="accent2"/>
                </a:solidFill>
              </a:rPr>
              <a:t>donde ningún ojo mortal, excepto el del Sumo Sacerdote, podía mirarla, y solamente un Día en el año</a:t>
            </a:r>
            <a:r>
              <a:rPr lang="es-ES" sz="3200" b="1" dirty="0"/>
              <a:t>, cuando él entraba para esparcir la sangre del cabrito del Señor delante y sobre el propiciatorio, para expiar la quebrantada ley que estaba dentro del arca.</a:t>
            </a:r>
            <a:endParaRPr lang="en-US" sz="3200" b="1" dirty="0"/>
          </a:p>
        </p:txBody>
      </p:sp>
    </p:spTree>
    <p:extLst>
      <p:ext uri="{BB962C8B-B14F-4D97-AF65-F5344CB8AC3E}">
        <p14:creationId xmlns:p14="http://schemas.microsoft.com/office/powerpoint/2010/main" val="2796361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797" y="301389"/>
            <a:ext cx="9771797" cy="628778"/>
          </a:xfrm>
        </p:spPr>
        <p:txBody>
          <a:bodyPr/>
          <a:lstStyle/>
          <a:p>
            <a:r>
              <a:rPr lang="es-DO" sz="4000" b="1" dirty="0">
                <a:solidFill>
                  <a:schemeClr val="accent2"/>
                </a:solidFill>
              </a:rPr>
              <a:t>El Arca: Sangre sobre la Ley</a:t>
            </a:r>
            <a:endParaRPr lang="en-US" sz="4000" b="1" dirty="0">
              <a:solidFill>
                <a:schemeClr val="accent2"/>
              </a:solidFill>
            </a:endParaRPr>
          </a:p>
        </p:txBody>
      </p:sp>
      <p:sp>
        <p:nvSpPr>
          <p:cNvPr id="3" name="Marcador de texto 2"/>
          <p:cNvSpPr>
            <a:spLocks noGrp="1"/>
          </p:cNvSpPr>
          <p:nvPr>
            <p:ph type="body" sz="half" idx="2"/>
          </p:nvPr>
        </p:nvSpPr>
        <p:spPr>
          <a:xfrm>
            <a:off x="236483" y="1201003"/>
            <a:ext cx="11477296" cy="5404513"/>
          </a:xfrm>
        </p:spPr>
        <p:txBody>
          <a:bodyPr>
            <a:noAutofit/>
          </a:bodyPr>
          <a:lstStyle/>
          <a:p>
            <a:pPr algn="just"/>
            <a:r>
              <a:rPr lang="es-ES" sz="2800" b="1" dirty="0"/>
              <a:t>"El salario del pecado es la muerte" y la quebrantada ley demanda la muerte de todo pecador. En el servicio típico la sangre era esparcida sobre la ley (Lev. 16:15) </a:t>
            </a:r>
          </a:p>
          <a:p>
            <a:pPr algn="just"/>
            <a:r>
              <a:rPr lang="es-ES" sz="2800" b="1" dirty="0">
                <a:solidFill>
                  <a:srgbClr val="FFFF00"/>
                </a:solidFill>
              </a:rPr>
              <a:t>15 Después degollará el macho cabrío en expiación por el pecado del pueblo, y llevará la sangre detrás del velo adentro, y hará de la sangre como hizo con la sangre del becerro, y la esparcirá sobre el propiciatorio y delante del propiciatorio.</a:t>
            </a:r>
          </a:p>
          <a:p>
            <a:pPr algn="just"/>
            <a:r>
              <a:rPr lang="es-ES" sz="2800" b="1" dirty="0"/>
              <a:t>para mostrar Así la fe en la sangre de Cristo, la cual liberaría la justicia de la demanda, o curso, de la ley (Gal. 3:13)</a:t>
            </a:r>
          </a:p>
          <a:p>
            <a:pPr algn="just"/>
            <a:r>
              <a:rPr lang="es-ES" sz="2800" b="1" dirty="0">
                <a:solidFill>
                  <a:srgbClr val="FFFF00"/>
                </a:solidFill>
              </a:rPr>
              <a:t>13 Cristo nos redimió de la maldición de la ley, hecho por nosotros maldición (porque está escrito: Maldito todo el que es colgado en un madero),</a:t>
            </a:r>
            <a:endParaRPr lang="en-US" sz="2800" b="1" dirty="0">
              <a:solidFill>
                <a:srgbClr val="FFFF00"/>
              </a:solidFill>
            </a:endParaRPr>
          </a:p>
        </p:txBody>
      </p:sp>
    </p:spTree>
    <p:extLst>
      <p:ext uri="{BB962C8B-B14F-4D97-AF65-F5344CB8AC3E}">
        <p14:creationId xmlns:p14="http://schemas.microsoft.com/office/powerpoint/2010/main" val="1936612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25" y="301388"/>
            <a:ext cx="10481480" cy="899615"/>
          </a:xfrm>
        </p:spPr>
        <p:txBody>
          <a:bodyPr/>
          <a:lstStyle/>
          <a:p>
            <a:r>
              <a:rPr lang="es-DO" sz="3600" b="1" dirty="0">
                <a:solidFill>
                  <a:schemeClr val="accent2"/>
                </a:solidFill>
              </a:rPr>
              <a:t>El Arca: La gloria de Dios entre los querubines</a:t>
            </a:r>
            <a:endParaRPr lang="en-US" sz="3600" b="1" dirty="0">
              <a:solidFill>
                <a:schemeClr val="accent2"/>
              </a:solidFill>
            </a:endParaRPr>
          </a:p>
        </p:txBody>
      </p:sp>
      <p:sp>
        <p:nvSpPr>
          <p:cNvPr id="3" name="Marcador de texto 2"/>
          <p:cNvSpPr>
            <a:spLocks noGrp="1"/>
          </p:cNvSpPr>
          <p:nvPr>
            <p:ph type="body" sz="half" idx="2"/>
          </p:nvPr>
        </p:nvSpPr>
        <p:spPr>
          <a:xfrm>
            <a:off x="627797" y="1201003"/>
            <a:ext cx="10481481" cy="5404513"/>
          </a:xfrm>
        </p:spPr>
        <p:txBody>
          <a:bodyPr>
            <a:noAutofit/>
          </a:bodyPr>
          <a:lstStyle/>
          <a:p>
            <a:pPr algn="just"/>
            <a:r>
              <a:rPr lang="es-ES" sz="3200" b="1" dirty="0"/>
              <a:t>Dios hablaba con Su pueblo desde la nube de gloria, la cual descansaba en el propiciatorio, entre los querubines Estos querubines dorados con sus alas abiertas eran una representación del querubín </a:t>
            </a:r>
            <a:r>
              <a:rPr lang="es-ES" sz="3200" b="1" dirty="0" err="1"/>
              <a:t>cubridor</a:t>
            </a:r>
            <a:r>
              <a:rPr lang="es-ES" sz="3200" b="1" dirty="0"/>
              <a:t> que rodea el trono de Dios en el cielo [</a:t>
            </a:r>
            <a:r>
              <a:rPr lang="es-ES" sz="3200" b="1" dirty="0" err="1"/>
              <a:t>Eze</a:t>
            </a:r>
            <a:r>
              <a:rPr lang="es-ES" sz="3200" b="1" dirty="0"/>
              <a:t>. 28:14,16]. </a:t>
            </a:r>
            <a:endParaRPr lang="en-US" sz="3200" b="1" dirty="0"/>
          </a:p>
        </p:txBody>
      </p:sp>
    </p:spTree>
    <p:extLst>
      <p:ext uri="{BB962C8B-B14F-4D97-AF65-F5344CB8AC3E}">
        <p14:creationId xmlns:p14="http://schemas.microsoft.com/office/powerpoint/2010/main" val="783316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25" y="301388"/>
            <a:ext cx="10481480" cy="899615"/>
          </a:xfrm>
        </p:spPr>
        <p:txBody>
          <a:bodyPr/>
          <a:lstStyle/>
          <a:p>
            <a:r>
              <a:rPr lang="es-DO" sz="3600" b="1" dirty="0">
                <a:solidFill>
                  <a:schemeClr val="accent2"/>
                </a:solidFill>
              </a:rPr>
              <a:t>El Arca: Querubín protector o </a:t>
            </a:r>
            <a:r>
              <a:rPr lang="es-DO" sz="3600" b="1" dirty="0" err="1">
                <a:solidFill>
                  <a:schemeClr val="accent2"/>
                </a:solidFill>
              </a:rPr>
              <a:t>cubridor</a:t>
            </a:r>
            <a:endParaRPr lang="en-US" sz="3600" b="1" dirty="0">
              <a:solidFill>
                <a:schemeClr val="accent2"/>
              </a:solidFill>
            </a:endParaRPr>
          </a:p>
        </p:txBody>
      </p:sp>
      <p:sp>
        <p:nvSpPr>
          <p:cNvPr id="3" name="Marcador de texto 2"/>
          <p:cNvSpPr>
            <a:spLocks noGrp="1"/>
          </p:cNvSpPr>
          <p:nvPr>
            <p:ph type="body" sz="half" idx="2"/>
          </p:nvPr>
        </p:nvSpPr>
        <p:spPr>
          <a:xfrm>
            <a:off x="627797" y="1201003"/>
            <a:ext cx="10481481" cy="5404513"/>
          </a:xfrm>
        </p:spPr>
        <p:txBody>
          <a:bodyPr>
            <a:noAutofit/>
          </a:bodyPr>
          <a:lstStyle/>
          <a:p>
            <a:pPr algn="just"/>
            <a:r>
              <a:rPr lang="es-ES" sz="3200" b="1" dirty="0">
                <a:solidFill>
                  <a:srgbClr val="FFFF00"/>
                </a:solidFill>
              </a:rPr>
              <a:t>14 Tú, querubín grande, protector, yo te puse en el santo monte de Dios, allí estuviste; en medio de las piedras de fuego te paseabas. 15 Perfecto eras en todos tus caminos desde el día que fuiste creado, hasta que se halló en ti maldad. 16 A causa de la multitud de tus contrataciones fuiste lleno de iniquidad, y pecaste; por lo que yo te eché del monte de Dios, y te arrojé de entre las piedras del fuego, oh querubín protector.</a:t>
            </a:r>
            <a:endParaRPr lang="en-US" sz="3200" b="1" dirty="0">
              <a:solidFill>
                <a:srgbClr val="FFFF00"/>
              </a:solidFill>
            </a:endParaRPr>
          </a:p>
        </p:txBody>
      </p:sp>
    </p:spTree>
    <p:extLst>
      <p:ext uri="{BB962C8B-B14F-4D97-AF65-F5344CB8AC3E}">
        <p14:creationId xmlns:p14="http://schemas.microsoft.com/office/powerpoint/2010/main" val="2861862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72510" y="682388"/>
            <a:ext cx="9599789" cy="5677469"/>
          </a:xfrm>
        </p:spPr>
        <p:txBody>
          <a:bodyPr/>
          <a:lstStyle/>
          <a:p>
            <a:r>
              <a:rPr lang="es-ES" sz="6600" b="1" dirty="0">
                <a:solidFill>
                  <a:schemeClr val="accent2">
                    <a:lumMod val="40000"/>
                    <a:lumOff val="60000"/>
                  </a:schemeClr>
                </a:solidFill>
              </a:rPr>
              <a:t>Sección II: Los Muebles del Santuario</a:t>
            </a:r>
            <a:br>
              <a:rPr lang="es-DO" b="1" dirty="0"/>
            </a:br>
            <a:br>
              <a:rPr lang="es-DO" b="1" dirty="0"/>
            </a:br>
            <a:r>
              <a:rPr lang="es-DO" b="1" dirty="0"/>
              <a:t>Capítulo : El Arca.</a:t>
            </a:r>
            <a:endParaRPr lang="en-US" b="1" dirty="0"/>
          </a:p>
        </p:txBody>
      </p:sp>
    </p:spTree>
    <p:extLst>
      <p:ext uri="{BB962C8B-B14F-4D97-AF65-F5344CB8AC3E}">
        <p14:creationId xmlns:p14="http://schemas.microsoft.com/office/powerpoint/2010/main" val="766287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25" y="301388"/>
            <a:ext cx="10481480" cy="899615"/>
          </a:xfrm>
        </p:spPr>
        <p:txBody>
          <a:bodyPr/>
          <a:lstStyle/>
          <a:p>
            <a:r>
              <a:rPr lang="es-DO" sz="3600" b="1" dirty="0">
                <a:solidFill>
                  <a:schemeClr val="accent2"/>
                </a:solidFill>
              </a:rPr>
              <a:t>La Ley es el fundamento del trono de Dios</a:t>
            </a:r>
            <a:endParaRPr lang="en-US" sz="3600" b="1" dirty="0">
              <a:solidFill>
                <a:schemeClr val="accent2"/>
              </a:solidFill>
            </a:endParaRPr>
          </a:p>
        </p:txBody>
      </p:sp>
      <p:sp>
        <p:nvSpPr>
          <p:cNvPr id="3" name="Marcador de texto 2"/>
          <p:cNvSpPr>
            <a:spLocks noGrp="1"/>
          </p:cNvSpPr>
          <p:nvPr>
            <p:ph type="body" sz="half" idx="2"/>
          </p:nvPr>
        </p:nvSpPr>
        <p:spPr>
          <a:xfrm>
            <a:off x="627797" y="1201003"/>
            <a:ext cx="10481481" cy="5404513"/>
          </a:xfrm>
        </p:spPr>
        <p:txBody>
          <a:bodyPr>
            <a:noAutofit/>
          </a:bodyPr>
          <a:lstStyle/>
          <a:p>
            <a:pPr algn="just"/>
            <a:r>
              <a:rPr lang="es-ES" sz="2800" b="1" dirty="0"/>
              <a:t>No puede haber un gobierno sin una ley. La misma sugestión de un reino está siempre ligada a una ley. No podría existir ningún juicio sin una ley que sea la norma para ese juicio. Dios declaró que "todos los que con ley pecaron, mediante ley serán juzgados“ [Rom. 2:12]. Todos los mandamientos de Dios son justos [Salmo 119:172]. El establecimiento, o la fundación, de Su trono es justicia y juicio 											[Salmo 97:1,2].</a:t>
            </a:r>
          </a:p>
          <a:p>
            <a:pPr algn="ctr"/>
            <a:r>
              <a:rPr lang="es-ES" sz="2800" b="1" dirty="0"/>
              <a:t> </a:t>
            </a:r>
            <a:r>
              <a:rPr lang="es-ES" sz="2800" b="1" dirty="0">
                <a:solidFill>
                  <a:srgbClr val="FFFF00"/>
                </a:solidFill>
              </a:rPr>
              <a:t>1 Jehová reina; regocíjese la tierra,</a:t>
            </a:r>
          </a:p>
          <a:p>
            <a:pPr algn="ctr"/>
            <a:r>
              <a:rPr lang="es-ES" sz="2800" b="1" dirty="0">
                <a:solidFill>
                  <a:srgbClr val="FFFF00"/>
                </a:solidFill>
              </a:rPr>
              <a:t>Alégrense las muchas costas.</a:t>
            </a:r>
          </a:p>
          <a:p>
            <a:pPr algn="ctr"/>
            <a:r>
              <a:rPr lang="es-ES" sz="2800" b="1" dirty="0">
                <a:solidFill>
                  <a:srgbClr val="FFFF00"/>
                </a:solidFill>
              </a:rPr>
              <a:t>2 Nubes y oscuridad alrededor de él;</a:t>
            </a:r>
          </a:p>
          <a:p>
            <a:pPr algn="ctr"/>
            <a:r>
              <a:rPr lang="es-ES" sz="2800" b="1" dirty="0">
                <a:solidFill>
                  <a:srgbClr val="FFFF00"/>
                </a:solidFill>
              </a:rPr>
              <a:t>Justicia y juicio son el cimiento de su trono.</a:t>
            </a:r>
            <a:endParaRPr lang="en-US" sz="2800" b="1" dirty="0">
              <a:solidFill>
                <a:srgbClr val="FFFF00"/>
              </a:solidFill>
            </a:endParaRPr>
          </a:p>
        </p:txBody>
      </p:sp>
    </p:spTree>
    <p:extLst>
      <p:ext uri="{BB962C8B-B14F-4D97-AF65-F5344CB8AC3E}">
        <p14:creationId xmlns:p14="http://schemas.microsoft.com/office/powerpoint/2010/main" val="1010068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25" y="189187"/>
            <a:ext cx="10481480" cy="599090"/>
          </a:xfrm>
        </p:spPr>
        <p:txBody>
          <a:bodyPr/>
          <a:lstStyle/>
          <a:p>
            <a:r>
              <a:rPr lang="es-ES" sz="3100" b="1" dirty="0">
                <a:solidFill>
                  <a:schemeClr val="accent2"/>
                </a:solidFill>
              </a:rPr>
              <a:t>El Arca: Dentro del Arca (Ley, Maná, Vara de Aarón)</a:t>
            </a:r>
            <a:endParaRPr lang="en-US" sz="3100" b="1" dirty="0">
              <a:solidFill>
                <a:schemeClr val="accent2"/>
              </a:solidFill>
            </a:endParaRPr>
          </a:p>
        </p:txBody>
      </p:sp>
      <p:sp>
        <p:nvSpPr>
          <p:cNvPr id="3" name="Marcador de texto 2"/>
          <p:cNvSpPr>
            <a:spLocks noGrp="1"/>
          </p:cNvSpPr>
          <p:nvPr>
            <p:ph type="body" sz="half" idx="2"/>
          </p:nvPr>
        </p:nvSpPr>
        <p:spPr>
          <a:xfrm>
            <a:off x="126125" y="788277"/>
            <a:ext cx="11939750" cy="6069723"/>
          </a:xfrm>
        </p:spPr>
        <p:txBody>
          <a:bodyPr>
            <a:noAutofit/>
          </a:bodyPr>
          <a:lstStyle/>
          <a:p>
            <a:pPr algn="just"/>
            <a:r>
              <a:rPr lang="es-ES" sz="2800" b="1" dirty="0"/>
              <a:t>"No había nada dentro del arca, a no ser las dos tablas de piedra"[1 Reyes 8:9]</a:t>
            </a:r>
          </a:p>
          <a:p>
            <a:pPr algn="just"/>
            <a:r>
              <a:rPr lang="es-ES" sz="2800" b="1" dirty="0">
                <a:solidFill>
                  <a:srgbClr val="FFFF00"/>
                </a:solidFill>
              </a:rPr>
              <a:t>9 En el arca ninguna cosa había sino las dos tablas de piedra que allí había puesto Moisés en Horeb, donde Jehová hizo pacto con los hijos de Israel, cuando salieron de la tierra de Egipto.</a:t>
            </a:r>
          </a:p>
          <a:p>
            <a:pPr algn="just"/>
            <a:r>
              <a:rPr lang="es-ES" sz="2800" b="1" dirty="0"/>
              <a:t> dice el libro sagrado. El pote de maná fue colocado "delante del Señor" [</a:t>
            </a:r>
            <a:r>
              <a:rPr lang="es-ES" sz="2800" b="1" dirty="0" err="1"/>
              <a:t>Exo</a:t>
            </a:r>
            <a:r>
              <a:rPr lang="es-ES" sz="2800" b="1" dirty="0"/>
              <a:t>. 16:33-34],</a:t>
            </a:r>
          </a:p>
          <a:p>
            <a:pPr algn="just"/>
            <a:r>
              <a:rPr lang="es-ES" sz="2800" b="1" dirty="0">
                <a:solidFill>
                  <a:srgbClr val="FFFF00"/>
                </a:solidFill>
              </a:rPr>
              <a:t>33 Y dijo Moisés a Aarón: Toma una vasija y pon en ella un gomer de maná, y ponlo delante de Jehová, para que sea guardado para vuestros descendientes. 34 Y Aarón lo puso delante del Testimonio para guardarlo, como Jehová lo mandó a Moisés.</a:t>
            </a:r>
          </a:p>
          <a:p>
            <a:pPr algn="just"/>
            <a:r>
              <a:rPr lang="es-ES" sz="2800" b="1" dirty="0"/>
              <a:t> y la vara de Aarón que floreció fue colocada "delante del testimonio" [Núm. 17:10]. </a:t>
            </a:r>
            <a:endParaRPr lang="en-US" sz="2800" b="1" dirty="0"/>
          </a:p>
        </p:txBody>
      </p:sp>
    </p:spTree>
    <p:extLst>
      <p:ext uri="{BB962C8B-B14F-4D97-AF65-F5344CB8AC3E}">
        <p14:creationId xmlns:p14="http://schemas.microsoft.com/office/powerpoint/2010/main" val="1992234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25" y="301388"/>
            <a:ext cx="10481480" cy="899615"/>
          </a:xfrm>
        </p:spPr>
        <p:txBody>
          <a:bodyPr/>
          <a:lstStyle/>
          <a:p>
            <a:r>
              <a:rPr lang="es-ES" sz="3100" b="1" dirty="0">
                <a:solidFill>
                  <a:schemeClr val="accent2"/>
                </a:solidFill>
              </a:rPr>
              <a:t>El Arca: Dentro del Arca (Ley, Maná, Vara de Aarón)</a:t>
            </a:r>
            <a:endParaRPr lang="en-US" sz="3100" b="1" dirty="0">
              <a:solidFill>
                <a:schemeClr val="accent2"/>
              </a:solidFill>
            </a:endParaRPr>
          </a:p>
        </p:txBody>
      </p:sp>
      <p:sp>
        <p:nvSpPr>
          <p:cNvPr id="3" name="Marcador de texto 2"/>
          <p:cNvSpPr>
            <a:spLocks noGrp="1"/>
          </p:cNvSpPr>
          <p:nvPr>
            <p:ph type="body" sz="half" idx="2"/>
          </p:nvPr>
        </p:nvSpPr>
        <p:spPr>
          <a:xfrm>
            <a:off x="362607" y="1201003"/>
            <a:ext cx="11083159" cy="5404513"/>
          </a:xfrm>
        </p:spPr>
        <p:txBody>
          <a:bodyPr>
            <a:noAutofit/>
          </a:bodyPr>
          <a:lstStyle/>
          <a:p>
            <a:pPr algn="just"/>
            <a:r>
              <a:rPr lang="es-ES" sz="2800" b="1" dirty="0"/>
              <a:t>Pablo, enumerando todo el contenido del Lugar Santísimo en el orden que él tenía, lo lleva a uno a suponer que en algún tiempo el pote con maná y la vara de Aarón fueron puestos en el arca; Hebreos 9:3,4</a:t>
            </a:r>
          </a:p>
          <a:p>
            <a:pPr algn="just"/>
            <a:r>
              <a:rPr lang="es-ES" sz="2800" b="1" dirty="0">
                <a:solidFill>
                  <a:srgbClr val="FFFF00"/>
                </a:solidFill>
              </a:rPr>
              <a:t>3 Tras el segundo velo estaba la parte del tabernáculo llamada el Lugar Santísimo, 4 el cual tenía un incensario de oro y el arca del pacto cubierta de oro por todas partes, en la que estaba una urna de oro que contenía el maná, la vara de Aarón que reverdeció, y las tablas del pacto;</a:t>
            </a:r>
          </a:p>
          <a:p>
            <a:pPr algn="just"/>
            <a:r>
              <a:rPr lang="es-ES" sz="2800" b="1" dirty="0"/>
              <a:t> pero el arca fue hecha con el único propósito de contener la santa ley de Dios [</a:t>
            </a:r>
            <a:r>
              <a:rPr lang="es-ES" sz="2800" b="1" dirty="0" err="1"/>
              <a:t>Deut</a:t>
            </a:r>
            <a:r>
              <a:rPr lang="es-ES" sz="2800" b="1" dirty="0"/>
              <a:t>. 10:1-2]. </a:t>
            </a:r>
            <a:endParaRPr lang="en-US" sz="2800" b="1" dirty="0"/>
          </a:p>
        </p:txBody>
      </p:sp>
    </p:spTree>
    <p:extLst>
      <p:ext uri="{BB962C8B-B14F-4D97-AF65-F5344CB8AC3E}">
        <p14:creationId xmlns:p14="http://schemas.microsoft.com/office/powerpoint/2010/main" val="2537422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25" y="301388"/>
            <a:ext cx="10481480" cy="899615"/>
          </a:xfrm>
        </p:spPr>
        <p:txBody>
          <a:bodyPr/>
          <a:lstStyle/>
          <a:p>
            <a:r>
              <a:rPr lang="es-ES" sz="3100" b="1" dirty="0">
                <a:solidFill>
                  <a:schemeClr val="accent2"/>
                </a:solidFill>
              </a:rPr>
              <a:t>El Arca: Dentro del Arca (Ley, Maná, Vara de Aarón)</a:t>
            </a:r>
            <a:endParaRPr lang="en-US" sz="3100" b="1" dirty="0">
              <a:solidFill>
                <a:schemeClr val="accent2"/>
              </a:solidFill>
            </a:endParaRPr>
          </a:p>
        </p:txBody>
      </p:sp>
      <p:sp>
        <p:nvSpPr>
          <p:cNvPr id="3" name="Marcador de texto 2"/>
          <p:cNvSpPr>
            <a:spLocks noGrp="1"/>
          </p:cNvSpPr>
          <p:nvPr>
            <p:ph type="body" sz="half" idx="2"/>
          </p:nvPr>
        </p:nvSpPr>
        <p:spPr>
          <a:xfrm>
            <a:off x="627797" y="1201003"/>
            <a:ext cx="10481481" cy="5404513"/>
          </a:xfrm>
        </p:spPr>
        <p:txBody>
          <a:bodyPr>
            <a:noAutofit/>
          </a:bodyPr>
          <a:lstStyle/>
          <a:p>
            <a:pPr algn="just"/>
            <a:r>
              <a:rPr lang="es-ES" sz="3200" b="1" dirty="0"/>
              <a:t>pero el arca fue hecha con el único propósito de contener la santa ley de Dios [</a:t>
            </a:r>
            <a:r>
              <a:rPr lang="es-ES" sz="3200" b="1" dirty="0" err="1"/>
              <a:t>Deut</a:t>
            </a:r>
            <a:r>
              <a:rPr lang="es-ES" sz="3200" b="1" dirty="0"/>
              <a:t>. 10:1-2]. </a:t>
            </a:r>
          </a:p>
          <a:p>
            <a:pPr algn="just"/>
            <a:r>
              <a:rPr lang="es-ES" sz="3200" b="1" dirty="0">
                <a:solidFill>
                  <a:srgbClr val="FFFF00"/>
                </a:solidFill>
              </a:rPr>
              <a:t>10 En aquel tiempo Jehová me dijo: Lábrate dos tablas de piedra como las primeras, y sube a mí al monte, y hazte un arca de madera; 2 y escribiré en aquellas tablas las palabras que estaban en las primeras tablas que quebraste; y las pondrás en el arca.</a:t>
            </a:r>
            <a:endParaRPr lang="en-US" sz="3200" b="1" dirty="0">
              <a:solidFill>
                <a:srgbClr val="FFFF00"/>
              </a:solidFill>
            </a:endParaRPr>
          </a:p>
        </p:txBody>
      </p:sp>
    </p:spTree>
    <p:extLst>
      <p:ext uri="{BB962C8B-B14F-4D97-AF65-F5344CB8AC3E}">
        <p14:creationId xmlns:p14="http://schemas.microsoft.com/office/powerpoint/2010/main" val="753433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25" y="301388"/>
            <a:ext cx="10481480" cy="899615"/>
          </a:xfrm>
        </p:spPr>
        <p:txBody>
          <a:bodyPr/>
          <a:lstStyle/>
          <a:p>
            <a:r>
              <a:rPr lang="es-ES" sz="3100" b="1" dirty="0">
                <a:solidFill>
                  <a:schemeClr val="accent2"/>
                </a:solidFill>
              </a:rPr>
              <a:t>El Arca: la exclusividad del Ministerio</a:t>
            </a:r>
            <a:endParaRPr lang="en-US" sz="3100" b="1" dirty="0">
              <a:solidFill>
                <a:schemeClr val="accent2"/>
              </a:solidFill>
            </a:endParaRPr>
          </a:p>
        </p:txBody>
      </p:sp>
      <p:sp>
        <p:nvSpPr>
          <p:cNvPr id="3" name="Marcador de texto 2"/>
          <p:cNvSpPr>
            <a:spLocks noGrp="1"/>
          </p:cNvSpPr>
          <p:nvPr>
            <p:ph type="body" sz="half" idx="2"/>
          </p:nvPr>
        </p:nvSpPr>
        <p:spPr>
          <a:xfrm>
            <a:off x="627797" y="1201003"/>
            <a:ext cx="10481481" cy="5404513"/>
          </a:xfrm>
        </p:spPr>
        <p:txBody>
          <a:bodyPr>
            <a:noAutofit/>
          </a:bodyPr>
          <a:lstStyle/>
          <a:p>
            <a:pPr algn="just"/>
            <a:r>
              <a:rPr lang="es-ES" sz="2800" b="1" dirty="0">
                <a:solidFill>
                  <a:schemeClr val="accent2"/>
                </a:solidFill>
              </a:rPr>
              <a:t>A ninguna mano profana le era permitido tocar el arca</a:t>
            </a:r>
            <a:r>
              <a:rPr lang="es-ES" sz="2800" b="1" dirty="0">
                <a:solidFill>
                  <a:srgbClr val="FFFF00"/>
                </a:solidFill>
              </a:rPr>
              <a:t>. </a:t>
            </a:r>
            <a:r>
              <a:rPr lang="es-ES" sz="2800" b="1" dirty="0" err="1"/>
              <a:t>Uza</a:t>
            </a:r>
            <a:r>
              <a:rPr lang="es-ES" sz="2800" b="1" dirty="0"/>
              <a:t> fue castigado al tratar de asegurar el arca con sus manos cuando los bueyes que la conducían tropezaron [2 Sam. 6:6-7]. y miles de "los hombres de </a:t>
            </a:r>
            <a:r>
              <a:rPr lang="es-ES" sz="2800" b="1" dirty="0" err="1"/>
              <a:t>Bethsemes</a:t>
            </a:r>
            <a:r>
              <a:rPr lang="es-ES" sz="2800" b="1" dirty="0"/>
              <a:t>" fueron castigados por mirar dentro del arca [1 Sam. 6:19]. </a:t>
            </a:r>
            <a:r>
              <a:rPr lang="es-ES" sz="2800" b="1" dirty="0">
                <a:solidFill>
                  <a:schemeClr val="accent2"/>
                </a:solidFill>
              </a:rPr>
              <a:t>Solamente los Levitas estaban autorizados a llevar el sagrado receptáculo </a:t>
            </a:r>
            <a:r>
              <a:rPr lang="es-ES" sz="2800" b="1" dirty="0"/>
              <a:t>[</a:t>
            </a:r>
            <a:r>
              <a:rPr lang="es-ES" sz="2800" b="1" dirty="0" err="1"/>
              <a:t>Deut</a:t>
            </a:r>
            <a:r>
              <a:rPr lang="es-ES" sz="2800" b="1" dirty="0"/>
              <a:t>. 10:8].</a:t>
            </a:r>
          </a:p>
          <a:p>
            <a:pPr algn="just"/>
            <a:r>
              <a:rPr lang="es-ES" sz="2800" b="1" dirty="0">
                <a:solidFill>
                  <a:srgbClr val="FFFF00"/>
                </a:solidFill>
              </a:rPr>
              <a:t> 8 En aquel tiempo apartó Jehová la tribu de Leví para que llevase el arca del pacto de Jehová, para que estuviese delante de Jehová para servirle, y para bendecir en su nombre, hasta hoy</a:t>
            </a:r>
            <a:endParaRPr lang="en-US" sz="2800" b="1" dirty="0">
              <a:solidFill>
                <a:srgbClr val="FFFF00"/>
              </a:solidFill>
            </a:endParaRPr>
          </a:p>
        </p:txBody>
      </p:sp>
    </p:spTree>
    <p:extLst>
      <p:ext uri="{BB962C8B-B14F-4D97-AF65-F5344CB8AC3E}">
        <p14:creationId xmlns:p14="http://schemas.microsoft.com/office/powerpoint/2010/main" val="424124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25" y="301388"/>
            <a:ext cx="10481480" cy="899615"/>
          </a:xfrm>
        </p:spPr>
        <p:txBody>
          <a:bodyPr/>
          <a:lstStyle/>
          <a:p>
            <a:r>
              <a:rPr lang="es-ES" sz="3100" b="1" dirty="0">
                <a:solidFill>
                  <a:schemeClr val="accent2"/>
                </a:solidFill>
              </a:rPr>
              <a:t>El Arca: la exclusividad del Ministerio</a:t>
            </a:r>
            <a:endParaRPr lang="en-US" sz="3100" b="1" dirty="0">
              <a:solidFill>
                <a:schemeClr val="accent2"/>
              </a:solidFill>
            </a:endParaRPr>
          </a:p>
        </p:txBody>
      </p:sp>
      <p:sp>
        <p:nvSpPr>
          <p:cNvPr id="3" name="Marcador de texto 2"/>
          <p:cNvSpPr>
            <a:spLocks noGrp="1"/>
          </p:cNvSpPr>
          <p:nvPr>
            <p:ph type="body" sz="half" idx="2"/>
          </p:nvPr>
        </p:nvSpPr>
        <p:spPr>
          <a:xfrm>
            <a:off x="627797" y="1201003"/>
            <a:ext cx="10481481" cy="5404513"/>
          </a:xfrm>
        </p:spPr>
        <p:txBody>
          <a:bodyPr>
            <a:noAutofit/>
          </a:bodyPr>
          <a:lstStyle/>
          <a:p>
            <a:pPr algn="just"/>
            <a:r>
              <a:rPr lang="es-ES" sz="2800" b="1" dirty="0"/>
              <a:t>En la ocasión que hubo una batalla contra los Filisteos, los débiles hijos de Elí, el sumo sacerdote, llevaron el arca hasta el lugar de batalla, y este fue capturado por los Filisteos; pero Dios impresionó sus corazones para que lo devolvieran a Israel con una dorada ofrenda por la culpa [1 Samuel 6:8]. Cuando el templo de Salomón fue construido, el arca fue colocado en el Lugar santísimo, y quedó ahí hasta que la tomó el profeta Jeremías y la escondió en una cueva en las montañas, antes del cautiverio Babilonio, no permitiendo Así que cayese en las manos de Gentiles. </a:t>
            </a:r>
            <a:r>
              <a:rPr lang="es-ES" sz="2800" b="1" i="1" u="sng" dirty="0"/>
              <a:t>(Esto según el libro deuterocanónico de Macabeos). </a:t>
            </a:r>
            <a:endParaRPr lang="en-US" sz="2800" b="1" i="1" u="sng" dirty="0"/>
          </a:p>
        </p:txBody>
      </p:sp>
    </p:spTree>
    <p:extLst>
      <p:ext uri="{BB962C8B-B14F-4D97-AF65-F5344CB8AC3E}">
        <p14:creationId xmlns:p14="http://schemas.microsoft.com/office/powerpoint/2010/main" val="1008571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25" y="301388"/>
            <a:ext cx="10481480" cy="899615"/>
          </a:xfrm>
        </p:spPr>
        <p:txBody>
          <a:bodyPr/>
          <a:lstStyle/>
          <a:p>
            <a:r>
              <a:rPr lang="es-ES" sz="3100" b="1" dirty="0">
                <a:solidFill>
                  <a:schemeClr val="accent2"/>
                </a:solidFill>
              </a:rPr>
              <a:t>El Arca: la exclusividad del Ministerio</a:t>
            </a:r>
            <a:endParaRPr lang="en-US" sz="3100" b="1" dirty="0">
              <a:solidFill>
                <a:schemeClr val="accent2"/>
              </a:solidFill>
            </a:endParaRPr>
          </a:p>
        </p:txBody>
      </p:sp>
      <p:sp>
        <p:nvSpPr>
          <p:cNvPr id="3" name="Marcador de texto 2"/>
          <p:cNvSpPr>
            <a:spLocks noGrp="1"/>
          </p:cNvSpPr>
          <p:nvPr>
            <p:ph type="body" sz="half" idx="2"/>
          </p:nvPr>
        </p:nvSpPr>
        <p:spPr>
          <a:xfrm>
            <a:off x="677224" y="1052722"/>
            <a:ext cx="10481481" cy="5404513"/>
          </a:xfrm>
        </p:spPr>
        <p:txBody>
          <a:bodyPr>
            <a:noAutofit/>
          </a:bodyPr>
          <a:lstStyle/>
          <a:p>
            <a:pPr algn="just"/>
            <a:r>
              <a:rPr lang="es-ES" sz="3200" b="1" dirty="0"/>
              <a:t>La santa ley es la norma por la cual todos serán juzgados. La ley condenará al culpado; ya que "pecado es la transgresión de la ley" [Rom. 3:21]. La misma ley que condena al pecador testimoniará por la justicia de aquellos, que a través de la fe en Cristo, han tratado de andar en armonía con sus sagrados preceptos, buscando humildemente el perdón de cada transgresión.</a:t>
            </a:r>
            <a:endParaRPr lang="en-US" sz="3200" b="1" dirty="0"/>
          </a:p>
        </p:txBody>
      </p:sp>
    </p:spTree>
    <p:extLst>
      <p:ext uri="{BB962C8B-B14F-4D97-AF65-F5344CB8AC3E}">
        <p14:creationId xmlns:p14="http://schemas.microsoft.com/office/powerpoint/2010/main" val="112481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3800" b="0" i="0" kern="1200">
                <a:solidFill>
                  <a:srgbClr val="EBEBEB"/>
                </a:solidFill>
                <a:latin typeface="+mj-lt"/>
                <a:ea typeface="+mj-ea"/>
                <a:cs typeface="+mj-cs"/>
              </a:rPr>
              <a:t>El Arca: la exclusividad del Ministerio</a:t>
            </a: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4" name="Tabla 3">
            <a:extLst>
              <a:ext uri="{FF2B5EF4-FFF2-40B4-BE49-F238E27FC236}">
                <a16:creationId xmlns:a16="http://schemas.microsoft.com/office/drawing/2014/main" id="{833F52ED-CE1E-926A-5486-01A106C62F89}"/>
              </a:ext>
            </a:extLst>
          </p:cNvPr>
          <p:cNvGraphicFramePr>
            <a:graphicFrameLocks noGrp="1"/>
          </p:cNvGraphicFramePr>
          <p:nvPr>
            <p:extLst>
              <p:ext uri="{D42A27DB-BD31-4B8C-83A1-F6EECF244321}">
                <p14:modId xmlns:p14="http://schemas.microsoft.com/office/powerpoint/2010/main" val="1129216555"/>
              </p:ext>
            </p:extLst>
          </p:nvPr>
        </p:nvGraphicFramePr>
        <p:xfrm>
          <a:off x="643854" y="1839005"/>
          <a:ext cx="6270662" cy="3179528"/>
        </p:xfrm>
        <a:graphic>
          <a:graphicData uri="http://schemas.openxmlformats.org/drawingml/2006/table">
            <a:tbl>
              <a:tblPr>
                <a:tableStyleId>{5C22544A-7EE6-4342-B048-85BDC9FD1C3A}</a:tableStyleId>
              </a:tblPr>
              <a:tblGrid>
                <a:gridCol w="3077939">
                  <a:extLst>
                    <a:ext uri="{9D8B030D-6E8A-4147-A177-3AD203B41FA5}">
                      <a16:colId xmlns:a16="http://schemas.microsoft.com/office/drawing/2014/main" val="2735583931"/>
                    </a:ext>
                  </a:extLst>
                </a:gridCol>
                <a:gridCol w="3192723">
                  <a:extLst>
                    <a:ext uri="{9D8B030D-6E8A-4147-A177-3AD203B41FA5}">
                      <a16:colId xmlns:a16="http://schemas.microsoft.com/office/drawing/2014/main" val="884978373"/>
                    </a:ext>
                  </a:extLst>
                </a:gridCol>
              </a:tblGrid>
              <a:tr h="376493">
                <a:tc>
                  <a:txBody>
                    <a:bodyPr/>
                    <a:lstStyle/>
                    <a:p>
                      <a:pPr marL="0" marR="0" algn="ctr">
                        <a:lnSpc>
                          <a:spcPct val="107000"/>
                        </a:lnSpc>
                        <a:spcBef>
                          <a:spcPts val="0"/>
                        </a:spcBef>
                        <a:spcAft>
                          <a:spcPts val="800"/>
                        </a:spcAft>
                      </a:pPr>
                      <a:r>
                        <a:rPr lang="en-US" sz="2000" kern="100">
                          <a:effectLst/>
                        </a:rPr>
                        <a:t>Tipo</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123967" marR="123967" marT="0" marB="0"/>
                </a:tc>
                <a:tc>
                  <a:txBody>
                    <a:bodyPr/>
                    <a:lstStyle/>
                    <a:p>
                      <a:pPr marL="0" marR="0" algn="ctr">
                        <a:lnSpc>
                          <a:spcPct val="107000"/>
                        </a:lnSpc>
                        <a:spcBef>
                          <a:spcPts val="0"/>
                        </a:spcBef>
                        <a:spcAft>
                          <a:spcPts val="800"/>
                        </a:spcAft>
                      </a:pPr>
                      <a:r>
                        <a:rPr lang="en-US" sz="2000" kern="100">
                          <a:effectLst/>
                        </a:rPr>
                        <a:t>Antitipo</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123967" marR="123967" marT="0" marB="0"/>
                </a:tc>
                <a:extLst>
                  <a:ext uri="{0D108BD9-81ED-4DB2-BD59-A6C34878D82A}">
                    <a16:rowId xmlns:a16="http://schemas.microsoft.com/office/drawing/2014/main" val="354806069"/>
                  </a:ext>
                </a:extLst>
              </a:tr>
              <a:tr h="376493">
                <a:tc>
                  <a:txBody>
                    <a:bodyPr/>
                    <a:lstStyle/>
                    <a:p>
                      <a:pPr marL="0" marR="0" algn="ctr">
                        <a:lnSpc>
                          <a:spcPct val="107000"/>
                        </a:lnSpc>
                        <a:spcBef>
                          <a:spcPts val="0"/>
                        </a:spcBef>
                        <a:spcAft>
                          <a:spcPts val="800"/>
                        </a:spcAft>
                      </a:pPr>
                      <a:r>
                        <a:rPr lang="en-US" sz="2000" kern="100">
                          <a:effectLst/>
                        </a:rPr>
                        <a:t>Exo. 26:33</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123967" marR="123967" marT="0" marB="0"/>
                </a:tc>
                <a:tc>
                  <a:txBody>
                    <a:bodyPr/>
                    <a:lstStyle/>
                    <a:p>
                      <a:pPr marL="0" marR="0" algn="ctr">
                        <a:lnSpc>
                          <a:spcPct val="107000"/>
                        </a:lnSpc>
                        <a:spcBef>
                          <a:spcPts val="0"/>
                        </a:spcBef>
                        <a:spcAft>
                          <a:spcPts val="800"/>
                        </a:spcAft>
                      </a:pPr>
                      <a:r>
                        <a:rPr lang="en-US" sz="2000" kern="100">
                          <a:effectLst/>
                        </a:rPr>
                        <a:t>Apoc. 11.19</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123967" marR="123967" marT="0" marB="0"/>
                </a:tc>
                <a:extLst>
                  <a:ext uri="{0D108BD9-81ED-4DB2-BD59-A6C34878D82A}">
                    <a16:rowId xmlns:a16="http://schemas.microsoft.com/office/drawing/2014/main" val="1397246069"/>
                  </a:ext>
                </a:extLst>
              </a:tr>
              <a:tr h="700759">
                <a:tc>
                  <a:txBody>
                    <a:bodyPr/>
                    <a:lstStyle/>
                    <a:p>
                      <a:pPr marL="0" marR="0" algn="ctr">
                        <a:lnSpc>
                          <a:spcPct val="107000"/>
                        </a:lnSpc>
                        <a:spcBef>
                          <a:spcPts val="0"/>
                        </a:spcBef>
                        <a:spcAft>
                          <a:spcPts val="800"/>
                        </a:spcAft>
                      </a:pPr>
                      <a:r>
                        <a:rPr lang="es-ES" sz="2000" kern="100">
                          <a:effectLst/>
                        </a:rPr>
                        <a:t>El arca fue colocada en el Lugar Santísimo</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123967" marR="123967" marT="0" marB="0"/>
                </a:tc>
                <a:tc>
                  <a:txBody>
                    <a:bodyPr/>
                    <a:lstStyle/>
                    <a:p>
                      <a:pPr marL="0" marR="0" algn="ctr">
                        <a:lnSpc>
                          <a:spcPct val="107000"/>
                        </a:lnSpc>
                        <a:spcBef>
                          <a:spcPts val="0"/>
                        </a:spcBef>
                        <a:spcAft>
                          <a:spcPts val="800"/>
                        </a:spcAft>
                      </a:pPr>
                      <a:r>
                        <a:rPr lang="es-ES" sz="2000" kern="100" dirty="0">
                          <a:effectLst/>
                        </a:rPr>
                        <a:t>El arca fue vista en el santuario celestial</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23967" marR="123967" marT="0" marB="0"/>
                </a:tc>
                <a:extLst>
                  <a:ext uri="{0D108BD9-81ED-4DB2-BD59-A6C34878D82A}">
                    <a16:rowId xmlns:a16="http://schemas.microsoft.com/office/drawing/2014/main" val="3336281901"/>
                  </a:ext>
                </a:extLst>
              </a:tr>
              <a:tr h="376493">
                <a:tc>
                  <a:txBody>
                    <a:bodyPr/>
                    <a:lstStyle/>
                    <a:p>
                      <a:pPr marL="0" marR="0" algn="ctr">
                        <a:lnSpc>
                          <a:spcPct val="107000"/>
                        </a:lnSpc>
                        <a:spcBef>
                          <a:spcPts val="0"/>
                        </a:spcBef>
                        <a:spcAft>
                          <a:spcPts val="800"/>
                        </a:spcAft>
                      </a:pPr>
                      <a:r>
                        <a:rPr lang="en-US" sz="2000" kern="100">
                          <a:effectLst/>
                        </a:rPr>
                        <a:t>Exo. 25:21-22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123967" marR="123967" marT="0" marB="0"/>
                </a:tc>
                <a:tc>
                  <a:txBody>
                    <a:bodyPr/>
                    <a:lstStyle/>
                    <a:p>
                      <a:pPr marL="0" marR="0" algn="ctr">
                        <a:lnSpc>
                          <a:spcPct val="107000"/>
                        </a:lnSpc>
                        <a:spcBef>
                          <a:spcPts val="0"/>
                        </a:spcBef>
                        <a:spcAft>
                          <a:spcPts val="800"/>
                        </a:spcAft>
                      </a:pPr>
                      <a:r>
                        <a:rPr lang="en-US" sz="2000" kern="100">
                          <a:effectLst/>
                        </a:rPr>
                        <a:t>Exo. 34:5-7</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123967" marR="123967" marT="0" marB="0"/>
                </a:tc>
                <a:extLst>
                  <a:ext uri="{0D108BD9-81ED-4DB2-BD59-A6C34878D82A}">
                    <a16:rowId xmlns:a16="http://schemas.microsoft.com/office/drawing/2014/main" val="930150498"/>
                  </a:ext>
                </a:extLst>
              </a:tr>
              <a:tr h="1349290">
                <a:tc>
                  <a:txBody>
                    <a:bodyPr/>
                    <a:lstStyle/>
                    <a:p>
                      <a:pPr marL="0" marR="0" algn="ctr">
                        <a:lnSpc>
                          <a:spcPct val="107000"/>
                        </a:lnSpc>
                        <a:spcBef>
                          <a:spcPts val="0"/>
                        </a:spcBef>
                        <a:spcAft>
                          <a:spcPts val="800"/>
                        </a:spcAft>
                      </a:pPr>
                      <a:r>
                        <a:rPr lang="es-ES" sz="2000" kern="100">
                          <a:effectLst/>
                        </a:rPr>
                        <a:t>La presencia visible de Dios era manifestada sobre el propiciatorio</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123967" marR="123967" marT="0" marB="0"/>
                </a:tc>
                <a:tc>
                  <a:txBody>
                    <a:bodyPr/>
                    <a:lstStyle/>
                    <a:p>
                      <a:pPr marL="0" marR="0" algn="ctr">
                        <a:lnSpc>
                          <a:spcPct val="107000"/>
                        </a:lnSpc>
                        <a:spcBef>
                          <a:spcPts val="0"/>
                        </a:spcBef>
                        <a:spcAft>
                          <a:spcPts val="800"/>
                        </a:spcAft>
                      </a:pPr>
                      <a:r>
                        <a:rPr lang="es-ES" sz="2000" kern="100" dirty="0">
                          <a:effectLst/>
                        </a:rPr>
                        <a:t>El Señor da Su nombre como Misericordioso y Piadoso, lleno de Gracia y Bondad.</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23967" marR="123967" marT="0" marB="0"/>
                </a:tc>
                <a:extLst>
                  <a:ext uri="{0D108BD9-81ED-4DB2-BD59-A6C34878D82A}">
                    <a16:rowId xmlns:a16="http://schemas.microsoft.com/office/drawing/2014/main" val="2822052062"/>
                  </a:ext>
                </a:extLst>
              </a:tr>
            </a:tbl>
          </a:graphicData>
        </a:graphic>
      </p:graphicFrame>
    </p:spTree>
    <p:extLst>
      <p:ext uri="{BB962C8B-B14F-4D97-AF65-F5344CB8AC3E}">
        <p14:creationId xmlns:p14="http://schemas.microsoft.com/office/powerpoint/2010/main" val="132842694"/>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25" y="301388"/>
            <a:ext cx="10481480" cy="899615"/>
          </a:xfrm>
        </p:spPr>
        <p:txBody>
          <a:bodyPr/>
          <a:lstStyle/>
          <a:p>
            <a:r>
              <a:rPr lang="es-ES" sz="3100" b="1" dirty="0">
                <a:solidFill>
                  <a:schemeClr val="accent2"/>
                </a:solidFill>
              </a:rPr>
              <a:t>Quiz: Responde V o F según corresponda:</a:t>
            </a:r>
            <a:endParaRPr lang="en-US" sz="3100" b="1" dirty="0">
              <a:solidFill>
                <a:schemeClr val="accent2"/>
              </a:solidFill>
            </a:endParaRPr>
          </a:p>
        </p:txBody>
      </p:sp>
      <p:sp>
        <p:nvSpPr>
          <p:cNvPr id="3" name="Marcador de texto 2"/>
          <p:cNvSpPr>
            <a:spLocks noGrp="1"/>
          </p:cNvSpPr>
          <p:nvPr>
            <p:ph type="body" sz="half" idx="2"/>
          </p:nvPr>
        </p:nvSpPr>
        <p:spPr>
          <a:xfrm>
            <a:off x="627797" y="939115"/>
            <a:ext cx="10481481" cy="5666402"/>
          </a:xfrm>
        </p:spPr>
        <p:txBody>
          <a:bodyPr>
            <a:noAutofit/>
          </a:bodyPr>
          <a:lstStyle/>
          <a:p>
            <a:pPr algn="just"/>
            <a:br>
              <a:rPr lang="en-US" sz="3200" b="1" dirty="0"/>
            </a:br>
            <a:endParaRPr lang="en-US" sz="3200" b="1" dirty="0"/>
          </a:p>
        </p:txBody>
      </p:sp>
      <p:sp>
        <p:nvSpPr>
          <p:cNvPr id="9" name="CuadroTexto 8">
            <a:extLst>
              <a:ext uri="{FF2B5EF4-FFF2-40B4-BE49-F238E27FC236}">
                <a16:creationId xmlns:a16="http://schemas.microsoft.com/office/drawing/2014/main" id="{5EBF1CD6-EAE7-2E10-5F9F-1FE9A2DDB00A}"/>
              </a:ext>
            </a:extLst>
          </p:cNvPr>
          <p:cNvSpPr txBox="1"/>
          <p:nvPr/>
        </p:nvSpPr>
        <p:spPr>
          <a:xfrm>
            <a:off x="467497" y="1028009"/>
            <a:ext cx="11257005" cy="7263527"/>
          </a:xfrm>
          <a:prstGeom prst="rect">
            <a:avLst/>
          </a:prstGeom>
          <a:noFill/>
        </p:spPr>
        <p:txBody>
          <a:bodyPr wrap="square" rtlCol="0">
            <a:spAutoFit/>
          </a:bodyPr>
          <a:lstStyle/>
          <a:p>
            <a:pPr marL="514350" indent="-514350">
              <a:buAutoNum type="arabicPeriod"/>
            </a:pPr>
            <a:r>
              <a:rPr lang="en-US" sz="3200" b="1" dirty="0"/>
              <a:t>El arca era la </a:t>
            </a:r>
            <a:r>
              <a:rPr lang="en-US" sz="3200" b="1" dirty="0" err="1"/>
              <a:t>figura</a:t>
            </a:r>
            <a:r>
              <a:rPr lang="en-US" sz="3200" b="1" dirty="0"/>
              <a:t> central de </a:t>
            </a:r>
            <a:r>
              <a:rPr lang="en-US" sz="3200" b="1" dirty="0" err="1"/>
              <a:t>todo</a:t>
            </a:r>
            <a:r>
              <a:rPr lang="en-US" sz="3200" b="1" dirty="0"/>
              <a:t> </a:t>
            </a:r>
            <a:r>
              <a:rPr lang="en-US" sz="3200" b="1" dirty="0" err="1"/>
              <a:t>el</a:t>
            </a:r>
            <a:r>
              <a:rPr lang="en-US" sz="3200" b="1" dirty="0"/>
              <a:t> </a:t>
            </a:r>
            <a:r>
              <a:rPr lang="en-US" sz="3200" b="1" dirty="0" err="1"/>
              <a:t>santuario</a:t>
            </a:r>
            <a:r>
              <a:rPr lang="en-US" sz="3200" b="1" dirty="0"/>
              <a:t>. </a:t>
            </a:r>
          </a:p>
          <a:p>
            <a:r>
              <a:rPr lang="en-US" sz="3200" b="1" dirty="0" err="1">
                <a:solidFill>
                  <a:srgbClr val="00B050"/>
                </a:solidFill>
              </a:rPr>
              <a:t>Verdadero</a:t>
            </a:r>
            <a:r>
              <a:rPr lang="en-US" sz="3200" b="1" dirty="0">
                <a:solidFill>
                  <a:srgbClr val="00B050"/>
                </a:solidFill>
              </a:rPr>
              <a:t> </a:t>
            </a:r>
          </a:p>
          <a:p>
            <a:pPr marL="514350" indent="-514350">
              <a:buFontTx/>
              <a:buAutoNum type="arabicPeriod"/>
            </a:pPr>
            <a:r>
              <a:rPr lang="en-US" sz="3200" b="1" dirty="0"/>
              <a:t>“</a:t>
            </a:r>
            <a:r>
              <a:rPr lang="en-US" sz="3200" b="1" dirty="0" err="1"/>
              <a:t>Harán</a:t>
            </a:r>
            <a:r>
              <a:rPr lang="en-US" sz="3200" b="1" dirty="0"/>
              <a:t> un arca de </a:t>
            </a:r>
            <a:r>
              <a:rPr lang="en-US" sz="3200" b="1" dirty="0" err="1"/>
              <a:t>madera</a:t>
            </a:r>
            <a:r>
              <a:rPr lang="en-US" sz="3200" b="1" dirty="0"/>
              <a:t> de roble; de dos </a:t>
            </a:r>
            <a:r>
              <a:rPr lang="en-US" sz="3200" b="1" dirty="0" err="1"/>
              <a:t>codos</a:t>
            </a:r>
            <a:r>
              <a:rPr lang="en-US" sz="3200" b="1" dirty="0"/>
              <a:t> y medio </a:t>
            </a:r>
            <a:r>
              <a:rPr lang="en-US" sz="3200" b="1" dirty="0" err="1"/>
              <a:t>será</a:t>
            </a:r>
            <a:r>
              <a:rPr lang="en-US" sz="3200" b="1" dirty="0"/>
              <a:t> </a:t>
            </a:r>
            <a:r>
              <a:rPr lang="en-US" sz="3200" b="1" dirty="0" err="1"/>
              <a:t>su</a:t>
            </a:r>
            <a:r>
              <a:rPr lang="en-US" sz="3200" b="1" dirty="0"/>
              <a:t> largo”...</a:t>
            </a:r>
          </a:p>
          <a:p>
            <a:r>
              <a:rPr lang="en-US" sz="3200" b="1" dirty="0"/>
              <a:t> </a:t>
            </a:r>
            <a:r>
              <a:rPr lang="en-US" sz="3200" b="1" dirty="0" err="1">
                <a:solidFill>
                  <a:srgbClr val="FF0000"/>
                </a:solidFill>
              </a:rPr>
              <a:t>Falso</a:t>
            </a:r>
            <a:r>
              <a:rPr lang="en-US" sz="3200" b="1" dirty="0">
                <a:solidFill>
                  <a:srgbClr val="FF0000"/>
                </a:solidFill>
              </a:rPr>
              <a:t> (Acacia) </a:t>
            </a:r>
          </a:p>
          <a:p>
            <a:pPr marL="514350" indent="-514350">
              <a:buFontTx/>
              <a:buAutoNum type="arabicPeriod"/>
            </a:pPr>
            <a:r>
              <a:rPr lang="en-US" sz="3200" b="1" dirty="0"/>
              <a:t>La tapa del arca era </a:t>
            </a:r>
            <a:r>
              <a:rPr lang="en-US" sz="3200" b="1" dirty="0" err="1"/>
              <a:t>llamada</a:t>
            </a:r>
            <a:r>
              <a:rPr lang="en-US" sz="3200" b="1" dirty="0"/>
              <a:t> </a:t>
            </a:r>
            <a:r>
              <a:rPr lang="en-US" sz="3200" b="1" dirty="0" err="1"/>
              <a:t>el</a:t>
            </a:r>
            <a:r>
              <a:rPr lang="en-US" sz="3200" b="1" dirty="0"/>
              <a:t> </a:t>
            </a:r>
            <a:r>
              <a:rPr lang="en-US" sz="3200" b="1" dirty="0" err="1"/>
              <a:t>propiciatorio</a:t>
            </a:r>
            <a:r>
              <a:rPr lang="en-US" sz="3200" b="1" dirty="0"/>
              <a:t>, y era de puro </a:t>
            </a:r>
            <a:r>
              <a:rPr lang="en-US" sz="3200" b="1" dirty="0" err="1"/>
              <a:t>oro</a:t>
            </a:r>
            <a:r>
              <a:rPr lang="en-US" sz="3200" b="1" dirty="0"/>
              <a:t>. </a:t>
            </a:r>
          </a:p>
          <a:p>
            <a:r>
              <a:rPr lang="en-US" sz="3200" b="1" dirty="0" err="1">
                <a:solidFill>
                  <a:srgbClr val="00B050"/>
                </a:solidFill>
              </a:rPr>
              <a:t>Verdadero</a:t>
            </a:r>
            <a:r>
              <a:rPr lang="en-US" sz="3200" b="1" dirty="0">
                <a:solidFill>
                  <a:srgbClr val="00B050"/>
                </a:solidFill>
              </a:rPr>
              <a:t> </a:t>
            </a:r>
          </a:p>
          <a:p>
            <a:pPr marL="514350" indent="-514350">
              <a:buFontTx/>
              <a:buAutoNum type="arabicPeriod"/>
            </a:pPr>
            <a:r>
              <a:rPr lang="es-ES" sz="3200" b="1" dirty="0"/>
              <a:t>Dios hablaba con Su pueblo desde la nube de gloria, la cual descansaba en el propiciatorio. </a:t>
            </a:r>
          </a:p>
          <a:p>
            <a:r>
              <a:rPr lang="es-ES" sz="3200" b="1" dirty="0">
                <a:solidFill>
                  <a:srgbClr val="00B050"/>
                </a:solidFill>
              </a:rPr>
              <a:t>Verdadero</a:t>
            </a:r>
          </a:p>
          <a:p>
            <a:br>
              <a:rPr lang="en-US" sz="3200" b="1" dirty="0"/>
            </a:br>
            <a:br>
              <a:rPr lang="en-US" sz="3200" b="1" dirty="0"/>
            </a:br>
            <a:r>
              <a:rPr lang="en-US" sz="3200" b="1" dirty="0"/>
              <a:t> </a:t>
            </a:r>
          </a:p>
          <a:p>
            <a:endParaRPr lang="es-DO" dirty="0"/>
          </a:p>
        </p:txBody>
      </p:sp>
    </p:spTree>
    <p:extLst>
      <p:ext uri="{BB962C8B-B14F-4D97-AF65-F5344CB8AC3E}">
        <p14:creationId xmlns:p14="http://schemas.microsoft.com/office/powerpoint/2010/main" val="80598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dissolv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dissolve">
                                      <p:cBhvr>
                                        <p:cTn id="24" dur="500"/>
                                        <p:tgtEl>
                                          <p:spTgt spid="9">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dissolve">
                                      <p:cBhvr>
                                        <p:cTn id="33" dur="500"/>
                                        <p:tgtEl>
                                          <p:spTgt spid="9">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125" y="301388"/>
            <a:ext cx="10481480" cy="899615"/>
          </a:xfrm>
        </p:spPr>
        <p:txBody>
          <a:bodyPr/>
          <a:lstStyle/>
          <a:p>
            <a:r>
              <a:rPr lang="es-ES" sz="3100" b="1" dirty="0">
                <a:solidFill>
                  <a:schemeClr val="accent2"/>
                </a:solidFill>
              </a:rPr>
              <a:t>Quiz: Responde V o F según corresponda:</a:t>
            </a:r>
            <a:endParaRPr lang="en-US" sz="3100" b="1" dirty="0">
              <a:solidFill>
                <a:schemeClr val="accent2"/>
              </a:solidFill>
            </a:endParaRPr>
          </a:p>
        </p:txBody>
      </p:sp>
      <p:sp>
        <p:nvSpPr>
          <p:cNvPr id="3" name="Marcador de texto 2"/>
          <p:cNvSpPr>
            <a:spLocks noGrp="1"/>
          </p:cNvSpPr>
          <p:nvPr>
            <p:ph type="body" sz="half" idx="2"/>
          </p:nvPr>
        </p:nvSpPr>
        <p:spPr>
          <a:xfrm>
            <a:off x="627797" y="939115"/>
            <a:ext cx="10481481" cy="5666402"/>
          </a:xfrm>
        </p:spPr>
        <p:txBody>
          <a:bodyPr>
            <a:noAutofit/>
          </a:bodyPr>
          <a:lstStyle/>
          <a:p>
            <a:pPr algn="just"/>
            <a:br>
              <a:rPr lang="en-US" sz="3200" b="1" dirty="0"/>
            </a:br>
            <a:endParaRPr lang="en-US" sz="3200" b="1" dirty="0"/>
          </a:p>
        </p:txBody>
      </p:sp>
      <p:sp>
        <p:nvSpPr>
          <p:cNvPr id="9" name="CuadroTexto 8">
            <a:extLst>
              <a:ext uri="{FF2B5EF4-FFF2-40B4-BE49-F238E27FC236}">
                <a16:creationId xmlns:a16="http://schemas.microsoft.com/office/drawing/2014/main" id="{5EBF1CD6-EAE7-2E10-5F9F-1FE9A2DDB00A}"/>
              </a:ext>
            </a:extLst>
          </p:cNvPr>
          <p:cNvSpPr txBox="1"/>
          <p:nvPr/>
        </p:nvSpPr>
        <p:spPr>
          <a:xfrm>
            <a:off x="467497" y="1028009"/>
            <a:ext cx="11257005" cy="6771084"/>
          </a:xfrm>
          <a:prstGeom prst="rect">
            <a:avLst/>
          </a:prstGeom>
          <a:noFill/>
        </p:spPr>
        <p:txBody>
          <a:bodyPr wrap="square" rtlCol="0">
            <a:spAutoFit/>
          </a:bodyPr>
          <a:lstStyle/>
          <a:p>
            <a:pPr marL="514350" indent="-514350">
              <a:buFontTx/>
              <a:buAutoNum type="arabicPeriod"/>
            </a:pPr>
            <a:r>
              <a:rPr lang="es-ES" sz="3200" b="1" dirty="0"/>
              <a:t>Solamente los Moabitas estaban autorizados a llevar el sagrado receptáculo.</a:t>
            </a:r>
          </a:p>
          <a:p>
            <a:r>
              <a:rPr lang="es-ES" sz="3200" b="1" dirty="0"/>
              <a:t> </a:t>
            </a:r>
            <a:r>
              <a:rPr lang="es-ES" sz="3200" b="1" dirty="0">
                <a:solidFill>
                  <a:srgbClr val="FF0000"/>
                </a:solidFill>
              </a:rPr>
              <a:t>Falso (Levitas)</a:t>
            </a:r>
          </a:p>
          <a:p>
            <a:pPr marL="514350" indent="-514350">
              <a:buFontTx/>
              <a:buAutoNum type="arabicPeriod"/>
            </a:pPr>
            <a:r>
              <a:rPr lang="es-ES" sz="3200" b="1" dirty="0"/>
              <a:t>La santa ley es la norma por la cual todos serán salvados. </a:t>
            </a:r>
          </a:p>
          <a:p>
            <a:r>
              <a:rPr lang="es-ES" sz="3200" b="1" dirty="0">
                <a:solidFill>
                  <a:srgbClr val="FF0000"/>
                </a:solidFill>
              </a:rPr>
              <a:t>Falso (juzgados)</a:t>
            </a:r>
          </a:p>
          <a:p>
            <a:pPr marL="514350" indent="-514350">
              <a:buAutoNum type="arabicPeriod"/>
            </a:pPr>
            <a:r>
              <a:rPr lang="en-US" sz="3200" b="1" dirty="0"/>
              <a:t>El arca </a:t>
            </a:r>
            <a:r>
              <a:rPr lang="en-US" sz="3200" b="1" dirty="0" err="1"/>
              <a:t>fue</a:t>
            </a:r>
            <a:r>
              <a:rPr lang="en-US" sz="3200" b="1" dirty="0"/>
              <a:t> vista </a:t>
            </a:r>
            <a:r>
              <a:rPr lang="en-US" sz="3200" b="1" dirty="0" err="1"/>
              <a:t>en</a:t>
            </a:r>
            <a:r>
              <a:rPr lang="en-US" sz="3200" b="1" dirty="0"/>
              <a:t> </a:t>
            </a:r>
            <a:r>
              <a:rPr lang="en-US" sz="3200" b="1" dirty="0" err="1"/>
              <a:t>el</a:t>
            </a:r>
            <a:r>
              <a:rPr lang="en-US" sz="3200" b="1" dirty="0"/>
              <a:t> </a:t>
            </a:r>
            <a:r>
              <a:rPr lang="en-US" sz="3200" b="1" dirty="0" err="1"/>
              <a:t>santuario</a:t>
            </a:r>
            <a:r>
              <a:rPr lang="en-US" sz="3200" b="1" dirty="0"/>
              <a:t> celestial.</a:t>
            </a:r>
          </a:p>
          <a:p>
            <a:r>
              <a:rPr lang="en-US" sz="3200" b="1" dirty="0" err="1">
                <a:solidFill>
                  <a:srgbClr val="00B050"/>
                </a:solidFill>
              </a:rPr>
              <a:t>Verdadero</a:t>
            </a:r>
            <a:r>
              <a:rPr lang="en-US" sz="3200" b="1" dirty="0">
                <a:solidFill>
                  <a:srgbClr val="00B050"/>
                </a:solidFill>
              </a:rPr>
              <a:t> </a:t>
            </a:r>
          </a:p>
          <a:p>
            <a:r>
              <a:rPr lang="es-ES" sz="3200" b="1" dirty="0"/>
              <a:t>El arca fue hecha con el único propósito de contener la santa ley de Dios.</a:t>
            </a:r>
          </a:p>
          <a:p>
            <a:r>
              <a:rPr lang="es-ES" sz="3200" b="1" dirty="0">
                <a:solidFill>
                  <a:srgbClr val="00B050"/>
                </a:solidFill>
              </a:rPr>
              <a:t>Verdadero </a:t>
            </a:r>
            <a:br>
              <a:rPr lang="en-US" sz="3200" b="1" dirty="0"/>
            </a:br>
            <a:br>
              <a:rPr lang="en-US" sz="3200" b="1" dirty="0"/>
            </a:br>
            <a:r>
              <a:rPr lang="en-US" sz="3200" b="1" dirty="0"/>
              <a:t> </a:t>
            </a:r>
          </a:p>
          <a:p>
            <a:endParaRPr lang="es-DO" dirty="0"/>
          </a:p>
        </p:txBody>
      </p:sp>
    </p:spTree>
    <p:extLst>
      <p:ext uri="{BB962C8B-B14F-4D97-AF65-F5344CB8AC3E}">
        <p14:creationId xmlns:p14="http://schemas.microsoft.com/office/powerpoint/2010/main" val="154908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dissolve">
                                      <p:cBhvr>
                                        <p:cTn id="16" dur="500"/>
                                        <p:tgtEl>
                                          <p:spTgt spid="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9" name="Picture 1038">
            <a:extLst>
              <a:ext uri="{FF2B5EF4-FFF2-40B4-BE49-F238E27FC236}">
                <a16:creationId xmlns:a16="http://schemas.microsoft.com/office/drawing/2014/main" id="{1530DCFF-08F5-434A-A0D5-F3E89407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41" name="Picture 1040">
            <a:extLst>
              <a:ext uri="{FF2B5EF4-FFF2-40B4-BE49-F238E27FC236}">
                <a16:creationId xmlns:a16="http://schemas.microsoft.com/office/drawing/2014/main" id="{24011A3A-9884-40BF-94F6-0625A0ADD3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43" name="Oval 1042">
            <a:extLst>
              <a:ext uri="{FF2B5EF4-FFF2-40B4-BE49-F238E27FC236}">
                <a16:creationId xmlns:a16="http://schemas.microsoft.com/office/drawing/2014/main" id="{D6573690-978D-48A4-8645-0E01F8211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DO"/>
          </a:p>
        </p:txBody>
      </p:sp>
      <p:pic>
        <p:nvPicPr>
          <p:cNvPr id="1045" name="Picture 1044">
            <a:extLst>
              <a:ext uri="{FF2B5EF4-FFF2-40B4-BE49-F238E27FC236}">
                <a16:creationId xmlns:a16="http://schemas.microsoft.com/office/drawing/2014/main" id="{D4B84446-184D-45CE-9532-48179EAE58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47" name="Picture 1046">
            <a:extLst>
              <a:ext uri="{FF2B5EF4-FFF2-40B4-BE49-F238E27FC236}">
                <a16:creationId xmlns:a16="http://schemas.microsoft.com/office/drawing/2014/main" id="{C9229660-8639-44E7-B486-7436516E6B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9" name="Rectangle 1048">
            <a:extLst>
              <a:ext uri="{FF2B5EF4-FFF2-40B4-BE49-F238E27FC236}">
                <a16:creationId xmlns:a16="http://schemas.microsoft.com/office/drawing/2014/main" id="{858084FA-40DB-44FC-94DA-93AA71CD6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DO"/>
          </a:p>
        </p:txBody>
      </p:sp>
      <p:sp>
        <p:nvSpPr>
          <p:cNvPr id="2" name="Título 1">
            <a:extLst>
              <a:ext uri="{FF2B5EF4-FFF2-40B4-BE49-F238E27FC236}">
                <a16:creationId xmlns:a16="http://schemas.microsoft.com/office/drawing/2014/main" id="{DBB02798-9C13-B0A2-FC3F-B6F35E274038}"/>
              </a:ext>
            </a:extLst>
          </p:cNvPr>
          <p:cNvSpPr>
            <a:spLocks noGrp="1"/>
          </p:cNvSpPr>
          <p:nvPr>
            <p:ph type="title"/>
          </p:nvPr>
        </p:nvSpPr>
        <p:spPr>
          <a:xfrm>
            <a:off x="551793" y="2017986"/>
            <a:ext cx="2878793" cy="2759395"/>
          </a:xfrm>
        </p:spPr>
        <p:txBody>
          <a:bodyPr vert="horz" lIns="91440" tIns="45720" rIns="91440" bIns="45720" rtlCol="0" anchor="b">
            <a:normAutofit/>
          </a:bodyPr>
          <a:lstStyle/>
          <a:p>
            <a:pPr>
              <a:lnSpc>
                <a:spcPct val="90000"/>
              </a:lnSpc>
            </a:pPr>
            <a:r>
              <a:rPr lang="en-US" sz="2600" dirty="0"/>
              <a:t>Los </a:t>
            </a:r>
            <a:r>
              <a:rPr lang="en-US" sz="2600" dirty="0" err="1"/>
              <a:t>muebles</a:t>
            </a:r>
            <a:r>
              <a:rPr lang="en-US" sz="2600" dirty="0"/>
              <a:t> del </a:t>
            </a:r>
            <a:r>
              <a:rPr lang="en-US" sz="2600" dirty="0" err="1"/>
              <a:t>Santuario</a:t>
            </a:r>
            <a:r>
              <a:rPr lang="en-US" sz="2600" dirty="0"/>
              <a:t> (</a:t>
            </a:r>
            <a:r>
              <a:rPr lang="en-US" sz="2600" dirty="0" err="1"/>
              <a:t>Candelabro</a:t>
            </a:r>
            <a:r>
              <a:rPr lang="en-US" sz="2600" dirty="0"/>
              <a:t>, Arca, Mesa de </a:t>
            </a:r>
            <a:r>
              <a:rPr lang="en-US" sz="2600" dirty="0" err="1"/>
              <a:t>los</a:t>
            </a:r>
            <a:r>
              <a:rPr lang="en-US" sz="2600" dirty="0"/>
              <a:t> panes, Altar del </a:t>
            </a:r>
            <a:r>
              <a:rPr lang="en-US" sz="2600" dirty="0" err="1"/>
              <a:t>Incienso</a:t>
            </a:r>
            <a:r>
              <a:rPr lang="en-US" sz="2600" dirty="0"/>
              <a:t>)</a:t>
            </a:r>
          </a:p>
        </p:txBody>
      </p:sp>
      <p:pic>
        <p:nvPicPr>
          <p:cNvPr id="1030" name="Picture 6" descr="La Menorá: historia y significado del candelabro judío - Holyart.es Blog">
            <a:extLst>
              <a:ext uri="{FF2B5EF4-FFF2-40B4-BE49-F238E27FC236}">
                <a16:creationId xmlns:a16="http://schemas.microsoft.com/office/drawing/2014/main" id="{1D2CD1CF-6EF9-35A1-3928-449F2DE40FA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859" r="1" b="12514"/>
          <a:stretch/>
        </p:blipFill>
        <p:spPr bwMode="auto">
          <a:xfrm>
            <a:off x="4078288" y="-2"/>
            <a:ext cx="4051579" cy="34287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 arca del pacto">
            <a:extLst>
              <a:ext uri="{FF2B5EF4-FFF2-40B4-BE49-F238E27FC236}">
                <a16:creationId xmlns:a16="http://schemas.microsoft.com/office/drawing/2014/main" id="{DE971759-D19A-BAD3-B698-DA018913939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529" r="17982" b="3"/>
          <a:stretch/>
        </p:blipFill>
        <p:spPr bwMode="auto">
          <a:xfrm>
            <a:off x="8129867" y="10"/>
            <a:ext cx="4062133" cy="3428758"/>
          </a:xfrm>
          <a:prstGeom prst="rect">
            <a:avLst/>
          </a:prstGeom>
          <a:noFill/>
          <a:extLst>
            <a:ext uri="{909E8E84-426E-40DD-AFC4-6F175D3DCCD1}">
              <a14:hiddenFill xmlns:a14="http://schemas.microsoft.com/office/drawing/2010/main">
                <a:solidFill>
                  <a:srgbClr val="FFFFFF"/>
                </a:solidFill>
              </a14:hiddenFill>
            </a:ext>
          </a:extLst>
        </p:spPr>
      </p:pic>
      <p:sp>
        <p:nvSpPr>
          <p:cNvPr id="1051" name="Rectangle 1050">
            <a:extLst>
              <a:ext uri="{FF2B5EF4-FFF2-40B4-BE49-F238E27FC236}">
                <a16:creationId xmlns:a16="http://schemas.microsoft.com/office/drawing/2014/main" id="{518F4153-5030-4BBD-B9C8-0E192DDC6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DO"/>
          </a:p>
        </p:txBody>
      </p:sp>
      <p:pic>
        <p:nvPicPr>
          <p:cNvPr id="1032" name="Picture 8" descr="Miércoles 22 de Septiembre de 2021 | Matutina para Menores | ¿Dónde se  encontraba el pan de la proposición?">
            <a:extLst>
              <a:ext uri="{FF2B5EF4-FFF2-40B4-BE49-F238E27FC236}">
                <a16:creationId xmlns:a16="http://schemas.microsoft.com/office/drawing/2014/main" id="{4B952691-BDC4-5D37-207B-E2C8EE9BBF8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920" r="10958" b="2"/>
          <a:stretch/>
        </p:blipFill>
        <p:spPr bwMode="auto">
          <a:xfrm>
            <a:off x="4078288" y="3428768"/>
            <a:ext cx="4051579" cy="34287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l Altar del Incienso">
            <a:extLst>
              <a:ext uri="{FF2B5EF4-FFF2-40B4-BE49-F238E27FC236}">
                <a16:creationId xmlns:a16="http://schemas.microsoft.com/office/drawing/2014/main" id="{7B5CCF9B-7CEA-C58B-8645-003AE8FEDFA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521" r="11010" b="-3"/>
          <a:stretch/>
        </p:blipFill>
        <p:spPr bwMode="auto">
          <a:xfrm>
            <a:off x="8130753" y="3428768"/>
            <a:ext cx="4061247" cy="3428770"/>
          </a:xfrm>
          <a:prstGeom prst="rect">
            <a:avLst/>
          </a:prstGeom>
          <a:noFill/>
          <a:extLst>
            <a:ext uri="{909E8E84-426E-40DD-AFC4-6F175D3DCCD1}">
              <a14:hiddenFill xmlns:a14="http://schemas.microsoft.com/office/drawing/2010/main">
                <a:solidFill>
                  <a:srgbClr val="FFFFFF"/>
                </a:solidFill>
              </a14:hiddenFill>
            </a:ext>
          </a:extLst>
        </p:spPr>
      </p:pic>
      <p:cxnSp>
        <p:nvCxnSpPr>
          <p:cNvPr id="1053" name="Straight Connector 1052">
            <a:extLst>
              <a:ext uri="{FF2B5EF4-FFF2-40B4-BE49-F238E27FC236}">
                <a16:creationId xmlns:a16="http://schemas.microsoft.com/office/drawing/2014/main" id="{72264661-8F08-453E-B5AF-0BF3BB9B03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64"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5C18AF5E-4168-487D-808E-EA097E547F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4334" y="3429000"/>
            <a:ext cx="8120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49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7798" y="0"/>
            <a:ext cx="9744502" cy="626659"/>
          </a:xfrm>
        </p:spPr>
        <p:txBody>
          <a:bodyPr/>
          <a:lstStyle/>
          <a:p>
            <a:r>
              <a:rPr lang="es-DO" sz="4000" b="1" dirty="0">
                <a:solidFill>
                  <a:schemeClr val="accent2"/>
                </a:solidFill>
              </a:rPr>
              <a:t>El cuerpo del cristiano es llamado templo</a:t>
            </a:r>
            <a:endParaRPr lang="en-US" sz="4000" b="1" dirty="0">
              <a:solidFill>
                <a:schemeClr val="accent2"/>
              </a:solidFill>
            </a:endParaRPr>
          </a:p>
        </p:txBody>
      </p:sp>
      <p:sp>
        <p:nvSpPr>
          <p:cNvPr id="3" name="Marcador de texto 2"/>
          <p:cNvSpPr>
            <a:spLocks noGrp="1"/>
          </p:cNvSpPr>
          <p:nvPr>
            <p:ph type="body" sz="half" idx="2"/>
          </p:nvPr>
        </p:nvSpPr>
        <p:spPr>
          <a:xfrm>
            <a:off x="518615" y="1364776"/>
            <a:ext cx="11423176" cy="5240740"/>
          </a:xfrm>
        </p:spPr>
        <p:txBody>
          <a:bodyPr>
            <a:noAutofit/>
          </a:bodyPr>
          <a:lstStyle/>
          <a:p>
            <a:r>
              <a:rPr lang="es-ES" sz="3200" b="1" dirty="0"/>
              <a:t>“Respondió Jesús y les dijo: Destruid este templo, y en tres días lo levantaré. Mas él hablaba del templo de su cuerpo”. </a:t>
            </a:r>
            <a:r>
              <a:rPr lang="es-ES" sz="3200" b="1" dirty="0">
                <a:solidFill>
                  <a:srgbClr val="FFFF00"/>
                </a:solidFill>
              </a:rPr>
              <a:t>Juan 2:19, 21.</a:t>
            </a:r>
          </a:p>
          <a:p>
            <a:r>
              <a:rPr lang="es-ES" sz="3200" b="1" dirty="0"/>
              <a:t>“¿O ignoráis que vuestro cuerpo es templo del Espíritu Santo, el cual está en vosotros, el cual tenéis de Dios, y que no sois vuestros?” </a:t>
            </a:r>
            <a:r>
              <a:rPr lang="es-ES" sz="3200" b="1" dirty="0">
                <a:solidFill>
                  <a:srgbClr val="FFFF00"/>
                </a:solidFill>
              </a:rPr>
              <a:t>1 Corintios 6:19</a:t>
            </a:r>
            <a:r>
              <a:rPr lang="es-ES" sz="3200" b="1" dirty="0"/>
              <a:t>.</a:t>
            </a:r>
          </a:p>
          <a:p>
            <a:r>
              <a:rPr lang="es-ES" sz="3200" b="1" dirty="0"/>
              <a:t>“Si alguno destruyere el templo de Dios, Dios le destruirá a él; porque el templo de Dios, el cual sois vosotros, santo es”. </a:t>
            </a:r>
            <a:r>
              <a:rPr lang="es-ES" sz="3200" b="1" dirty="0">
                <a:solidFill>
                  <a:srgbClr val="FFFF00"/>
                </a:solidFill>
              </a:rPr>
              <a:t>1 Corintios 3:17.</a:t>
            </a:r>
            <a:endParaRPr lang="en-US" sz="3200" b="1" i="1" dirty="0">
              <a:solidFill>
                <a:srgbClr val="FFFF00"/>
              </a:solidFill>
            </a:endParaRPr>
          </a:p>
        </p:txBody>
      </p:sp>
      <p:pic>
        <p:nvPicPr>
          <p:cNvPr id="4" name="Imagen 3" descr="6">
            <a:extLst>
              <a:ext uri="{FF2B5EF4-FFF2-40B4-BE49-F238E27FC236}">
                <a16:creationId xmlns:a16="http://schemas.microsoft.com/office/drawing/2014/main" id="{E04BD369-A28C-D8C0-6206-A7B4754C2A3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p:cNvSpPr txBox="1"/>
          <p:nvPr/>
        </p:nvSpPr>
        <p:spPr>
          <a:xfrm>
            <a:off x="6209731" y="1364776"/>
            <a:ext cx="5581935" cy="3785652"/>
          </a:xfrm>
          <a:prstGeom prst="rect">
            <a:avLst/>
          </a:prstGeom>
          <a:noFill/>
        </p:spPr>
        <p:txBody>
          <a:bodyPr wrap="square" rtlCol="0">
            <a:spAutoFit/>
          </a:bodyPr>
          <a:lstStyle/>
          <a:p>
            <a:r>
              <a:rPr lang="es-DO" sz="4800" b="1" dirty="0">
                <a:solidFill>
                  <a:srgbClr val="FFFF00"/>
                </a:solidFill>
              </a:rPr>
              <a:t>¿Quieres vivir en la presencia y la gloria de Dios con la justicia de Cristo?</a:t>
            </a:r>
            <a:endParaRPr lang="en-US" sz="4800" b="1" dirty="0">
              <a:solidFill>
                <a:srgbClr val="FFFF00"/>
              </a:solidFill>
            </a:endParaRPr>
          </a:p>
        </p:txBody>
      </p:sp>
    </p:spTree>
    <p:extLst>
      <p:ext uri="{BB962C8B-B14F-4D97-AF65-F5344CB8AC3E}">
        <p14:creationId xmlns:p14="http://schemas.microsoft.com/office/powerpoint/2010/main" val="681596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301388"/>
            <a:ext cx="9244640" cy="899615"/>
          </a:xfrm>
        </p:spPr>
        <p:txBody>
          <a:bodyPr/>
          <a:lstStyle/>
          <a:p>
            <a:r>
              <a:rPr lang="es-DO" sz="4000" b="1" dirty="0">
                <a:solidFill>
                  <a:schemeClr val="accent2"/>
                </a:solidFill>
              </a:rPr>
              <a:t>El Arca: Introducción</a:t>
            </a:r>
            <a:endParaRPr lang="en-US" sz="4000" b="1" dirty="0">
              <a:solidFill>
                <a:schemeClr val="accent2"/>
              </a:solidFill>
            </a:endParaRPr>
          </a:p>
        </p:txBody>
      </p:sp>
      <p:sp>
        <p:nvSpPr>
          <p:cNvPr id="3" name="Marcador de texto 2"/>
          <p:cNvSpPr>
            <a:spLocks noGrp="1"/>
          </p:cNvSpPr>
          <p:nvPr>
            <p:ph type="body" sz="half" idx="2"/>
          </p:nvPr>
        </p:nvSpPr>
        <p:spPr>
          <a:xfrm>
            <a:off x="627797" y="1201003"/>
            <a:ext cx="10481481" cy="5404513"/>
          </a:xfrm>
        </p:spPr>
        <p:txBody>
          <a:bodyPr>
            <a:noAutofit/>
          </a:bodyPr>
          <a:lstStyle/>
          <a:p>
            <a:pPr algn="just"/>
            <a:r>
              <a:rPr lang="es-ES" sz="4400" b="1" dirty="0"/>
              <a:t>El arca era la figura central de todo el santuario. La ley quebrada que estaba en el arca era la única razón de todo el servicio sacrificial, tanto </a:t>
            </a:r>
            <a:r>
              <a:rPr lang="es-ES" sz="4000" b="1" dirty="0">
                <a:solidFill>
                  <a:schemeClr val="accent2"/>
                </a:solidFill>
              </a:rPr>
              <a:t>típico</a:t>
            </a:r>
            <a:r>
              <a:rPr lang="es-ES" sz="4400" b="1" dirty="0"/>
              <a:t> como </a:t>
            </a:r>
            <a:r>
              <a:rPr lang="es-ES" sz="4000" b="1" dirty="0" err="1">
                <a:solidFill>
                  <a:schemeClr val="accent2"/>
                </a:solidFill>
              </a:rPr>
              <a:t>antitípico</a:t>
            </a:r>
            <a:r>
              <a:rPr lang="es-ES" sz="4400" b="1" dirty="0"/>
              <a:t>. </a:t>
            </a:r>
            <a:endParaRPr lang="en-US" sz="4400" b="1" dirty="0"/>
          </a:p>
        </p:txBody>
      </p:sp>
    </p:spTree>
    <p:extLst>
      <p:ext uri="{BB962C8B-B14F-4D97-AF65-F5344CB8AC3E}">
        <p14:creationId xmlns:p14="http://schemas.microsoft.com/office/powerpoint/2010/main" val="2590619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B02798-9C13-B0A2-FC3F-B6F35E274038}"/>
              </a:ext>
            </a:extLst>
          </p:cNvPr>
          <p:cNvSpPr>
            <a:spLocks noGrp="1"/>
          </p:cNvSpPr>
          <p:nvPr>
            <p:ph type="title"/>
          </p:nvPr>
        </p:nvSpPr>
        <p:spPr>
          <a:xfrm>
            <a:off x="1560511" y="2728735"/>
            <a:ext cx="9404723" cy="1400530"/>
          </a:xfrm>
        </p:spPr>
        <p:txBody>
          <a:bodyPr/>
          <a:lstStyle/>
          <a:p>
            <a:r>
              <a:rPr lang="es-ES" b="1" dirty="0">
                <a:solidFill>
                  <a:srgbClr val="FFFF00"/>
                </a:solidFill>
              </a:rPr>
              <a:t>Insertar imagen del Arca</a:t>
            </a:r>
            <a:endParaRPr lang="en-US" b="1" dirty="0">
              <a:solidFill>
                <a:srgbClr val="FFFF00"/>
              </a:solidFill>
            </a:endParaRPr>
          </a:p>
        </p:txBody>
      </p:sp>
      <p:pic>
        <p:nvPicPr>
          <p:cNvPr id="2050" name="Picture 2" descr="Apoya la Fabricación de los Dos Querubines de Oro la Veneración de  Imágenes? — EB Global: Enfoque Bíblico / Bible Focus">
            <a:extLst>
              <a:ext uri="{FF2B5EF4-FFF2-40B4-BE49-F238E27FC236}">
                <a16:creationId xmlns:a16="http://schemas.microsoft.com/office/drawing/2014/main" id="{DA1E9774-60F4-01D6-216E-71F91F56D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1808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130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301388"/>
            <a:ext cx="9244640" cy="899615"/>
          </a:xfrm>
        </p:spPr>
        <p:txBody>
          <a:bodyPr/>
          <a:lstStyle/>
          <a:p>
            <a:r>
              <a:rPr lang="es-DO" sz="4000" b="1" dirty="0">
                <a:solidFill>
                  <a:schemeClr val="accent2"/>
                </a:solidFill>
              </a:rPr>
              <a:t>El Arca: Descripción</a:t>
            </a:r>
            <a:endParaRPr lang="en-US" sz="4000" b="1" dirty="0">
              <a:solidFill>
                <a:schemeClr val="accent2"/>
              </a:solidFill>
            </a:endParaRPr>
          </a:p>
        </p:txBody>
      </p:sp>
      <p:sp>
        <p:nvSpPr>
          <p:cNvPr id="3" name="Marcador de texto 2"/>
          <p:cNvSpPr>
            <a:spLocks noGrp="1"/>
          </p:cNvSpPr>
          <p:nvPr>
            <p:ph type="body" sz="half" idx="2"/>
          </p:nvPr>
        </p:nvSpPr>
        <p:spPr>
          <a:xfrm>
            <a:off x="627797" y="1201003"/>
            <a:ext cx="10481481" cy="5404513"/>
          </a:xfrm>
        </p:spPr>
        <p:txBody>
          <a:bodyPr>
            <a:noAutofit/>
          </a:bodyPr>
          <a:lstStyle/>
          <a:p>
            <a:pPr algn="just"/>
            <a:r>
              <a:rPr lang="es-ES" sz="3200" b="1" dirty="0"/>
              <a:t>Cuando el Señor dio instrucciones para hacer el santuario, Su primera instrucción fue, "harán un arca de madera de acacia; de dos codos y medio será su largo, y de un codo y medio será su ancho, y de un codo y medio será su altura" Éxodo 25:10. </a:t>
            </a:r>
            <a:endParaRPr lang="en-US" sz="3200" b="1" dirty="0"/>
          </a:p>
        </p:txBody>
      </p:sp>
    </p:spTree>
    <p:extLst>
      <p:ext uri="{BB962C8B-B14F-4D97-AF65-F5344CB8AC3E}">
        <p14:creationId xmlns:p14="http://schemas.microsoft.com/office/powerpoint/2010/main" val="2702118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4497" y="301387"/>
            <a:ext cx="9895097" cy="2331453"/>
          </a:xfrm>
        </p:spPr>
        <p:txBody>
          <a:bodyPr/>
          <a:lstStyle/>
          <a:p>
            <a:r>
              <a:rPr lang="es-DO" sz="4000" b="1" dirty="0">
                <a:solidFill>
                  <a:schemeClr val="accent2"/>
                </a:solidFill>
              </a:rPr>
              <a:t>El Arca: El propiciatorio (</a:t>
            </a:r>
            <a:r>
              <a:rPr lang="es-ES" sz="4000" b="1" dirty="0">
                <a:solidFill>
                  <a:schemeClr val="accent2"/>
                </a:solidFill>
              </a:rPr>
              <a:t>que tiene la virtud de hacer propicio o favorable, especialmente ante la divinidad</a:t>
            </a:r>
            <a:r>
              <a:rPr lang="es-DO" sz="4000" b="1" dirty="0">
                <a:solidFill>
                  <a:schemeClr val="accent2"/>
                </a:solidFill>
              </a:rPr>
              <a:t>)</a:t>
            </a:r>
            <a:endParaRPr lang="en-US" sz="4000" b="1" dirty="0">
              <a:solidFill>
                <a:schemeClr val="accent2"/>
              </a:solidFill>
            </a:endParaRPr>
          </a:p>
        </p:txBody>
      </p:sp>
      <p:sp>
        <p:nvSpPr>
          <p:cNvPr id="3" name="Marcador de texto 2"/>
          <p:cNvSpPr>
            <a:spLocks noGrp="1"/>
          </p:cNvSpPr>
          <p:nvPr>
            <p:ph type="body" sz="half" idx="2"/>
          </p:nvPr>
        </p:nvSpPr>
        <p:spPr>
          <a:xfrm>
            <a:off x="627797" y="1201003"/>
            <a:ext cx="10481481" cy="5404513"/>
          </a:xfrm>
        </p:spPr>
        <p:txBody>
          <a:bodyPr>
            <a:noAutofit/>
          </a:bodyPr>
          <a:lstStyle/>
          <a:p>
            <a:pPr algn="just"/>
            <a:r>
              <a:rPr lang="es-ES" sz="3200" b="1" dirty="0"/>
              <a:t>Estaba cubierta interior y exteriormente con oro puro, y con una corona de oro en la parte superior.</a:t>
            </a:r>
            <a:endParaRPr lang="en-US" sz="3200" b="1" dirty="0"/>
          </a:p>
        </p:txBody>
      </p:sp>
    </p:spTree>
    <p:extLst>
      <p:ext uri="{BB962C8B-B14F-4D97-AF65-F5344CB8AC3E}">
        <p14:creationId xmlns:p14="http://schemas.microsoft.com/office/powerpoint/2010/main" val="3748241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301388"/>
            <a:ext cx="9244640" cy="899615"/>
          </a:xfrm>
        </p:spPr>
        <p:txBody>
          <a:bodyPr/>
          <a:lstStyle/>
          <a:p>
            <a:r>
              <a:rPr lang="es-DO" sz="4000" b="1" dirty="0">
                <a:solidFill>
                  <a:schemeClr val="accent2"/>
                </a:solidFill>
              </a:rPr>
              <a:t>El Arca: El Propiciatorio</a:t>
            </a:r>
            <a:endParaRPr lang="en-US" sz="4000" b="1" dirty="0">
              <a:solidFill>
                <a:schemeClr val="accent2"/>
              </a:solidFill>
            </a:endParaRPr>
          </a:p>
        </p:txBody>
      </p:sp>
      <p:sp>
        <p:nvSpPr>
          <p:cNvPr id="3" name="Marcador de texto 2"/>
          <p:cNvSpPr>
            <a:spLocks noGrp="1"/>
          </p:cNvSpPr>
          <p:nvPr>
            <p:ph type="body" sz="half" idx="2"/>
          </p:nvPr>
        </p:nvSpPr>
        <p:spPr>
          <a:xfrm>
            <a:off x="627797" y="1201003"/>
            <a:ext cx="10481481" cy="5404513"/>
          </a:xfrm>
        </p:spPr>
        <p:txBody>
          <a:bodyPr>
            <a:noAutofit/>
          </a:bodyPr>
          <a:lstStyle/>
          <a:p>
            <a:pPr algn="just"/>
            <a:r>
              <a:rPr lang="es-ES" sz="3200" b="1" dirty="0"/>
              <a:t>La tapa del arca era llamada el propiciatorio, y era de puro oro. A ambos lados del propiciatorio había un ángel de oro batido, con sus alas cubriendo el arca, y sus rostros mirando reverentemente hacia la ley de Dios que quedaba debajo del propiciatorio</a:t>
            </a:r>
            <a:endParaRPr lang="en-US" sz="3200" b="1" dirty="0"/>
          </a:p>
        </p:txBody>
      </p:sp>
    </p:spTree>
    <p:extLst>
      <p:ext uri="{BB962C8B-B14F-4D97-AF65-F5344CB8AC3E}">
        <p14:creationId xmlns:p14="http://schemas.microsoft.com/office/powerpoint/2010/main" val="2883590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1" name="Picture 103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33" name="Picture 103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35" name="Oval 103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DO"/>
          </a:p>
        </p:txBody>
      </p:sp>
      <p:pic>
        <p:nvPicPr>
          <p:cNvPr id="1037" name="Picture 103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39" name="Picture 103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1" name="Rectangle 104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DO"/>
          </a:p>
        </p:txBody>
      </p:sp>
      <p:pic>
        <p:nvPicPr>
          <p:cNvPr id="1026" name="Picture 2" descr="Dónde se encuentra la fabulosa Arca de la Alianza, uno de los objetos más  sagrados y terribles de Dios? - Guioteca">
            <a:extLst>
              <a:ext uri="{FF2B5EF4-FFF2-40B4-BE49-F238E27FC236}">
                <a16:creationId xmlns:a16="http://schemas.microsoft.com/office/drawing/2014/main" id="{0CC4C44E-632C-FF00-FB1F-8FF4F6CDB57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523" r="-1" b="44004"/>
          <a:stretch/>
        </p:blipFill>
        <p:spPr bwMode="auto">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a:noFill/>
          <a:extLst>
            <a:ext uri="{909E8E84-426E-40DD-AFC4-6F175D3DCCD1}">
              <a14:hiddenFill xmlns:a14="http://schemas.microsoft.com/office/drawing/2010/main">
                <a:solidFill>
                  <a:srgbClr val="FFFFFF"/>
                </a:solidFill>
              </a14:hiddenFill>
            </a:ext>
          </a:extLst>
        </p:spPr>
      </p:pic>
      <p:sp>
        <p:nvSpPr>
          <p:cNvPr id="1043"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1045" name="Freeform: Shape 104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BB02798-9C13-B0A2-FC3F-B6F35E274038}"/>
              </a:ext>
            </a:extLst>
          </p:cNvPr>
          <p:cNvSpPr>
            <a:spLocks noGrp="1"/>
          </p:cNvSpPr>
          <p:nvPr>
            <p:ph type="title"/>
          </p:nvPr>
        </p:nvSpPr>
        <p:spPr>
          <a:xfrm>
            <a:off x="636916" y="4854346"/>
            <a:ext cx="10407602" cy="868026"/>
          </a:xfrm>
        </p:spPr>
        <p:txBody>
          <a:bodyPr vert="horz" lIns="91440" tIns="45720" rIns="91440" bIns="45720" rtlCol="0" anchor="b">
            <a:normAutofit/>
          </a:bodyPr>
          <a:lstStyle/>
          <a:p>
            <a:r>
              <a:rPr lang="en-US" sz="4800">
                <a:solidFill>
                  <a:srgbClr val="EBEBEB"/>
                </a:solidFill>
              </a:rPr>
              <a:t>Propiciatorio</a:t>
            </a:r>
            <a:endParaRPr lang="en-US" sz="4800" dirty="0">
              <a:solidFill>
                <a:srgbClr val="EBEBEB"/>
              </a:solidFill>
            </a:endParaRPr>
          </a:p>
        </p:txBody>
      </p:sp>
    </p:spTree>
    <p:extLst>
      <p:ext uri="{BB962C8B-B14F-4D97-AF65-F5344CB8AC3E}">
        <p14:creationId xmlns:p14="http://schemas.microsoft.com/office/powerpoint/2010/main" val="24472582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561</TotalTime>
  <Words>2487</Words>
  <Application>Microsoft Office PowerPoint</Application>
  <PresentationFormat>Panorámica</PresentationFormat>
  <Paragraphs>104</Paragraphs>
  <Slides>30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30</vt:i4>
      </vt:variant>
    </vt:vector>
  </HeadingPairs>
  <TitlesOfParts>
    <vt:vector size="34" baseType="lpstr">
      <vt:lpstr>Aptos</vt:lpstr>
      <vt:lpstr>Century Gothic</vt:lpstr>
      <vt:lpstr>Wingdings 3</vt:lpstr>
      <vt:lpstr>Ion</vt:lpstr>
      <vt:lpstr>A Cruz y su Sombra</vt:lpstr>
      <vt:lpstr>Sección II: Los Muebles del Santuario  Capítulo : El Arca.</vt:lpstr>
      <vt:lpstr>Los muebles del Santuario (Candelabro, Arca, Mesa de los panes, Altar del Incienso)</vt:lpstr>
      <vt:lpstr>El Arca: Introducción</vt:lpstr>
      <vt:lpstr>Insertar imagen del Arca</vt:lpstr>
      <vt:lpstr>El Arca: Descripción</vt:lpstr>
      <vt:lpstr>El Arca: El propiciatorio (que tiene la virtud de hacer propicio o favorable, especialmente ante la divinidad)</vt:lpstr>
      <vt:lpstr>El Arca: El Propiciatorio</vt:lpstr>
      <vt:lpstr>Propiciatorio</vt:lpstr>
      <vt:lpstr>El Arca: Propiciatorio (aplicación)</vt:lpstr>
      <vt:lpstr>El Arca: Propiciatorio (aplicación)</vt:lpstr>
      <vt:lpstr>El Arca: Dentro del Arca (La Santa Ley)</vt:lpstr>
      <vt:lpstr>El Arca: Dentro del Arca (La Santa Ley)</vt:lpstr>
      <vt:lpstr>El Arca: (Deuteronomio 4:10-13)</vt:lpstr>
      <vt:lpstr>El Arca: Dentro del Arca</vt:lpstr>
      <vt:lpstr>El Arca: la exclusividad del Misterio</vt:lpstr>
      <vt:lpstr>El Arca: Sangre sobre la Ley</vt:lpstr>
      <vt:lpstr>El Arca: La gloria de Dios entre los querubines</vt:lpstr>
      <vt:lpstr>El Arca: Querubín protector o cubridor</vt:lpstr>
      <vt:lpstr>La Ley es el fundamento del trono de Dios</vt:lpstr>
      <vt:lpstr>El Arca: Dentro del Arca (Ley, Maná, Vara de Aarón)</vt:lpstr>
      <vt:lpstr>El Arca: Dentro del Arca (Ley, Maná, Vara de Aarón)</vt:lpstr>
      <vt:lpstr>El Arca: Dentro del Arca (Ley, Maná, Vara de Aarón)</vt:lpstr>
      <vt:lpstr>El Arca: la exclusividad del Ministerio</vt:lpstr>
      <vt:lpstr>El Arca: la exclusividad del Ministerio</vt:lpstr>
      <vt:lpstr>El Arca: la exclusividad del Ministerio</vt:lpstr>
      <vt:lpstr>El Arca: la exclusividad del Ministerio</vt:lpstr>
      <vt:lpstr>Quiz: Responde V o F según corresponda:</vt:lpstr>
      <vt:lpstr>Quiz: Responde V o F según corresponda:</vt:lpstr>
      <vt:lpstr>El cuerpo del cristiano es llamado templo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Cruz y su Sombra</dc:title>
  <dc:creator>Ulises Aguero</dc:creator>
  <cp:lastModifiedBy>Dennicher Alcantara</cp:lastModifiedBy>
  <cp:revision>34</cp:revision>
  <dcterms:created xsi:type="dcterms:W3CDTF">2024-04-03T03:20:57Z</dcterms:created>
  <dcterms:modified xsi:type="dcterms:W3CDTF">2024-05-05T16:53:47Z</dcterms:modified>
</cp:coreProperties>
</file>