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85" r:id="rId4"/>
    <p:sldId id="286" r:id="rId5"/>
    <p:sldId id="322" r:id="rId6"/>
    <p:sldId id="321" r:id="rId7"/>
    <p:sldId id="287" r:id="rId8"/>
    <p:sldId id="288" r:id="rId9"/>
    <p:sldId id="289" r:id="rId10"/>
    <p:sldId id="296" r:id="rId11"/>
    <p:sldId id="291" r:id="rId12"/>
    <p:sldId id="293" r:id="rId13"/>
    <p:sldId id="284" r:id="rId14"/>
    <p:sldId id="294" r:id="rId15"/>
    <p:sldId id="297" r:id="rId16"/>
    <p:sldId id="295" r:id="rId17"/>
    <p:sldId id="298" r:id="rId18"/>
    <p:sldId id="299" r:id="rId19"/>
    <p:sldId id="332" r:id="rId20"/>
    <p:sldId id="300" r:id="rId21"/>
    <p:sldId id="301" r:id="rId22"/>
    <p:sldId id="333" r:id="rId23"/>
    <p:sldId id="334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35" r:id="rId34"/>
    <p:sldId id="311" r:id="rId35"/>
    <p:sldId id="336" r:id="rId36"/>
    <p:sldId id="312" r:id="rId37"/>
    <p:sldId id="313" r:id="rId38"/>
    <p:sldId id="314" r:id="rId39"/>
    <p:sldId id="316" r:id="rId40"/>
    <p:sldId id="318" r:id="rId41"/>
    <p:sldId id="319" r:id="rId42"/>
    <p:sldId id="331" r:id="rId43"/>
    <p:sldId id="337" r:id="rId44"/>
    <p:sldId id="325" r:id="rId45"/>
    <p:sldId id="326" r:id="rId46"/>
    <p:sldId id="328" r:id="rId47"/>
    <p:sldId id="327" r:id="rId48"/>
    <p:sldId id="329" r:id="rId49"/>
    <p:sldId id="330" r:id="rId50"/>
    <p:sldId id="323" r:id="rId51"/>
    <p:sldId id="324" r:id="rId52"/>
    <p:sldId id="259" r:id="rId53"/>
  </p:sldIdLst>
  <p:sldSz cx="12192000" cy="6858000"/>
  <p:notesSz cx="6858000" cy="9144000"/>
  <p:photoAlbum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B59792-18B9-8FD6-EF14-1DF5EB072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71146E9-687F-E8BC-6044-58A4407D5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322BFE-1E62-2E26-CB05-D5F920AEC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t>28/4/2024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99BA35-6703-2A13-E803-F0CDC7BD3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A3E83C-C1A6-36D5-6761-51C804A30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523586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71F814-F414-EF23-5B43-C8AA85928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FE82AA9-AEB2-3E8D-1392-65E85BEDB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23041B-482D-2FF5-7811-4B8CFA186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t>28/4/2024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D0597A-2E17-963A-02B2-1BA0B8761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49C2F0-1F96-594E-C3E0-8546437D1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561369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1F1AE6B-13CD-A23B-CDAF-6CC8502CB4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80E18C-98FF-0118-CC11-73F2BA7A6A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55BFAD-AD88-6CDB-6164-3B79FF56F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t>28/4/2024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1E9704-7418-B5B9-3B9C-D9A8860E7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945250-4C70-3C47-0990-F40D06739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34668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485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98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648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019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48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4/28/2024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662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4/28/2024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574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4/28/2024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313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8892D-D702-00C2-BC9A-5A82849E4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705981-4A37-F1CF-F063-FB8568D3A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34F3CA-2C4B-4260-981F-F827575B7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t>28/4/2024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9522E4-5946-5EFB-C88C-B84371A19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EC67FD-70A7-3A1C-8DAE-B828DA0E1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40966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571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521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621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6802073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780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4/28/2024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5612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4/28/2024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8336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5858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49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D285BB-5999-9BD0-AFA5-73153F04B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D0AFAA-5E0E-A017-3974-B8E8E6EDC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38A9EA-CA4A-E775-FEA9-7E4A5E324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t>28/4/2024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B2A586-1AEA-8DCB-3301-9A5DB2958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3CEFC5-DA17-A23D-A0C8-85FB16913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82607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352FF8-9009-5451-CFA8-BA1C96C50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309D88-CE9E-4A86-45DC-3A5E9F3969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317619-52DD-696F-4F65-FAC8BB1C6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ED535D-E24D-8707-D970-E6A3975A4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t>28/4/2024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0DDF4C-DFCF-0F9B-23F5-5F64B8BFE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31C51F-BCB4-EA1E-5F89-FF0F675A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1335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CBB8F6-248A-077B-09B1-D9AD509BB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4E2E9F-F97C-4097-42A8-8E76BC91B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1C6618C-5BEE-F355-CBAB-5DFDB5619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F10C05A-A6FB-2DAD-7322-AA24458D27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F2D67D-B28D-2C35-A46A-8DE80B9B7A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C00534B-0C4B-027C-9066-F75E4E16E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t>28/4/2024</a:t>
            </a:fld>
            <a:endParaRPr lang="es-419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83CF184-9F58-FED4-1A36-59FDC22AA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0DB0397-2D87-C7F8-AB22-3BCF47A0E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79286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33EEBC-8D8E-A58D-60AF-25CBB6795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522707B-E948-5CE2-C90C-FB86CC0B7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t>28/4/2024</a:t>
            </a:fld>
            <a:endParaRPr 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5B5B3BF-F931-EB9C-2E01-E798C9E79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C330045-2A19-7260-DE21-3E95F9E93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5971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238DB6F-7900-EDD4-0D0D-4843F5B62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t>28/4/2024</a:t>
            </a:fld>
            <a:endParaRPr lang="es-419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B352ACC-B5BC-D52B-FC65-A7E36C2AE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E03866C-4B76-7238-C705-560DB26B6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01449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03B8AF-80B3-0AD8-8500-6F37802EF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F2B118-190C-E2CD-3FB0-A45720412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7E54338-2056-73C7-205C-C1E67601F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499695-0D33-4BC4-FCDF-C17AEA4D8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t>28/4/2024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3B861C-27FB-A4FB-B48D-E51601CD6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103F12-2DED-514D-D0B4-5071CE024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807798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F6AA19-AAFC-F739-BF8A-EBEC3117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AE06951-CB06-E713-83DB-C07FBE8F48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1D3463C-B71E-1534-D736-178A9D90A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C375DF-CAAF-901F-9329-010BBDAD6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t>28/4/2024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AFB9DE-98BE-D0F3-01D8-B808A5578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ACA37C0-1FD0-6102-7944-BD38403F0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6080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9D3DD9F-D327-9301-5A5F-F6BB3D57A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9E8055-7761-B772-D82B-FBDF9DE4B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FEF495-6D99-B1CC-332C-62C8D27142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59B9C6-C011-4741-998D-4934121D99A2}" type="datetimeFigureOut">
              <a:rPr lang="es-419" smtClean="0"/>
              <a:t>28/4/2024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B7F1C3-0314-FD34-F252-1DB5D66647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C10CE5-34A0-98FF-3C6B-0AFC8A6FC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291F84-6F03-4C0B-9611-A582E7A48C1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546646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7360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8680A5DA-4E3B-597C-DD2C-2B874E5D2D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1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95146" y="150126"/>
            <a:ext cx="9217345" cy="7642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La prueba de fe a Abraham</a:t>
            </a:r>
            <a:endParaRPr lang="en-US" sz="40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95146" y="914399"/>
            <a:ext cx="11605702" cy="56774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E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prueba de fe </a:t>
            </a:r>
            <a:r>
              <a:rPr 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no estaba simplemente en el hecho de que Isaac era su legítimo hijo, sino que Abraham entendió que </a:t>
            </a:r>
            <a:r>
              <a:rPr lang="es-E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a través de la posteridad de Isaac </a:t>
            </a:r>
            <a:r>
              <a:rPr 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iría a venir el tan largamente prometido Mesías; y </a:t>
            </a:r>
            <a:r>
              <a:rPr lang="es-E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ofreciendo </a:t>
            </a:r>
            <a:r>
              <a:rPr 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a Isaac, </a:t>
            </a:r>
            <a:r>
              <a:rPr lang="es-E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Abraham estaba cortando su única esperanza de salvación, como también la salvación del mundo</a:t>
            </a:r>
            <a:r>
              <a:rPr 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. Pero su fe no vaciló. El creyó que el mismo Dios que había hecho un </a:t>
            </a:r>
            <a:r>
              <a:rPr lang="es-E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milagro</a:t>
            </a:r>
            <a:r>
              <a:rPr 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dándole un hijo, podía traer ese hijo de la tumba para que cumpliera la promesa que El le había </a:t>
            </a:r>
            <a:r>
              <a:rPr lang="es-E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hecho.</a:t>
            </a:r>
            <a:endParaRPr lang="en-US" sz="40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78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95146" y="150126"/>
            <a:ext cx="9217345" cy="6892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z="4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Heb</a:t>
            </a:r>
            <a:r>
              <a:rPr lang="es-DO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11: 17-19</a:t>
            </a:r>
            <a:endParaRPr lang="en-US" sz="40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0098" y="839338"/>
            <a:ext cx="11291804" cy="60186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 dirty="0">
                <a:latin typeface="Calibri" panose="020F0502020204030204" pitchFamily="34" charset="0"/>
                <a:cs typeface="Calibri" panose="020F0502020204030204" pitchFamily="34" charset="0"/>
              </a:rPr>
              <a:t>Por la fe Abraham, cuando fue probado, ofreció a Isaac; y el que había recibido las promesas ofrecía su unigénito, </a:t>
            </a:r>
            <a:r>
              <a:rPr lang="es-E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4800" b="1" dirty="0">
                <a:latin typeface="Calibri" panose="020F0502020204030204" pitchFamily="34" charset="0"/>
                <a:cs typeface="Calibri" panose="020F0502020204030204" pitchFamily="34" charset="0"/>
              </a:rPr>
              <a:t>habiéndosele dicho: </a:t>
            </a:r>
            <a:r>
              <a:rPr lang="es-ES" sz="4800" b="1" u="sng" dirty="0">
                <a:latin typeface="Calibri" panose="020F0502020204030204" pitchFamily="34" charset="0"/>
                <a:cs typeface="Calibri" panose="020F0502020204030204" pitchFamily="34" charset="0"/>
              </a:rPr>
              <a:t>En Isaac te será llamada descendencia</a:t>
            </a:r>
            <a:r>
              <a:rPr lang="es-E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s-ES" sz="4800" b="1" dirty="0">
                <a:latin typeface="Calibri" panose="020F0502020204030204" pitchFamily="34" charset="0"/>
                <a:cs typeface="Calibri" panose="020F0502020204030204" pitchFamily="34" charset="0"/>
              </a:rPr>
              <a:t>pensando que Dios es poderoso para levantar aun de entre los muertos, de donde, en sentido figurado, también le volvió a recibir.</a:t>
            </a:r>
            <a:endParaRPr lang="en-US" sz="4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19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2D8FDD8E-CD0E-8DAD-43A3-9A5B7F5551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578052" y="1507466"/>
            <a:ext cx="4903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s-ES" sz="3200" dirty="0">
                <a:solidFill>
                  <a:prstClr val="white"/>
                </a:solidFill>
              </a:rPr>
              <a:t>Antes de la entrada a Egipto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547432" y="279714"/>
            <a:ext cx="46014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s-ES" sz="3200" dirty="0">
                <a:solidFill>
                  <a:prstClr val="white"/>
                </a:solidFill>
              </a:rPr>
              <a:t>Inicio de la historia del servicio típico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648929" y="4008742"/>
            <a:ext cx="4236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s-ES" sz="3200" dirty="0">
                <a:solidFill>
                  <a:prstClr val="white"/>
                </a:solidFill>
              </a:rPr>
              <a:t>El sacrificio exigido a Abrahán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648929" y="5209921"/>
            <a:ext cx="43345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s-ES" sz="3200" dirty="0">
                <a:solidFill>
                  <a:prstClr val="white"/>
                </a:solidFill>
              </a:rPr>
              <a:t>Si Isaac hubiera sido sacrificado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553596" y="2630456"/>
            <a:ext cx="4714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s-ES" sz="3200" dirty="0">
                <a:solidFill>
                  <a:prstClr val="white"/>
                </a:solidFill>
              </a:rPr>
              <a:t>Durante la travesía de los patriarcas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5481428" y="4062603"/>
            <a:ext cx="6483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D. </a:t>
            </a:r>
            <a:r>
              <a:rPr lang="es-ES" sz="3200" dirty="0">
                <a:solidFill>
                  <a:prstClr val="white"/>
                </a:solidFill>
              </a:rPr>
              <a:t>Un altar áspero y un cordero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5516867" y="1670428"/>
            <a:ext cx="4814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white"/>
                </a:solidFill>
                <a:latin typeface="Calibri" panose="020F0502020204030204"/>
              </a:rPr>
              <a:t>Puerta del huerto del Edén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5552305" y="266638"/>
            <a:ext cx="53320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lang="es-ES" sz="3200" dirty="0">
                <a:solidFill>
                  <a:prstClr val="white"/>
                </a:solidFill>
              </a:rPr>
              <a:t>Lo más cercano a la gran ofrenda </a:t>
            </a:r>
            <a:r>
              <a:rPr lang="es-ES" sz="3200" dirty="0" err="1">
                <a:solidFill>
                  <a:prstClr val="white"/>
                </a:solidFill>
              </a:rPr>
              <a:t>antitípica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5429167" y="2839191"/>
            <a:ext cx="64277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</a:t>
            </a:r>
            <a:r>
              <a:rPr lang="es-ES" sz="3200" dirty="0">
                <a:solidFill>
                  <a:prstClr val="white"/>
                </a:solidFill>
              </a:rPr>
              <a:t>Habría cortado la salvación del mundo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5552306" y="5643365"/>
            <a:ext cx="61815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 </a:t>
            </a:r>
            <a:r>
              <a:rPr lang="es-ES" sz="3200" dirty="0">
                <a:solidFill>
                  <a:prstClr val="white"/>
                </a:solidFill>
              </a:rPr>
              <a:t>Dios aceptada sus ofrendas con fuego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5552306" y="4793573"/>
            <a:ext cx="641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 </a:t>
            </a:r>
            <a:r>
              <a:rPr lang="es-ES" sz="3200" dirty="0" smtClean="0">
                <a:solidFill>
                  <a:prstClr val="white"/>
                </a:solidFill>
                <a:latin typeface="Calibri" panose="020F0502020204030204"/>
              </a:rPr>
              <a:t>Cristo habría nacido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72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95146" y="150126"/>
            <a:ext cx="9217345" cy="7642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El altar en el Monte </a:t>
            </a:r>
            <a:r>
              <a:rPr lang="es-DO" sz="4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Moriah</a:t>
            </a:r>
            <a:endParaRPr lang="en-US" sz="40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95146" y="914399"/>
            <a:ext cx="11605702" cy="56774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b="1" dirty="0">
                <a:latin typeface="Calibri" panose="020F0502020204030204" pitchFamily="34" charset="0"/>
                <a:cs typeface="Calibri" panose="020F0502020204030204" pitchFamily="34" charset="0"/>
              </a:rPr>
              <a:t>Mientras Abrahán e Isaac viajaban en esa gira memorable, </a:t>
            </a:r>
            <a:r>
              <a:rPr lang="es-ES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fueron dirigidos </a:t>
            </a:r>
            <a:r>
              <a:rPr lang="es-ES" sz="5400" b="1" dirty="0">
                <a:latin typeface="Calibri" panose="020F0502020204030204" pitchFamily="34" charset="0"/>
                <a:cs typeface="Calibri" panose="020F0502020204030204" pitchFamily="34" charset="0"/>
              </a:rPr>
              <a:t>hacia el </a:t>
            </a:r>
            <a:r>
              <a:rPr lang="es-ES" sz="5400" b="1" u="sng" dirty="0">
                <a:latin typeface="Calibri" panose="020F0502020204030204" pitchFamily="34" charset="0"/>
                <a:cs typeface="Calibri" panose="020F0502020204030204" pitchFamily="34" charset="0"/>
              </a:rPr>
              <a:t>Monte </a:t>
            </a:r>
            <a:r>
              <a:rPr lang="es-ES" sz="54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Moriah</a:t>
            </a:r>
            <a:r>
              <a:rPr lang="es-ES" sz="5400" b="1" dirty="0">
                <a:latin typeface="Calibri" panose="020F0502020204030204" pitchFamily="34" charset="0"/>
                <a:cs typeface="Calibri" panose="020F0502020204030204" pitchFamily="34" charset="0"/>
              </a:rPr>
              <a:t>; y cuando llegaron al sitio, Abrahán levantó un</a:t>
            </a:r>
          </a:p>
          <a:p>
            <a:r>
              <a:rPr lang="es-ES" sz="5400" b="1" u="sng" dirty="0">
                <a:latin typeface="Calibri" panose="020F0502020204030204" pitchFamily="34" charset="0"/>
                <a:cs typeface="Calibri" panose="020F0502020204030204" pitchFamily="34" charset="0"/>
              </a:rPr>
              <a:t>altar</a:t>
            </a:r>
            <a:r>
              <a:rPr lang="es-ES" sz="5400" b="1" dirty="0">
                <a:latin typeface="Calibri" panose="020F0502020204030204" pitchFamily="34" charset="0"/>
                <a:cs typeface="Calibri" panose="020F0502020204030204" pitchFamily="34" charset="0"/>
              </a:rPr>
              <a:t> y amarró a Isaac sobre él, listo para sacrificarlo; pero el Señor le retuvo </a:t>
            </a:r>
            <a:r>
              <a:rPr lang="es-ES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la mano. </a:t>
            </a:r>
            <a:endParaRPr lang="en-US" sz="5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68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93149" y="614148"/>
            <a:ext cx="11605702" cy="56774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ES" sz="4800" b="1" dirty="0">
                <a:latin typeface="Calibri" panose="020F0502020204030204" pitchFamily="34" charset="0"/>
                <a:cs typeface="Calibri" panose="020F0502020204030204" pitchFamily="34" charset="0"/>
              </a:rPr>
              <a:t>sitio donde se demostró tal lealtad a Dios fue siempre honrado después </a:t>
            </a:r>
            <a:r>
              <a:rPr lang="es-E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por el Señor [</a:t>
            </a:r>
            <a:r>
              <a:rPr lang="es-ES" sz="4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el Templo de Salomón y el segundo Templo se construyeron en el Monte </a:t>
            </a:r>
            <a:r>
              <a:rPr lang="es-ES" sz="4800" b="1" u="sng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Moriah</a:t>
            </a:r>
            <a:r>
              <a:rPr lang="es-E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]. </a:t>
            </a:r>
            <a:r>
              <a:rPr lang="es-ES" sz="4800" b="1" dirty="0">
                <a:latin typeface="Calibri" panose="020F0502020204030204" pitchFamily="34" charset="0"/>
                <a:cs typeface="Calibri" panose="020F0502020204030204" pitchFamily="34" charset="0"/>
              </a:rPr>
              <a:t>Pero el diablo así como el Señor mantenía este sitio vigilado. Él </a:t>
            </a:r>
            <a:r>
              <a:rPr lang="es-E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sabía que </a:t>
            </a:r>
            <a:r>
              <a:rPr lang="es-ES" sz="4800" b="1" dirty="0">
                <a:latin typeface="Calibri" panose="020F0502020204030204" pitchFamily="34" charset="0"/>
                <a:cs typeface="Calibri" panose="020F0502020204030204" pitchFamily="34" charset="0"/>
              </a:rPr>
              <a:t>era sagrado para Jehová, porque allí Dios le había probado la fe </a:t>
            </a:r>
            <a:r>
              <a:rPr lang="es-E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del hombre </a:t>
            </a:r>
            <a:r>
              <a:rPr lang="es-ES" sz="4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a quien honró </a:t>
            </a:r>
            <a:r>
              <a:rPr lang="es-ES" sz="4800" b="1" u="sng" dirty="0">
                <a:latin typeface="Calibri" panose="020F0502020204030204" pitchFamily="34" charset="0"/>
                <a:cs typeface="Calibri" panose="020F0502020204030204" pitchFamily="34" charset="0"/>
              </a:rPr>
              <a:t>llamándolo su amigo</a:t>
            </a:r>
            <a:r>
              <a:rPr lang="es-ES" sz="4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47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95146" y="150126"/>
            <a:ext cx="9217345" cy="6892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Santiago 2: 23</a:t>
            </a:r>
            <a:endParaRPr lang="en-US" sz="40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0098" y="839338"/>
            <a:ext cx="11291804" cy="60186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8000" b="1" dirty="0">
                <a:latin typeface="Calibri" panose="020F0502020204030204" pitchFamily="34" charset="0"/>
                <a:cs typeface="Calibri" panose="020F0502020204030204" pitchFamily="34" charset="0"/>
              </a:rPr>
              <a:t>Y se cumplió la Escritura que dice: Abraham creyó a Dios, y le fue contado por justicia, y fue llamado </a:t>
            </a:r>
            <a:r>
              <a:rPr lang="es-ES" sz="8000" b="1" u="sng" dirty="0">
                <a:latin typeface="Calibri" panose="020F0502020204030204" pitchFamily="34" charset="0"/>
                <a:cs typeface="Calibri" panose="020F0502020204030204" pitchFamily="34" charset="0"/>
              </a:rPr>
              <a:t>amigo de Dios</a:t>
            </a:r>
            <a:r>
              <a:rPr lang="es-ES" sz="8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80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74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95146" y="150126"/>
            <a:ext cx="9217345" cy="7642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La ciudad de David</a:t>
            </a:r>
            <a:endParaRPr lang="en-US" sz="40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95146" y="914399"/>
            <a:ext cx="11605702" cy="56774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 dirty="0">
                <a:latin typeface="Calibri" panose="020F0502020204030204" pitchFamily="34" charset="0"/>
                <a:cs typeface="Calibri" panose="020F0502020204030204" pitchFamily="34" charset="0"/>
              </a:rPr>
              <a:t>Durante más de cuatrocientos años después que los hijos de Israel entraron </a:t>
            </a:r>
            <a:r>
              <a:rPr lang="es-E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 la </a:t>
            </a:r>
            <a:r>
              <a:rPr lang="es-ES" sz="4800" b="1" dirty="0">
                <a:latin typeface="Calibri" panose="020F0502020204030204" pitchFamily="34" charset="0"/>
                <a:cs typeface="Calibri" panose="020F0502020204030204" pitchFamily="34" charset="0"/>
              </a:rPr>
              <a:t>tierra prometida, Satanás sostenía </a:t>
            </a:r>
            <a:r>
              <a:rPr lang="es-E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este </a:t>
            </a:r>
            <a:r>
              <a:rPr lang="es-ES" sz="4800" b="1" dirty="0">
                <a:latin typeface="Calibri" panose="020F0502020204030204" pitchFamily="34" charset="0"/>
                <a:cs typeface="Calibri" panose="020F0502020204030204" pitchFamily="34" charset="0"/>
              </a:rPr>
              <a:t>lugar. Era una fortaleza del </a:t>
            </a:r>
            <a:r>
              <a:rPr lang="es-E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enemigo en </a:t>
            </a:r>
            <a:r>
              <a:rPr lang="es-ES" sz="4800" b="1" dirty="0">
                <a:latin typeface="Calibri" panose="020F0502020204030204" pitchFamily="34" charset="0"/>
                <a:cs typeface="Calibri" panose="020F0502020204030204" pitchFamily="34" charset="0"/>
              </a:rPr>
              <a:t>medio de Israel. Pero finalmente fue capturado por David, quien lo </a:t>
            </a:r>
            <a:r>
              <a:rPr lang="es-E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convirtió en </a:t>
            </a:r>
            <a:r>
              <a:rPr lang="es-ES" sz="4800" b="1" dirty="0">
                <a:latin typeface="Calibri" panose="020F0502020204030204" pitchFamily="34" charset="0"/>
                <a:cs typeface="Calibri" panose="020F0502020204030204" pitchFamily="34" charset="0"/>
              </a:rPr>
              <a:t>la capital de su reino; después Jerusalén fue llamado la “ciudad de David”. </a:t>
            </a:r>
            <a:r>
              <a:rPr lang="es-ES" sz="48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Samuel </a:t>
            </a:r>
            <a:r>
              <a:rPr lang="es-ES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5:6-9</a:t>
            </a:r>
            <a:r>
              <a:rPr lang="es-ES" sz="4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62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95146" y="150126"/>
            <a:ext cx="9217345" cy="7642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El templo de un pueblo infiel</a:t>
            </a:r>
            <a:endParaRPr lang="en-US" sz="40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95146" y="914399"/>
            <a:ext cx="11605702" cy="56774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Unos pocos años más tarde el </a:t>
            </a: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templo [de Salomón],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que fue erigido sin sonido </a:t>
            </a: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 martillo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, ocupó este mismo sitio de terreno. </a:t>
            </a:r>
            <a:r>
              <a:rPr lang="es-ES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Crónicas 3:1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. Dios había </a:t>
            </a: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vencido y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Él dispuso que el lugar fuera siempre santificado por su presencia. Pero </a:t>
            </a:r>
            <a:r>
              <a:rPr lang="es-ES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su pueblo </a:t>
            </a:r>
            <a:r>
              <a:rPr lang="es-ES" b="1" u="sng" dirty="0">
                <a:latin typeface="Calibri" panose="020F0502020204030204" pitchFamily="34" charset="0"/>
                <a:cs typeface="Calibri" panose="020F0502020204030204" pitchFamily="34" charset="0"/>
              </a:rPr>
              <a:t>era infiel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, y cuando el Señor de luz llegó a su propio templo, Él </a:t>
            </a: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fue despreciado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y crucificado, y </a:t>
            </a:r>
            <a:r>
              <a:rPr lang="es-ES" b="1" u="sng" dirty="0">
                <a:latin typeface="Calibri" panose="020F0502020204030204" pitchFamily="34" charset="0"/>
                <a:cs typeface="Calibri" panose="020F0502020204030204" pitchFamily="34" charset="0"/>
              </a:rPr>
              <a:t>la santa ciudad y el sitio del sagrado templo pasó </a:t>
            </a:r>
            <a:r>
              <a:rPr lang="es-ES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a manos </a:t>
            </a:r>
            <a:r>
              <a:rPr lang="es-ES" b="1" u="sng" dirty="0">
                <a:latin typeface="Calibri" panose="020F0502020204030204" pitchFamily="34" charset="0"/>
                <a:cs typeface="Calibri" panose="020F0502020204030204" pitchFamily="34" charset="0"/>
              </a:rPr>
              <a:t>de los gentiles.</a:t>
            </a:r>
            <a:endParaRPr lang="en-US" b="1" u="sng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49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95146" y="150126"/>
            <a:ext cx="9217345" cy="6892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 Crónicas 3: 1</a:t>
            </a:r>
            <a:endParaRPr lang="en-US" sz="40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0098" y="839338"/>
            <a:ext cx="11291804" cy="60186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6000" b="1" dirty="0">
                <a:latin typeface="Calibri" panose="020F0502020204030204" pitchFamily="34" charset="0"/>
                <a:cs typeface="Calibri" panose="020F0502020204030204" pitchFamily="34" charset="0"/>
              </a:rPr>
              <a:t>Comenzó Salomón a edificar la casa de Jehová en Jerusalén, en el monte </a:t>
            </a:r>
            <a:r>
              <a:rPr lang="es-ES" sz="6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Moriah</a:t>
            </a:r>
            <a:r>
              <a:rPr lang="es-ES" sz="6000" b="1" dirty="0">
                <a:latin typeface="Calibri" panose="020F0502020204030204" pitchFamily="34" charset="0"/>
                <a:cs typeface="Calibri" panose="020F0502020204030204" pitchFamily="34" charset="0"/>
              </a:rPr>
              <a:t>, que había sido mostrado a David su padre, en el lugar que David había preparado en la era de </a:t>
            </a:r>
            <a:r>
              <a:rPr lang="es-ES" sz="6000" b="1" dirty="0" err="1">
                <a:latin typeface="Calibri" panose="020F0502020204030204" pitchFamily="34" charset="0"/>
                <a:cs typeface="Calibri" panose="020F0502020204030204" pitchFamily="34" charset="0"/>
              </a:rPr>
              <a:t>Ornán</a:t>
            </a:r>
            <a:r>
              <a:rPr lang="es-ES" sz="6000" b="1" dirty="0">
                <a:latin typeface="Calibri" panose="020F0502020204030204" pitchFamily="34" charset="0"/>
                <a:cs typeface="Calibri" panose="020F0502020204030204" pitchFamily="34" charset="0"/>
              </a:rPr>
              <a:t> jebuseo.</a:t>
            </a:r>
            <a:endParaRPr lang="en-US" sz="60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2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95146" y="150126"/>
            <a:ext cx="9217345" cy="7642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Satanás a la defensiva</a:t>
            </a:r>
            <a:endParaRPr lang="en-US" sz="40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95146" y="914399"/>
            <a:ext cx="11605702" cy="56774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 dirty="0">
                <a:latin typeface="Calibri" panose="020F0502020204030204" pitchFamily="34" charset="0"/>
                <a:cs typeface="Calibri" panose="020F0502020204030204" pitchFamily="34" charset="0"/>
              </a:rPr>
              <a:t>Actualmente Satanás está resguardando este sitio de manera vigilante, con </a:t>
            </a:r>
            <a:r>
              <a:rPr lang="es-E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la intención </a:t>
            </a:r>
            <a:r>
              <a:rPr lang="es-ES" sz="4800" b="1" dirty="0">
                <a:latin typeface="Calibri" panose="020F0502020204030204" pitchFamily="34" charset="0"/>
                <a:cs typeface="Calibri" panose="020F0502020204030204" pitchFamily="34" charset="0"/>
              </a:rPr>
              <a:t>de nunca más volver a renunciar a su dominio sobre ese lugar. </a:t>
            </a:r>
            <a:r>
              <a:rPr lang="es-E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Pero llegará </a:t>
            </a:r>
            <a:r>
              <a:rPr lang="es-ES" sz="4800" b="1" dirty="0">
                <a:latin typeface="Calibri" panose="020F0502020204030204" pitchFamily="34" charset="0"/>
                <a:cs typeface="Calibri" panose="020F0502020204030204" pitchFamily="34" charset="0"/>
              </a:rPr>
              <a:t>el momento cuando, a pesar de Satanás y toda su hueste, el </a:t>
            </a:r>
            <a:r>
              <a:rPr lang="es-E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mismo Salvador </a:t>
            </a:r>
            <a:r>
              <a:rPr lang="es-ES" sz="4800" b="1" dirty="0">
                <a:latin typeface="Calibri" panose="020F0502020204030204" pitchFamily="34" charset="0"/>
                <a:cs typeface="Calibri" panose="020F0502020204030204" pitchFamily="34" charset="0"/>
              </a:rPr>
              <a:t>que fue rechazado en su propio templo colocará sus pies sobre </a:t>
            </a:r>
            <a:r>
              <a:rPr lang="es-E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el Monte </a:t>
            </a:r>
            <a:r>
              <a:rPr lang="es-ES" sz="4800" b="1" dirty="0">
                <a:latin typeface="Calibri" panose="020F0502020204030204" pitchFamily="34" charset="0"/>
                <a:cs typeface="Calibri" panose="020F0502020204030204" pitchFamily="34" charset="0"/>
              </a:rPr>
              <a:t>de los Olivos, </a:t>
            </a:r>
            <a:r>
              <a:rPr lang="es-ES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Zacarías 14:4-11</a:t>
            </a:r>
            <a:endParaRPr lang="en-US" sz="4800" b="1" u="sng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23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154954" y="682388"/>
            <a:ext cx="9217345" cy="56774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z="7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Sección 1.  El Santuario</a:t>
            </a:r>
            <a:r>
              <a:rPr lang="es-DO" sz="7200" b="1" dirty="0" smtClean="0"/>
              <a:t/>
            </a:r>
            <a:br>
              <a:rPr lang="es-DO" sz="7200" b="1" dirty="0" smtClean="0"/>
            </a:br>
            <a:r>
              <a:rPr lang="es-DO" sz="4000" b="1" dirty="0" smtClean="0"/>
              <a:t/>
            </a:r>
            <a:br>
              <a:rPr lang="es-DO" sz="4000" b="1" dirty="0" smtClean="0"/>
            </a:br>
            <a:r>
              <a:rPr lang="es-DO" sz="7200" b="1" dirty="0" smtClean="0"/>
              <a:t>Capítulo 3: La Historia del Santuario.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88014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95146" y="150126"/>
            <a:ext cx="9217345" cy="7642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La nueva Jerusalén</a:t>
            </a:r>
            <a:endParaRPr lang="en-US" sz="40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95146" y="914399"/>
            <a:ext cx="11605702" cy="56774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totalidad del sitio de la </a:t>
            </a: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Vieja Jerusalén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será </a:t>
            </a:r>
            <a:r>
              <a:rPr lang="es-ES" b="1" u="sng" dirty="0">
                <a:latin typeface="Calibri" panose="020F0502020204030204" pitchFamily="34" charset="0"/>
                <a:cs typeface="Calibri" panose="020F0502020204030204" pitchFamily="34" charset="0"/>
              </a:rPr>
              <a:t>purificado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; entonces </a:t>
            </a:r>
            <a:r>
              <a:rPr lang="es-ES" b="1" u="sng" dirty="0">
                <a:latin typeface="Calibri" panose="020F0502020204030204" pitchFamily="34" charset="0"/>
                <a:cs typeface="Calibri" panose="020F0502020204030204" pitchFamily="34" charset="0"/>
              </a:rPr>
              <a:t>la Nueva Jerusalén descenderá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 del cielo </a:t>
            </a: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y reposará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sobre ese sitio hecho sagrado por la consagración del </a:t>
            </a: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pueblo escogido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de Dios. </a:t>
            </a:r>
            <a:r>
              <a:rPr lang="es-ES" b="1" u="sng" dirty="0">
                <a:latin typeface="Calibri" panose="020F0502020204030204" pitchFamily="34" charset="0"/>
                <a:cs typeface="Calibri" panose="020F0502020204030204" pitchFamily="34" charset="0"/>
              </a:rPr>
              <a:t>El glorioso templo celestial de Dios estará sobre el </a:t>
            </a:r>
            <a:r>
              <a:rPr lang="es-ES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Monte </a:t>
            </a:r>
            <a:r>
              <a:rPr lang="es-ES" b="1" u="sng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Sión</a:t>
            </a:r>
            <a:r>
              <a:rPr lang="es-ES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para nunca más volver a caer en las manos del enemigo. </a:t>
            </a: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Dios dice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: “y pondré mi santuario entre ellos para siempre”. </a:t>
            </a:r>
            <a:r>
              <a:rPr lang="es-ES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Ezequiel 37:26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b="1" u="sng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09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95146" y="150126"/>
            <a:ext cx="9217345" cy="6892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Ezequiel 37: 26</a:t>
            </a:r>
            <a:endParaRPr lang="en-US" sz="40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0098" y="839338"/>
            <a:ext cx="11291804" cy="60186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b="1" dirty="0">
                <a:latin typeface="Calibri" panose="020F0502020204030204" pitchFamily="34" charset="0"/>
                <a:cs typeface="Calibri" panose="020F0502020204030204" pitchFamily="34" charset="0"/>
              </a:rPr>
              <a:t>Y haré con ellos pacto de paz, pacto perpetuo será con ellos; y los estableceré y los multiplicaré, y pondré mi santuario entre ellos para siempre. 27 Estará en medio de ellos </a:t>
            </a:r>
            <a:r>
              <a:rPr lang="es-ES" sz="5400" b="1" u="sng" dirty="0">
                <a:latin typeface="Calibri" panose="020F0502020204030204" pitchFamily="34" charset="0"/>
                <a:cs typeface="Calibri" panose="020F0502020204030204" pitchFamily="34" charset="0"/>
              </a:rPr>
              <a:t>mi tabernáculo</a:t>
            </a:r>
            <a:r>
              <a:rPr lang="es-ES" sz="5400" b="1" dirty="0">
                <a:latin typeface="Calibri" panose="020F0502020204030204" pitchFamily="34" charset="0"/>
                <a:cs typeface="Calibri" panose="020F0502020204030204" pitchFamily="34" charset="0"/>
              </a:rPr>
              <a:t>, y seré a ellos por Dios, y ellos me serán por pueblo.</a:t>
            </a:r>
            <a:endParaRPr lang="en-US" sz="5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6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2D8FDD8E-CD0E-8DAD-43A3-9A5B7F5551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578052" y="1507466"/>
            <a:ext cx="4903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s-ES" sz="3200" dirty="0">
                <a:solidFill>
                  <a:prstClr val="white"/>
                </a:solidFill>
              </a:rPr>
              <a:t>Se construyó en el Monte </a:t>
            </a:r>
            <a:r>
              <a:rPr lang="es-ES" sz="3200" dirty="0" err="1">
                <a:solidFill>
                  <a:prstClr val="white"/>
                </a:solidFill>
              </a:rPr>
              <a:t>Moriah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547432" y="279714"/>
            <a:ext cx="46014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s-ES" sz="3200" dirty="0" smtClean="0">
                <a:solidFill>
                  <a:prstClr val="white"/>
                </a:solidFill>
              </a:rPr>
              <a:t>El </a:t>
            </a:r>
            <a:r>
              <a:rPr lang="es-ES" sz="3200" dirty="0">
                <a:solidFill>
                  <a:prstClr val="white"/>
                </a:solidFill>
              </a:rPr>
              <a:t>altar del sacrificio de Isaac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622330" y="4208798"/>
            <a:ext cx="4236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s-ES" sz="3200" dirty="0">
                <a:solidFill>
                  <a:prstClr val="white"/>
                </a:solidFill>
              </a:rPr>
              <a:t>La vieja Jerusalén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648929" y="5209921"/>
            <a:ext cx="43345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s-ES" sz="3200" dirty="0">
                <a:solidFill>
                  <a:prstClr val="white"/>
                </a:solidFill>
              </a:rPr>
              <a:t>El tabernáculo celestial de Dios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547432" y="2735218"/>
            <a:ext cx="4714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s-ES" sz="3200" dirty="0">
                <a:solidFill>
                  <a:prstClr val="white"/>
                </a:solidFill>
              </a:rPr>
              <a:t>Jerusalén fue llamado así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5481428" y="3803627"/>
            <a:ext cx="6483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D. </a:t>
            </a:r>
            <a:r>
              <a:rPr lang="es-ES" sz="3200" dirty="0">
                <a:solidFill>
                  <a:prstClr val="white"/>
                </a:solidFill>
              </a:rPr>
              <a:t>El Templo de Salomón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5516867" y="1670428"/>
            <a:ext cx="481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white"/>
                </a:solidFill>
                <a:latin typeface="Calibri" panose="020F0502020204030204"/>
              </a:rPr>
              <a:t>En el Monte </a:t>
            </a:r>
            <a:r>
              <a:rPr lang="es-ES" sz="3200" dirty="0" err="1">
                <a:solidFill>
                  <a:prstClr val="white"/>
                </a:solidFill>
                <a:latin typeface="Calibri" panose="020F0502020204030204"/>
              </a:rPr>
              <a:t>Moriah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5552305" y="266638"/>
            <a:ext cx="5332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lang="es-ES" sz="3200" dirty="0">
                <a:solidFill>
                  <a:prstClr val="white"/>
                </a:solidFill>
              </a:rPr>
              <a:t>Será purificada por Dios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5429167" y="2839191"/>
            <a:ext cx="6427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</a:t>
            </a:r>
            <a:r>
              <a:rPr lang="es-ES" sz="3200" dirty="0">
                <a:solidFill>
                  <a:prstClr val="white"/>
                </a:solidFill>
              </a:rPr>
              <a:t>En el Monte </a:t>
            </a:r>
            <a:r>
              <a:rPr lang="es-ES" sz="3200" dirty="0" err="1">
                <a:solidFill>
                  <a:prstClr val="white"/>
                </a:solidFill>
              </a:rPr>
              <a:t>Sión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5552306" y="5643365"/>
            <a:ext cx="6181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 </a:t>
            </a:r>
            <a:r>
              <a:rPr lang="es-ES" sz="3200" dirty="0">
                <a:solidFill>
                  <a:prstClr val="white"/>
                </a:solidFill>
              </a:rPr>
              <a:t>Ciudad de David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5552306" y="4793573"/>
            <a:ext cx="641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 </a:t>
            </a:r>
            <a:r>
              <a:rPr lang="es-ES" sz="3200" dirty="0" smtClean="0">
                <a:solidFill>
                  <a:prstClr val="white"/>
                </a:solidFill>
                <a:latin typeface="Calibri" panose="020F0502020204030204"/>
              </a:rPr>
              <a:t>Ciudad de Ezequiel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25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95146" y="150126"/>
            <a:ext cx="9217345" cy="7642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95146" y="914399"/>
            <a:ext cx="11605702" cy="56774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6000" b="1" dirty="0">
                <a:latin typeface="Calibri" panose="020F0502020204030204" pitchFamily="34" charset="0"/>
                <a:cs typeface="Calibri" panose="020F0502020204030204" pitchFamily="34" charset="0"/>
              </a:rPr>
              <a:t>Después de haber bosquejado brevemente el tema desde el Edén </a:t>
            </a:r>
            <a:r>
              <a:rPr lang="es-ES" sz="6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perdido hasta </a:t>
            </a:r>
            <a:r>
              <a:rPr lang="es-ES" sz="6000" b="1" dirty="0">
                <a:latin typeface="Calibri" panose="020F0502020204030204" pitchFamily="34" charset="0"/>
                <a:cs typeface="Calibri" panose="020F0502020204030204" pitchFamily="34" charset="0"/>
              </a:rPr>
              <a:t>el Edén restaurado, retrocederemos al tiempo cuando Israel salió </a:t>
            </a:r>
            <a:r>
              <a:rPr lang="es-ES" sz="6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 Egipto</a:t>
            </a:r>
            <a:r>
              <a:rPr lang="es-ES" sz="6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6000" b="1" u="sng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75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95146" y="150126"/>
            <a:ext cx="9449355" cy="7642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Se pierde la comunión con Dios</a:t>
            </a:r>
            <a:endParaRPr lang="en-US" sz="40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95146" y="914399"/>
            <a:ext cx="11605702" cy="56774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Sujetos a una vida de trabajo </a:t>
            </a: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incesante en Egipto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rodeados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por la oscuridad impía, </a:t>
            </a: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los hijos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de Israel </a:t>
            </a:r>
            <a:r>
              <a:rPr lang="es-ES" b="1" u="sng" dirty="0">
                <a:latin typeface="Calibri" panose="020F0502020204030204" pitchFamily="34" charset="0"/>
                <a:cs typeface="Calibri" panose="020F0502020204030204" pitchFamily="34" charset="0"/>
              </a:rPr>
              <a:t>perdieron de vista el significado de sus sencillos sacrificios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Por cuenta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de su servidumbre, ellos fueron </a:t>
            </a:r>
            <a:r>
              <a:rPr lang="es-ES" b="1" u="sng" dirty="0">
                <a:latin typeface="Calibri" panose="020F0502020204030204" pitchFamily="34" charset="0"/>
                <a:cs typeface="Calibri" panose="020F0502020204030204" pitchFamily="34" charset="0"/>
              </a:rPr>
              <a:t>desprovistos de los </a:t>
            </a:r>
            <a:r>
              <a:rPr lang="es-ES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privilegios</a:t>
            </a: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disfrutados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por los antiguos patriarcas, de pasar mucho tiempo en comunión</a:t>
            </a:r>
          </a:p>
          <a:p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con Dios, y naufragaron muy cerca de la </a:t>
            </a:r>
            <a:r>
              <a:rPr lang="es-ES" b="1" u="sng" dirty="0">
                <a:latin typeface="Calibri" panose="020F0502020204030204" pitchFamily="34" charset="0"/>
                <a:cs typeface="Calibri" panose="020F0502020204030204" pitchFamily="34" charset="0"/>
              </a:rPr>
              <a:t>idolatría egipcia.</a:t>
            </a:r>
            <a:endParaRPr lang="en-US" b="1" u="sng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65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95146" y="150126"/>
            <a:ext cx="9449355" cy="7642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Como niños</a:t>
            </a:r>
            <a:endParaRPr lang="en-US" sz="40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95146" y="914399"/>
            <a:ext cx="11605702" cy="56774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Cuando Dios </a:t>
            </a: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los sacó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de Egipto, Él proclamó su ley desde el Sinaí, y luego les dio el mismo</a:t>
            </a:r>
          </a:p>
          <a:p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sistema de adoración que habían seguido los patriarcas. Pero Él tuvo que </a:t>
            </a: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tratar con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ellos como se trata con niños. Porque ellos </a:t>
            </a:r>
            <a:r>
              <a:rPr lang="es-ES" b="1" u="sng" dirty="0">
                <a:latin typeface="Calibri" panose="020F0502020204030204" pitchFamily="34" charset="0"/>
                <a:cs typeface="Calibri" panose="020F0502020204030204" pitchFamily="34" charset="0"/>
              </a:rPr>
              <a:t>no podían comprender </a:t>
            </a:r>
            <a:r>
              <a:rPr lang="es-ES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las verdades </a:t>
            </a:r>
            <a:r>
              <a:rPr lang="es-ES" b="1" u="sng" dirty="0">
                <a:latin typeface="Calibri" panose="020F0502020204030204" pitchFamily="34" charset="0"/>
                <a:cs typeface="Calibri" panose="020F0502020204030204" pitchFamily="34" charset="0"/>
              </a:rPr>
              <a:t>sin las sencillas ilustraciones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, Dios les dio el sistema de adoración</a:t>
            </a:r>
          </a:p>
          <a:p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que Abrahán, Isaac, y Jacob </a:t>
            </a: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habían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seguido, pero en la forma más </a:t>
            </a: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elemental posible.</a:t>
            </a:r>
            <a:endParaRPr lang="en-US" b="1" u="sng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95146" y="150126"/>
            <a:ext cx="9449355" cy="7642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Dios trata de darse a entender</a:t>
            </a:r>
            <a:endParaRPr lang="en-US" sz="40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95146" y="914399"/>
            <a:ext cx="11387338" cy="56774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Ellos se habían alejado tanto, que no conseguían entender cómo Dios podría vivir con ellos, </a:t>
            </a: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siendo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invisible, de manera que Dios les dijo, "Y me harán un santuario; para que Yo pueda habitar en </a:t>
            </a: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medio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a ellos" </a:t>
            </a: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[Ex. 25: 8].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La nube sobre el tabernáculo y la presencia visible de Dios dentro del mismo, ayudó a los israelitas a comprender mejor la presencia real del Señor en medio a ellos.</a:t>
            </a:r>
            <a:endParaRPr lang="en-US" b="1" u="sng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42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95146" y="150126"/>
            <a:ext cx="9449355" cy="7642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Una lección </a:t>
            </a:r>
            <a:r>
              <a:rPr lang="es-DO" sz="4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maravillos</a:t>
            </a:r>
            <a:endParaRPr lang="en-US" sz="40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95146" y="914399"/>
            <a:ext cx="11387338" cy="56774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Este santuario era una sombra, o modelo, del santuario celestial; y el </a:t>
            </a:r>
            <a:r>
              <a:rPr lang="es-ES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servicio</a:t>
            </a: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fue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planeado de tal manera por el Señor que todo el trabajo era un </a:t>
            </a:r>
            <a:r>
              <a:rPr lang="es-ES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tipo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 representación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, de la obra que el Hijo de Dios haría en la tierra y en el </a:t>
            </a: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cielo para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la redención de la raza perdida. Era la lección objetiva más </a:t>
            </a: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maravillosa que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alguna vez se le haya dado a la humanidad.</a:t>
            </a:r>
            <a:endParaRPr lang="en-US" b="1" u="sng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49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95146" y="150126"/>
            <a:ext cx="9449355" cy="7642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Los 40 años de peregrinación</a:t>
            </a:r>
            <a:endParaRPr lang="en-US" sz="40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95146" y="914399"/>
            <a:ext cx="11387338" cy="56774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El santuario fue terminado, mientras los israelitas estaban acampados en </a:t>
            </a: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el Sinaí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, y durante sus </a:t>
            </a:r>
            <a:r>
              <a:rPr lang="es-ES" b="1" u="sng" dirty="0">
                <a:latin typeface="Calibri" panose="020F0502020204030204" pitchFamily="34" charset="0"/>
                <a:cs typeface="Calibri" panose="020F0502020204030204" pitchFamily="34" charset="0"/>
              </a:rPr>
              <a:t>cuarenta años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de peregrinaciones en el desierto lo </a:t>
            </a: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llevaron consigo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. Cuando llegaron a la tierra prometida, fue erigido en </a:t>
            </a:r>
            <a:r>
              <a:rPr 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Gilgal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durante varios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años, </a:t>
            </a:r>
            <a:r>
              <a:rPr lang="es-ES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Josué 5:10-11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Y luego trasladado a Silo, </a:t>
            </a:r>
            <a:r>
              <a:rPr lang="es-ES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Josué 18:1; 19:51</a:t>
            </a:r>
          </a:p>
          <a:p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donde permaneció durante muchos años.</a:t>
            </a:r>
            <a:endParaRPr lang="en-US" b="1" u="sng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20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95146" y="150127"/>
            <a:ext cx="10022561" cy="6277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Tabernáculo llevado a Jerusalén</a:t>
            </a:r>
            <a:endParaRPr lang="en-US" sz="40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95146" y="777923"/>
            <a:ext cx="11387338" cy="56774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Cuando David estaba huyendo de Saúl, el </a:t>
            </a:r>
            <a:r>
              <a:rPr lang="es-E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Tabernáculo </a:t>
            </a:r>
            <a:r>
              <a:rPr 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estaba en </a:t>
            </a:r>
            <a:r>
              <a:rPr 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Nob</a:t>
            </a:r>
            <a:r>
              <a:rPr 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[1 </a:t>
            </a:r>
            <a:r>
              <a:rPr lang="es-ES" sz="4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s-E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21: 1-6], </a:t>
            </a:r>
            <a:r>
              <a:rPr 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donde los </a:t>
            </a:r>
            <a:r>
              <a:rPr lang="es-E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sacerdotes colocaban </a:t>
            </a:r>
            <a:r>
              <a:rPr 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el pan de la proposición delante del Señor cada Sábado. Después fue llevado al lugar alto de </a:t>
            </a:r>
            <a:r>
              <a:rPr 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Gibeón</a:t>
            </a:r>
            <a:r>
              <a:rPr 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[1 </a:t>
            </a:r>
            <a:r>
              <a:rPr lang="es-E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Cr </a:t>
            </a:r>
            <a:r>
              <a:rPr 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16:39; 21:29]. el Tabernáculo permaneció en </a:t>
            </a:r>
            <a:r>
              <a:rPr 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Gibeón</a:t>
            </a:r>
            <a:r>
              <a:rPr 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hasta que fue retirado por </a:t>
            </a:r>
            <a:r>
              <a:rPr lang="es-E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Salomón</a:t>
            </a:r>
            <a:r>
              <a:rPr 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quien lo llevó hasta Jerusalén. Josefo nos cuenta que Salomón tenía "el tabernáculo que Moisés había construido y todos los vasos que habían para la ministración de los sacrificios de Dios", y que los trasladó al templo.</a:t>
            </a:r>
            <a:endParaRPr lang="en-US" sz="4000" b="1" u="sng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26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95146" y="150126"/>
            <a:ext cx="9217345" cy="6892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Resumen:</a:t>
            </a:r>
            <a:r>
              <a:rPr lang="es-E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Tabernáculo</a:t>
            </a:r>
          </a:p>
          <a:p>
            <a:r>
              <a:rPr lang="es-DO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40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0098" y="839338"/>
            <a:ext cx="11291804" cy="60186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6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indent="-1143000">
              <a:spcBef>
                <a:spcPts val="1800"/>
              </a:spcBef>
              <a:buFont typeface="+mj-lt"/>
              <a:buAutoNum type="arabicPeriod"/>
            </a:pPr>
            <a:r>
              <a:rPr lang="es-ES" sz="6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Construido </a:t>
            </a:r>
            <a:r>
              <a:rPr lang="es-ES" sz="6000" b="1" dirty="0">
                <a:latin typeface="Calibri" panose="020F0502020204030204" pitchFamily="34" charset="0"/>
                <a:cs typeface="Calibri" panose="020F0502020204030204" pitchFamily="34" charset="0"/>
              </a:rPr>
              <a:t>por Moisés en el desierto, </a:t>
            </a:r>
            <a:r>
              <a:rPr lang="es-ES" sz="6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Éxodo 40:1-38.</a:t>
            </a:r>
          </a:p>
          <a:p>
            <a:pPr marL="1143000" indent="-1143000">
              <a:spcBef>
                <a:spcPts val="1800"/>
              </a:spcBef>
              <a:buFont typeface="+mj-lt"/>
              <a:buAutoNum type="arabicPeriod"/>
            </a:pPr>
            <a:r>
              <a:rPr lang="es-ES" sz="6000" b="1" dirty="0">
                <a:latin typeface="Calibri" panose="020F0502020204030204" pitchFamily="34" charset="0"/>
                <a:cs typeface="Calibri" panose="020F0502020204030204" pitchFamily="34" charset="0"/>
              </a:rPr>
              <a:t>Almacenado en el Templo de Salomón, </a:t>
            </a:r>
            <a:r>
              <a:rPr lang="es-ES" sz="6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Reyes 8:4; 1 Crónicas 22:19</a:t>
            </a:r>
            <a:r>
              <a:rPr lang="es-ES" sz="6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6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6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95146" y="150127"/>
            <a:ext cx="10022561" cy="6277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David quería un templo</a:t>
            </a:r>
            <a:endParaRPr lang="en-US" sz="40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95146" y="777923"/>
            <a:ext cx="11387338" cy="56774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 dirty="0">
                <a:latin typeface="Calibri" panose="020F0502020204030204" pitchFamily="34" charset="0"/>
                <a:cs typeface="Calibri" panose="020F0502020204030204" pitchFamily="34" charset="0"/>
              </a:rPr>
              <a:t>David deseaba construirle una casa al Señor; pero debido a sus </a:t>
            </a:r>
            <a:r>
              <a:rPr lang="es-E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muchas guerras </a:t>
            </a:r>
            <a:r>
              <a:rPr lang="es-ES" sz="4800" b="1" dirty="0">
                <a:latin typeface="Calibri" panose="020F0502020204030204" pitchFamily="34" charset="0"/>
                <a:cs typeface="Calibri" panose="020F0502020204030204" pitchFamily="34" charset="0"/>
              </a:rPr>
              <a:t>el Señor ordenó que su hijo debiera construirle la casa. </a:t>
            </a:r>
            <a:r>
              <a:rPr lang="es-E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Cuando Salomón </a:t>
            </a:r>
            <a:r>
              <a:rPr lang="es-ES" sz="4800" b="1" dirty="0">
                <a:latin typeface="Calibri" panose="020F0502020204030204" pitchFamily="34" charset="0"/>
                <a:cs typeface="Calibri" panose="020F0502020204030204" pitchFamily="34" charset="0"/>
              </a:rPr>
              <a:t>quedó establecido en su trono, él erigió una estructura magnifica, y </a:t>
            </a:r>
            <a:r>
              <a:rPr lang="es-E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la dedicó </a:t>
            </a:r>
            <a:r>
              <a:rPr lang="es-ES" sz="4800" b="1" dirty="0">
                <a:latin typeface="Calibri" panose="020F0502020204030204" pitchFamily="34" charset="0"/>
                <a:cs typeface="Calibri" panose="020F0502020204030204" pitchFamily="34" charset="0"/>
              </a:rPr>
              <a:t>al Señor. Dios demostró su aceptación llenando el templo con su gloria.</a:t>
            </a:r>
            <a:endParaRPr lang="en-US" sz="4800" b="1" u="sng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64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95146" y="150127"/>
            <a:ext cx="10022561" cy="6277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David no vio el templo</a:t>
            </a:r>
            <a:endParaRPr lang="en-US" sz="40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17337" y="928050"/>
            <a:ext cx="11387338" cy="56774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 dirty="0">
                <a:latin typeface="Calibri" panose="020F0502020204030204" pitchFamily="34" charset="0"/>
                <a:cs typeface="Calibri" panose="020F0502020204030204" pitchFamily="34" charset="0"/>
              </a:rPr>
              <a:t>Salomón mismo no planeó el templo; Dios le reveló el plan a David, así como le</a:t>
            </a:r>
          </a:p>
          <a:p>
            <a:r>
              <a:rPr lang="es-ES" sz="4800" b="1" dirty="0">
                <a:latin typeface="Calibri" panose="020F0502020204030204" pitchFamily="34" charset="0"/>
                <a:cs typeface="Calibri" panose="020F0502020204030204" pitchFamily="34" charset="0"/>
              </a:rPr>
              <a:t>había hecho a Moisés. David no lo vería construido, pero cuando él le entregó</a:t>
            </a:r>
          </a:p>
          <a:p>
            <a:r>
              <a:rPr lang="es-ES" sz="4800" b="1" dirty="0">
                <a:latin typeface="Calibri" panose="020F0502020204030204" pitchFamily="34" charset="0"/>
                <a:cs typeface="Calibri" panose="020F0502020204030204" pitchFamily="34" charset="0"/>
              </a:rPr>
              <a:t>el plan de la construcción a Salomón, le dijo: “me fueron trazadas por la mano</a:t>
            </a:r>
          </a:p>
          <a:p>
            <a:r>
              <a:rPr lang="es-ES" sz="4800" b="1" dirty="0">
                <a:latin typeface="Calibri" panose="020F0502020204030204" pitchFamily="34" charset="0"/>
                <a:cs typeface="Calibri" panose="020F0502020204030204" pitchFamily="34" charset="0"/>
              </a:rPr>
              <a:t>de Jehová, que me hizo entender todas las obras del diseño”. </a:t>
            </a:r>
            <a:r>
              <a:rPr lang="es-ES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s-ES" sz="48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Crónicas 28:11-19</a:t>
            </a:r>
            <a:r>
              <a:rPr lang="es-ES" sz="4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800" b="1" u="sng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2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2D8FDD8E-CD0E-8DAD-43A3-9A5B7F5551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578052" y="1507466"/>
            <a:ext cx="4683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s-ES" sz="3200" dirty="0">
                <a:solidFill>
                  <a:prstClr val="white"/>
                </a:solidFill>
              </a:rPr>
              <a:t>Servicio en el santuario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547432" y="279714"/>
            <a:ext cx="46014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s-ES" sz="3200" dirty="0">
                <a:solidFill>
                  <a:prstClr val="white"/>
                </a:solidFill>
              </a:rPr>
              <a:t>Cuando Dios sacó el pueblo de Egipto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571618" y="3962970"/>
            <a:ext cx="4236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s-ES" sz="3200" dirty="0">
                <a:solidFill>
                  <a:prstClr val="white"/>
                </a:solidFill>
              </a:rPr>
              <a:t>Por orden de Salomón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648929" y="5209921"/>
            <a:ext cx="43345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s-ES" sz="3200" dirty="0">
                <a:solidFill>
                  <a:prstClr val="white"/>
                </a:solidFill>
              </a:rPr>
              <a:t>A este reveló Dios el plan del Templo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547432" y="2735218"/>
            <a:ext cx="4714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s-ES" sz="3200" dirty="0">
                <a:solidFill>
                  <a:prstClr val="white"/>
                </a:solidFill>
              </a:rPr>
              <a:t>Durante los 40 años de peregrinación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5481428" y="3803627"/>
            <a:ext cx="6483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D. </a:t>
            </a:r>
            <a:r>
              <a:rPr lang="es-ES" sz="3200" dirty="0">
                <a:solidFill>
                  <a:prstClr val="white"/>
                </a:solidFill>
              </a:rPr>
              <a:t>Tipo de la obra de Cristo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5552305" y="1496751"/>
            <a:ext cx="4814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white"/>
                </a:solidFill>
                <a:latin typeface="Calibri" panose="020F0502020204030204"/>
              </a:rPr>
              <a:t>Trató al pueblo como niños en la fe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5552305" y="266638"/>
            <a:ext cx="53320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lang="es-ES" sz="3200" dirty="0">
                <a:solidFill>
                  <a:prstClr val="white"/>
                </a:solidFill>
              </a:rPr>
              <a:t>Tabernáculo llevado de </a:t>
            </a:r>
            <a:r>
              <a:rPr lang="es-ES" sz="3200" dirty="0" err="1">
                <a:solidFill>
                  <a:prstClr val="white"/>
                </a:solidFill>
              </a:rPr>
              <a:t>Gibeón</a:t>
            </a:r>
            <a:r>
              <a:rPr lang="es-ES" sz="3200" dirty="0">
                <a:solidFill>
                  <a:prstClr val="white"/>
                </a:solidFill>
              </a:rPr>
              <a:t> a Jerusalén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5429167" y="2839191"/>
            <a:ext cx="6427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</a:t>
            </a:r>
            <a:r>
              <a:rPr lang="es-ES" sz="3200" dirty="0">
                <a:solidFill>
                  <a:prstClr val="white"/>
                </a:solidFill>
              </a:rPr>
              <a:t>A David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5552306" y="5579565"/>
            <a:ext cx="61815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 </a:t>
            </a:r>
            <a:r>
              <a:rPr lang="es-ES" sz="3200" dirty="0">
                <a:solidFill>
                  <a:prstClr val="white"/>
                </a:solidFill>
              </a:rPr>
              <a:t>Presencia visible de Dios en tabernáculo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5552306" y="4793573"/>
            <a:ext cx="641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 </a:t>
            </a:r>
            <a:r>
              <a:rPr lang="es-ES" sz="3200" dirty="0" smtClean="0">
                <a:solidFill>
                  <a:prstClr val="white"/>
                </a:solidFill>
                <a:latin typeface="Calibri" panose="020F0502020204030204"/>
              </a:rPr>
              <a:t>A Salomón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59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95146" y="150127"/>
            <a:ext cx="10022561" cy="6277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El Templo de Salomón</a:t>
            </a:r>
            <a:endParaRPr lang="en-US" sz="40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17337" y="928050"/>
            <a:ext cx="11387338" cy="56774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 dirty="0">
                <a:latin typeface="Calibri" panose="020F0502020204030204" pitchFamily="34" charset="0"/>
                <a:cs typeface="Calibri" panose="020F0502020204030204" pitchFamily="34" charset="0"/>
              </a:rPr>
              <a:t>La historia del templo de Salomón es realmente una historia de la </a:t>
            </a:r>
            <a:r>
              <a:rPr lang="es-ES" sz="4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experiencia religiosa </a:t>
            </a:r>
            <a:r>
              <a:rPr lang="es-ES" sz="4800" b="1" u="sng" dirty="0">
                <a:latin typeface="Calibri" panose="020F0502020204030204" pitchFamily="34" charset="0"/>
                <a:cs typeface="Calibri" panose="020F0502020204030204" pitchFamily="34" charset="0"/>
              </a:rPr>
              <a:t>de los hijos de Israel</a:t>
            </a:r>
            <a:r>
              <a:rPr lang="es-ES" sz="4800" b="1" dirty="0">
                <a:latin typeface="Calibri" panose="020F0502020204030204" pitchFamily="34" charset="0"/>
                <a:cs typeface="Calibri" panose="020F0502020204030204" pitchFamily="34" charset="0"/>
              </a:rPr>
              <a:t>. Cuando ellos se separaron del Señor, el </a:t>
            </a:r>
            <a:r>
              <a:rPr lang="es-E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templo fue </a:t>
            </a:r>
            <a:r>
              <a:rPr lang="es-ES" sz="4800" b="1" dirty="0">
                <a:latin typeface="Calibri" panose="020F0502020204030204" pitchFamily="34" charset="0"/>
                <a:cs typeface="Calibri" panose="020F0502020204030204" pitchFamily="34" charset="0"/>
              </a:rPr>
              <a:t>descuidado, y algunas veces llegó a sufrir violencia. Fue </a:t>
            </a:r>
            <a:r>
              <a:rPr lang="es-E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saqueado por </a:t>
            </a:r>
            <a:r>
              <a:rPr lang="es-ES" sz="4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Sisac</a:t>
            </a:r>
            <a:r>
              <a:rPr lang="es-E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4800" b="1" dirty="0">
                <a:latin typeface="Calibri" panose="020F0502020204030204" pitchFamily="34" charset="0"/>
                <a:cs typeface="Calibri" panose="020F0502020204030204" pitchFamily="34" charset="0"/>
              </a:rPr>
              <a:t>rey de Egipto. </a:t>
            </a:r>
            <a:r>
              <a:rPr lang="es-ES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Reyes 14:25-26</a:t>
            </a:r>
            <a:r>
              <a:rPr lang="es-ES" sz="48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4800" b="1" u="sng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70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95146" y="150126"/>
            <a:ext cx="9217345" cy="6892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z="4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1 Reyes 14:25-26</a:t>
            </a:r>
            <a:endParaRPr lang="en-US" sz="40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0098" y="839338"/>
            <a:ext cx="11291804" cy="60186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b="1" dirty="0">
                <a:latin typeface="Calibri" panose="020F0502020204030204" pitchFamily="34" charset="0"/>
                <a:cs typeface="Calibri" panose="020F0502020204030204" pitchFamily="34" charset="0"/>
              </a:rPr>
              <a:t>Al quinto año del rey </a:t>
            </a:r>
            <a:r>
              <a:rPr lang="es-ES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Roboam</a:t>
            </a:r>
            <a:r>
              <a:rPr lang="es-ES" sz="5400" b="1" dirty="0">
                <a:latin typeface="Calibri" panose="020F0502020204030204" pitchFamily="34" charset="0"/>
                <a:cs typeface="Calibri" panose="020F0502020204030204" pitchFamily="34" charset="0"/>
              </a:rPr>
              <a:t> subió </a:t>
            </a:r>
            <a:r>
              <a:rPr lang="es-ES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Sisac</a:t>
            </a:r>
            <a:r>
              <a:rPr lang="es-ES" sz="5400" b="1" dirty="0">
                <a:latin typeface="Calibri" panose="020F0502020204030204" pitchFamily="34" charset="0"/>
                <a:cs typeface="Calibri" panose="020F0502020204030204" pitchFamily="34" charset="0"/>
              </a:rPr>
              <a:t> rey de Egipto contra Jerusalén, 26 y tomó los tesoros de la casa de Jehová, y los tesoros de la casa real, y lo saqueó todo; también se llevó todos los escudos de oro que Salomón había hecho.</a:t>
            </a:r>
            <a:endParaRPr lang="en-US" sz="5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81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95146" y="150127"/>
            <a:ext cx="10022561" cy="6277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El Templo de Salomón</a:t>
            </a:r>
            <a:endParaRPr lang="en-US" sz="40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17337" y="928050"/>
            <a:ext cx="11387338" cy="56774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Por </a:t>
            </a:r>
            <a:r>
              <a:rPr lang="es-ES" sz="5400" b="1" dirty="0">
                <a:latin typeface="Calibri" panose="020F0502020204030204" pitchFamily="34" charset="0"/>
                <a:cs typeface="Calibri" panose="020F0502020204030204" pitchFamily="34" charset="0"/>
              </a:rPr>
              <a:t>instigación de </a:t>
            </a:r>
            <a:r>
              <a:rPr lang="es-ES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Joiada</a:t>
            </a:r>
            <a:r>
              <a:rPr lang="es-ES" sz="5400" b="1" dirty="0">
                <a:latin typeface="Calibri" panose="020F0502020204030204" pitchFamily="34" charset="0"/>
                <a:cs typeface="Calibri" panose="020F0502020204030204" pitchFamily="34" charset="0"/>
              </a:rPr>
              <a:t> fue </a:t>
            </a:r>
            <a:r>
              <a:rPr lang="es-ES" sz="5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reparado por </a:t>
            </a:r>
            <a:r>
              <a:rPr lang="es-ES" sz="54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Joás</a:t>
            </a:r>
            <a:r>
              <a:rPr lang="es-E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s-ES" sz="5400" b="1" dirty="0">
                <a:latin typeface="Calibri" panose="020F0502020204030204" pitchFamily="34" charset="0"/>
                <a:cs typeface="Calibri" panose="020F0502020204030204" pitchFamily="34" charset="0"/>
              </a:rPr>
              <a:t> quien posteriormente le robó parte de su tesorería para tributarle </a:t>
            </a:r>
            <a:r>
              <a:rPr lang="es-ES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 los </a:t>
            </a:r>
            <a:r>
              <a:rPr lang="es-ES" sz="5400" b="1" dirty="0">
                <a:latin typeface="Calibri" panose="020F0502020204030204" pitchFamily="34" charset="0"/>
                <a:cs typeface="Calibri" panose="020F0502020204030204" pitchFamily="34" charset="0"/>
              </a:rPr>
              <a:t>sirios. </a:t>
            </a:r>
            <a:r>
              <a:rPr lang="es-E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Reyes 12:4-14</a:t>
            </a:r>
            <a:r>
              <a:rPr lang="es-ES" sz="5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Acaz</a:t>
            </a:r>
            <a:r>
              <a:rPr lang="es-ES" sz="5400" b="1" dirty="0">
                <a:latin typeface="Calibri" panose="020F0502020204030204" pitchFamily="34" charset="0"/>
                <a:cs typeface="Calibri" panose="020F0502020204030204" pitchFamily="34" charset="0"/>
              </a:rPr>
              <a:t> un poco después no solo le robó su </a:t>
            </a:r>
            <a:r>
              <a:rPr lang="es-ES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tesorería, sino </a:t>
            </a:r>
            <a:r>
              <a:rPr lang="es-ES" sz="5400" b="1" dirty="0">
                <a:latin typeface="Calibri" panose="020F0502020204030204" pitchFamily="34" charset="0"/>
                <a:cs typeface="Calibri" panose="020F0502020204030204" pitchFamily="34" charset="0"/>
              </a:rPr>
              <a:t>que </a:t>
            </a:r>
            <a:r>
              <a:rPr lang="es-ES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deshonró </a:t>
            </a:r>
            <a:r>
              <a:rPr lang="es-ES" sz="5400" b="1" dirty="0">
                <a:latin typeface="Calibri" panose="020F0502020204030204" pitchFamily="34" charset="0"/>
                <a:cs typeface="Calibri" panose="020F0502020204030204" pitchFamily="34" charset="0"/>
              </a:rPr>
              <a:t>sus recintos sagrados. </a:t>
            </a:r>
            <a:r>
              <a:rPr lang="es-E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Reyes 16:14; 18</a:t>
            </a:r>
            <a:r>
              <a:rPr lang="es-ES" sz="54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5400" b="1" u="sng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21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95146" y="150127"/>
            <a:ext cx="10022561" cy="6277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El Templo de Salomón destruido</a:t>
            </a:r>
            <a:endParaRPr lang="en-US" sz="40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17337" y="928050"/>
            <a:ext cx="11387338" cy="56774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latin typeface="Calibri" panose="020F0502020204030204" pitchFamily="34" charset="0"/>
                <a:cs typeface="Calibri" panose="020F0502020204030204" pitchFamily="34" charset="0"/>
              </a:rPr>
              <a:t>Bajo el reinado del buen rey Ezequías el templo fue purificado y su </a:t>
            </a:r>
            <a:r>
              <a:rPr lang="es-E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culto restaurado</a:t>
            </a:r>
            <a:r>
              <a:rPr lang="es-ES" sz="3600" b="1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29:3-35</a:t>
            </a:r>
            <a:r>
              <a:rPr lang="es-ES" sz="3600" b="1" dirty="0">
                <a:latin typeface="Calibri" panose="020F0502020204030204" pitchFamily="34" charset="0"/>
                <a:cs typeface="Calibri" panose="020F0502020204030204" pitchFamily="34" charset="0"/>
              </a:rPr>
              <a:t>; pero aun Ezequías robó de su tesorería </a:t>
            </a:r>
            <a:r>
              <a:rPr lang="es-E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para procurar </a:t>
            </a:r>
            <a:r>
              <a:rPr lang="es-ES" sz="3600" b="1" dirty="0">
                <a:latin typeface="Calibri" panose="020F0502020204030204" pitchFamily="34" charset="0"/>
                <a:cs typeface="Calibri" panose="020F0502020204030204" pitchFamily="34" charset="0"/>
              </a:rPr>
              <a:t>un tratado con los asirios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18:13-16</a:t>
            </a:r>
            <a:r>
              <a:rPr lang="es-ES" sz="3600" b="1" dirty="0">
                <a:latin typeface="Calibri" panose="020F0502020204030204" pitchFamily="34" charset="0"/>
                <a:cs typeface="Calibri" panose="020F0502020204030204" pitchFamily="34" charset="0"/>
              </a:rPr>
              <a:t>. De nuevo </a:t>
            </a:r>
            <a:r>
              <a:rPr lang="es-E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fue contaminado </a:t>
            </a:r>
            <a:r>
              <a:rPr lang="es-ES" sz="3600" b="1" dirty="0">
                <a:latin typeface="Calibri" panose="020F0502020204030204" pitchFamily="34" charset="0"/>
                <a:cs typeface="Calibri" panose="020F0502020204030204" pitchFamily="34" charset="0"/>
              </a:rPr>
              <a:t>por el culto idolátrico de Manasés.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21:4-7</a:t>
            </a:r>
            <a:r>
              <a:rPr lang="es-ES" sz="3600" b="1" dirty="0">
                <a:latin typeface="Calibri" panose="020F0502020204030204" pitchFamily="34" charset="0"/>
                <a:cs typeface="Calibri" panose="020F0502020204030204" pitchFamily="34" charset="0"/>
              </a:rPr>
              <a:t>. El “buen </a:t>
            </a:r>
            <a:r>
              <a:rPr lang="es-E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rey Josías</a:t>
            </a:r>
            <a:r>
              <a:rPr lang="es-ES" sz="3600" b="1" dirty="0">
                <a:latin typeface="Calibri" panose="020F0502020204030204" pitchFamily="34" charset="0"/>
                <a:cs typeface="Calibri" panose="020F0502020204030204" pitchFamily="34" charset="0"/>
              </a:rPr>
              <a:t>”, cuando era apenas un joven de dieciocho años reparó y purificó </a:t>
            </a:r>
            <a:r>
              <a:rPr lang="es-E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el templo</a:t>
            </a:r>
            <a:r>
              <a:rPr lang="es-ES" sz="3600" b="1" dirty="0">
                <a:latin typeface="Calibri" panose="020F0502020204030204" pitchFamily="34" charset="0"/>
                <a:cs typeface="Calibri" panose="020F0502020204030204" pitchFamily="34" charset="0"/>
              </a:rPr>
              <a:t>, y de nuevo restauró su culto.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22:3-7</a:t>
            </a:r>
            <a:r>
              <a:rPr lang="es-ES" sz="3600" b="1" dirty="0">
                <a:latin typeface="Calibri" panose="020F0502020204030204" pitchFamily="34" charset="0"/>
                <a:cs typeface="Calibri" panose="020F0502020204030204" pitchFamily="34" charset="0"/>
              </a:rPr>
              <a:t>. Finalmente, </a:t>
            </a:r>
            <a:r>
              <a:rPr lang="es-ES" sz="3600" b="1" u="sng" dirty="0">
                <a:latin typeface="Calibri" panose="020F0502020204030204" pitchFamily="34" charset="0"/>
                <a:cs typeface="Calibri" panose="020F0502020204030204" pitchFamily="34" charset="0"/>
              </a:rPr>
              <a:t>debido a </a:t>
            </a:r>
            <a:r>
              <a:rPr lang="es-ES" sz="36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la infidelidad </a:t>
            </a:r>
            <a:r>
              <a:rPr lang="es-ES" sz="3600" b="1" u="sng" dirty="0">
                <a:latin typeface="Calibri" panose="020F0502020204030204" pitchFamily="34" charset="0"/>
                <a:cs typeface="Calibri" panose="020F0502020204030204" pitchFamily="34" charset="0"/>
              </a:rPr>
              <a:t>del pueblo </a:t>
            </a:r>
            <a:r>
              <a:rPr lang="es-ES" sz="3600" b="1" dirty="0">
                <a:latin typeface="Calibri" panose="020F0502020204030204" pitchFamily="34" charset="0"/>
                <a:cs typeface="Calibri" panose="020F0502020204030204" pitchFamily="34" charset="0"/>
              </a:rPr>
              <a:t>escogido de Dios, el sagrado templo fue quemado </a:t>
            </a:r>
            <a:r>
              <a:rPr lang="es-E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hasta el </a:t>
            </a:r>
            <a:r>
              <a:rPr lang="es-ES" sz="3600" b="1" dirty="0">
                <a:latin typeface="Calibri" panose="020F0502020204030204" pitchFamily="34" charset="0"/>
                <a:cs typeface="Calibri" panose="020F0502020204030204" pitchFamily="34" charset="0"/>
              </a:rPr>
              <a:t>suelo, y sus tesoros llevados a Babilonia.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25:9, 13-17</a:t>
            </a:r>
            <a:r>
              <a:rPr lang="es-ES" sz="36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b="1" u="sng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74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95146" y="245663"/>
            <a:ext cx="10377403" cy="6277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El Templo de Salomón reconstruido</a:t>
            </a:r>
            <a:endParaRPr lang="en-US" sz="40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95146" y="1330658"/>
            <a:ext cx="11387338" cy="47562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 dirty="0">
                <a:latin typeface="Calibri" panose="020F0502020204030204" pitchFamily="34" charset="0"/>
                <a:cs typeface="Calibri" panose="020F0502020204030204" pitchFamily="34" charset="0"/>
              </a:rPr>
              <a:t>Transcurrió casi setenta años antes de </a:t>
            </a:r>
            <a:r>
              <a:rPr lang="es-E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que la </a:t>
            </a:r>
            <a:r>
              <a:rPr lang="es-ES" sz="4800" b="1" dirty="0">
                <a:latin typeface="Calibri" panose="020F0502020204030204" pitchFamily="34" charset="0"/>
                <a:cs typeface="Calibri" panose="020F0502020204030204" pitchFamily="34" charset="0"/>
              </a:rPr>
              <a:t>reconstrucción del templo </a:t>
            </a:r>
            <a:r>
              <a:rPr lang="es-E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por </a:t>
            </a:r>
            <a:r>
              <a:rPr lang="es-ES" sz="4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Zorobabel</a:t>
            </a:r>
            <a:r>
              <a:rPr lang="es-E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4800" b="1" dirty="0">
                <a:latin typeface="Calibri" panose="020F0502020204030204" pitchFamily="34" charset="0"/>
                <a:cs typeface="Calibri" panose="020F0502020204030204" pitchFamily="34" charset="0"/>
              </a:rPr>
              <a:t>terminara y la casa </a:t>
            </a:r>
            <a:r>
              <a:rPr lang="es-E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fuera dedicada </a:t>
            </a:r>
            <a:r>
              <a:rPr lang="es-ES" sz="4800" b="1" dirty="0">
                <a:latin typeface="Calibri" panose="020F0502020204030204" pitchFamily="34" charset="0"/>
                <a:cs typeface="Calibri" panose="020F0502020204030204" pitchFamily="34" charset="0"/>
              </a:rPr>
              <a:t>con gran regocijo. </a:t>
            </a:r>
            <a:r>
              <a:rPr lang="es-ES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Esdras </a:t>
            </a:r>
            <a:r>
              <a:rPr lang="es-ES" sz="48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6:16-22</a:t>
            </a:r>
            <a:r>
              <a:rPr lang="es-E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sz="4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Herodes</a:t>
            </a:r>
            <a:r>
              <a:rPr lang="es-E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4800" b="1" dirty="0">
                <a:latin typeface="Calibri" panose="020F0502020204030204" pitchFamily="34" charset="0"/>
                <a:cs typeface="Calibri" panose="020F0502020204030204" pitchFamily="34" charset="0"/>
              </a:rPr>
              <a:t>pasó </a:t>
            </a:r>
            <a:r>
              <a:rPr lang="es-ES" sz="4800" b="1" u="sng" dirty="0">
                <a:latin typeface="Calibri" panose="020F0502020204030204" pitchFamily="34" charset="0"/>
                <a:cs typeface="Calibri" panose="020F0502020204030204" pitchFamily="34" charset="0"/>
              </a:rPr>
              <a:t>cuarenta y seis años </a:t>
            </a:r>
            <a:r>
              <a:rPr lang="es-ES" sz="4800" b="1" dirty="0">
                <a:latin typeface="Calibri" panose="020F0502020204030204" pitchFamily="34" charset="0"/>
                <a:cs typeface="Calibri" panose="020F0502020204030204" pitchFamily="34" charset="0"/>
              </a:rPr>
              <a:t>reparando el templo de </a:t>
            </a:r>
            <a:r>
              <a:rPr lang="es-E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Zorobabel</a:t>
            </a:r>
            <a:r>
              <a:rPr lang="es-ES" sz="4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hasta que </a:t>
            </a:r>
            <a:r>
              <a:rPr lang="es-ES" sz="4800" b="1" dirty="0">
                <a:latin typeface="Calibri" panose="020F0502020204030204" pitchFamily="34" charset="0"/>
                <a:cs typeface="Calibri" panose="020F0502020204030204" pitchFamily="34" charset="0"/>
              </a:rPr>
              <a:t>en los días de Cristo era una estructura magnifica. </a:t>
            </a:r>
            <a:r>
              <a:rPr lang="es-ES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Juan 2:20</a:t>
            </a:r>
            <a:r>
              <a:rPr lang="es-ES" sz="4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800" b="1" u="sng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05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95146" y="245663"/>
            <a:ext cx="10377403" cy="6277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La presencia de Dios</a:t>
            </a:r>
            <a:endParaRPr lang="en-US" sz="40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95146" y="1050878"/>
            <a:ext cx="11387338" cy="47562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La presencia de Dios habitaba con su pueblo en los lugares de morada </a:t>
            </a: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que ellos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le preparaban, desde el tiempo cuando el tabernáculo fue levantado en </a:t>
            </a: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el desierto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, a través de toda la historia de su peregrinaje espiritual hasta aquel </a:t>
            </a: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día memorable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cuando los </a:t>
            </a:r>
            <a:r>
              <a:rPr lang="es-ES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tipos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 celebrados durante cuatro mil años se encontraron</a:t>
            </a:r>
          </a:p>
          <a:p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con su </a:t>
            </a:r>
            <a:r>
              <a:rPr lang="es-ES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Antitipo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sobre la cruz del calvario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b="1" u="sng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74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95146" y="245663"/>
            <a:ext cx="10377403" cy="6277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El velo rasgado</a:t>
            </a:r>
            <a:endParaRPr lang="en-US" sz="40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95146" y="965578"/>
            <a:ext cx="11387338" cy="56535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Entonces, al morir Jesús,  </a:t>
            </a:r>
            <a:r>
              <a:rPr lang="es-ES" sz="3600" b="1" dirty="0">
                <a:latin typeface="Calibri" panose="020F0502020204030204" pitchFamily="34" charset="0"/>
                <a:cs typeface="Calibri" panose="020F0502020204030204" pitchFamily="34" charset="0"/>
              </a:rPr>
              <a:t>con un estruendoso </a:t>
            </a:r>
            <a:r>
              <a:rPr lang="es-E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ruido, el </a:t>
            </a:r>
            <a:r>
              <a:rPr lang="es-ES" sz="3600" b="1" dirty="0">
                <a:latin typeface="Calibri" panose="020F0502020204030204" pitchFamily="34" charset="0"/>
                <a:cs typeface="Calibri" panose="020F0502020204030204" pitchFamily="34" charset="0"/>
              </a:rPr>
              <a:t>glorioso velo del magnífico edificio de Herodes fue rasgado desde </a:t>
            </a:r>
            <a:r>
              <a:rPr lang="es-E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arriba hasta </a:t>
            </a:r>
            <a:r>
              <a:rPr lang="es-E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abajo, mientras el Señor se retiraba para siempre de su templo.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Mt 27:50-51</a:t>
            </a:r>
            <a:r>
              <a:rPr lang="es-ES" sz="3600" b="1" dirty="0">
                <a:latin typeface="Calibri" panose="020F0502020204030204" pitchFamily="34" charset="0"/>
                <a:cs typeface="Calibri" panose="020F0502020204030204" pitchFamily="34" charset="0"/>
              </a:rPr>
              <a:t>. Antes de esto, los servicios eran dirigidos por Dios; de allí </a:t>
            </a:r>
            <a:r>
              <a:rPr lang="es-E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 adelante </a:t>
            </a:r>
            <a:r>
              <a:rPr lang="es-ES" sz="3600" b="1" dirty="0">
                <a:latin typeface="Calibri" panose="020F0502020204030204" pitchFamily="34" charset="0"/>
                <a:cs typeface="Calibri" panose="020F0502020204030204" pitchFamily="34" charset="0"/>
              </a:rPr>
              <a:t>eran una burla vacía, porque Dios había abandonado el </a:t>
            </a:r>
            <a:r>
              <a:rPr lang="es-E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santuario.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Mt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23:37-38</a:t>
            </a:r>
            <a:r>
              <a:rPr lang="es-ES" sz="3600" b="1" dirty="0">
                <a:latin typeface="Calibri" panose="020F0502020204030204" pitchFamily="34" charset="0"/>
                <a:cs typeface="Calibri" panose="020F0502020204030204" pitchFamily="34" charset="0"/>
              </a:rPr>
              <a:t>. El templo permaneció erigido hasta el año 70 D.C. cuando </a:t>
            </a:r>
            <a:r>
              <a:rPr lang="es-E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fue destruido </a:t>
            </a:r>
            <a:r>
              <a:rPr lang="es-ES" sz="3600" b="1" dirty="0">
                <a:latin typeface="Calibri" panose="020F0502020204030204" pitchFamily="34" charset="0"/>
                <a:cs typeface="Calibri" panose="020F0502020204030204" pitchFamily="34" charset="0"/>
              </a:rPr>
              <a:t>por los romanos. Actualmente el sitio </a:t>
            </a:r>
            <a:r>
              <a:rPr lang="es-E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sagrado </a:t>
            </a:r>
            <a:r>
              <a:rPr lang="es-ES" sz="36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s-ES" sz="3600" b="1" u="sng" dirty="0">
                <a:latin typeface="Calibri" panose="020F0502020204030204" pitchFamily="34" charset="0"/>
                <a:cs typeface="Calibri" panose="020F0502020204030204" pitchFamily="34" charset="0"/>
              </a:rPr>
              <a:t>el Monte del Templo o la Explanada de las Mezquitas]</a:t>
            </a:r>
            <a:r>
              <a:rPr lang="es-E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3600" b="1" dirty="0">
                <a:latin typeface="Calibri" panose="020F0502020204030204" pitchFamily="34" charset="0"/>
                <a:cs typeface="Calibri" panose="020F0502020204030204" pitchFamily="34" charset="0"/>
              </a:rPr>
              <a:t>está cubierto por </a:t>
            </a:r>
            <a:r>
              <a:rPr lang="es-E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una </a:t>
            </a:r>
            <a:r>
              <a:rPr lang="es-ES" sz="3600" b="1" u="sng" dirty="0">
                <a:latin typeface="Calibri" panose="020F0502020204030204" pitchFamily="34" charset="0"/>
                <a:cs typeface="Calibri" panose="020F0502020204030204" pitchFamily="34" charset="0"/>
              </a:rPr>
              <a:t>mezquita </a:t>
            </a:r>
            <a:r>
              <a:rPr lang="es-ES" sz="36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musulmana</a:t>
            </a:r>
            <a:r>
              <a:rPr lang="es-E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b="1" u="sng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64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95146" y="150126"/>
            <a:ext cx="9217345" cy="6892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Resumen: </a:t>
            </a:r>
            <a:r>
              <a:rPr lang="es-E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Templo</a:t>
            </a:r>
          </a:p>
          <a:p>
            <a:endParaRPr lang="en-US" sz="40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0098" y="839338"/>
            <a:ext cx="10932135" cy="60186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spcBef>
                <a:spcPts val="1800"/>
              </a:spcBef>
              <a:buFont typeface="+mj-lt"/>
              <a:buAutoNum type="arabicPeriod"/>
            </a:pP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Construido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por Salomón, </a:t>
            </a:r>
            <a:r>
              <a:rPr lang="es-ES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s-ES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Crónicas </a:t>
            </a:r>
            <a:r>
              <a:rPr lang="es-ES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2-5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indent="-742950">
              <a:spcBef>
                <a:spcPts val="1800"/>
              </a:spcBef>
              <a:buFont typeface="+mj-lt"/>
              <a:buAutoNum type="arabicPeriod"/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Destruido por los babilonios, </a:t>
            </a:r>
            <a:r>
              <a:rPr lang="es-ES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s-ES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 </a:t>
            </a:r>
            <a:r>
              <a:rPr lang="es-ES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36:17-19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indent="-742950">
              <a:spcBef>
                <a:spcPts val="1800"/>
              </a:spcBef>
              <a:buFont typeface="+mj-lt"/>
              <a:buAutoNum type="arabicPeriod"/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Reconstruido por </a:t>
            </a:r>
            <a:r>
              <a:rPr 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Zorobabel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Esd</a:t>
            </a:r>
            <a:r>
              <a:rPr lang="es-ES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6:13-15.</a:t>
            </a:r>
          </a:p>
          <a:p>
            <a:pPr marL="742950" indent="-742950">
              <a:spcBef>
                <a:spcPts val="1800"/>
              </a:spcBef>
              <a:buFont typeface="+mj-lt"/>
              <a:buAutoNum type="arabicPeriod"/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Reparado por Herodes, </a:t>
            </a:r>
            <a:r>
              <a:rPr lang="es-ES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Juan 2:20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indent="-742950">
              <a:spcBef>
                <a:spcPts val="1800"/>
              </a:spcBef>
              <a:buFont typeface="+mj-lt"/>
              <a:buAutoNum type="arabicPeriod"/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Abandonado por el Señor, </a:t>
            </a:r>
            <a:r>
              <a:rPr lang="es-ES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Mt 23:37-39</a:t>
            </a:r>
            <a:r>
              <a:rPr lang="es-ES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indent="-742950">
              <a:spcBef>
                <a:spcPts val="1800"/>
              </a:spcBef>
              <a:buFont typeface="+mj-lt"/>
              <a:buAutoNum type="arabicPeriod"/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Destruido por los romanos, </a:t>
            </a:r>
            <a:r>
              <a:rPr lang="es-ES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Mateo 24:2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, cumplido en el año 70 D.C</a:t>
            </a: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08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95146" y="245663"/>
            <a:ext cx="10377403" cy="6277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Mt. 27: 50-51</a:t>
            </a:r>
            <a:endParaRPr lang="en-US" sz="40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95146" y="965578"/>
            <a:ext cx="11387338" cy="56535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6000" b="1" dirty="0">
                <a:latin typeface="Calibri" panose="020F0502020204030204" pitchFamily="34" charset="0"/>
                <a:cs typeface="Calibri" panose="020F0502020204030204" pitchFamily="34" charset="0"/>
              </a:rPr>
              <a:t>Mas Jesús, habiendo otra vez clamado a gran voz, entregó el </a:t>
            </a:r>
            <a:r>
              <a:rPr lang="es-ES" sz="6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espíritu.  </a:t>
            </a:r>
            <a:r>
              <a:rPr lang="es-ES" sz="6000" b="1" dirty="0">
                <a:latin typeface="Calibri" panose="020F0502020204030204" pitchFamily="34" charset="0"/>
                <a:cs typeface="Calibri" panose="020F0502020204030204" pitchFamily="34" charset="0"/>
              </a:rPr>
              <a:t>Y he aquí, el velo del templo se rasgó en dos, de arriba abajo; y la tierra tembló, y las rocas se partieron;</a:t>
            </a:r>
            <a:endParaRPr lang="en-US" sz="6000" b="1" u="sng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80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95146" y="245663"/>
            <a:ext cx="11592054" cy="6277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Mt. 23: 37-39 Dios abandona el templo</a:t>
            </a:r>
            <a:endParaRPr lang="en-US" sz="40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95146" y="965578"/>
            <a:ext cx="11387338" cy="56535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 ¡Jerusalén, Jerusalén, que matas a los profetas, y apedreas a los que te son enviados! ¡Cuántas veces quise juntar a tus hijos, como la gallina junta sus polluelos debajo de las alas, y no quisiste! </a:t>
            </a:r>
            <a:r>
              <a:rPr lang="es-ES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 He aquí </a:t>
            </a:r>
            <a:r>
              <a:rPr lang="es-ES" b="1" u="sng" dirty="0">
                <a:latin typeface="Calibri" panose="020F0502020204030204" pitchFamily="34" charset="0"/>
                <a:cs typeface="Calibri" panose="020F0502020204030204" pitchFamily="34" charset="0"/>
              </a:rPr>
              <a:t>vuestra casa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os es dejada </a:t>
            </a:r>
            <a:r>
              <a:rPr lang="es-ES" b="1" u="sng" dirty="0">
                <a:latin typeface="Calibri" panose="020F0502020204030204" pitchFamily="34" charset="0"/>
                <a:cs typeface="Calibri" panose="020F0502020204030204" pitchFamily="34" charset="0"/>
              </a:rPr>
              <a:t>desierta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39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 Porque os digo que </a:t>
            </a:r>
            <a:r>
              <a:rPr lang="es-ES" b="1" u="sng" dirty="0">
                <a:latin typeface="Calibri" panose="020F0502020204030204" pitchFamily="34" charset="0"/>
                <a:cs typeface="Calibri" panose="020F0502020204030204" pitchFamily="34" charset="0"/>
              </a:rPr>
              <a:t>desde ahora no me veréis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, hasta que digáis: Bendito el que viene en el nombre del Señor.</a:t>
            </a:r>
            <a:endParaRPr lang="en-US" b="1" u="sng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45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2D8FDD8E-CD0E-8DAD-43A3-9A5B7F5551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578052" y="1507466"/>
            <a:ext cx="4683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s-ES" sz="3200" dirty="0">
                <a:solidFill>
                  <a:prstClr val="white"/>
                </a:solidFill>
              </a:rPr>
              <a:t>Templo quemado por infidelidad del pueblo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547432" y="279714"/>
            <a:ext cx="46014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s-ES" sz="3200" dirty="0">
                <a:solidFill>
                  <a:prstClr val="white"/>
                </a:solidFill>
              </a:rPr>
              <a:t>Templo de Salomón saqueado por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571618" y="3962970"/>
            <a:ext cx="4236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s-ES" sz="3200" dirty="0">
                <a:solidFill>
                  <a:prstClr val="white"/>
                </a:solidFill>
              </a:rPr>
              <a:t>Reparó el templo de </a:t>
            </a:r>
            <a:r>
              <a:rPr lang="es-ES" sz="3200" dirty="0" err="1">
                <a:solidFill>
                  <a:prstClr val="white"/>
                </a:solidFill>
              </a:rPr>
              <a:t>Zorobabel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648929" y="5209921"/>
            <a:ext cx="43345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s-ES" sz="3200" dirty="0">
                <a:solidFill>
                  <a:prstClr val="white"/>
                </a:solidFill>
              </a:rPr>
              <a:t>Templo destruido en 70 d.C.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547432" y="2908814"/>
            <a:ext cx="4714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s-ES" sz="3200" dirty="0">
                <a:solidFill>
                  <a:prstClr val="white"/>
                </a:solidFill>
              </a:rPr>
              <a:t>Reconstruyó el templo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5481428" y="3803627"/>
            <a:ext cx="6483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D. </a:t>
            </a:r>
            <a:r>
              <a:rPr lang="es-ES" sz="3200" dirty="0">
                <a:solidFill>
                  <a:prstClr val="white"/>
                </a:solidFill>
              </a:rPr>
              <a:t>Babilonios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5552305" y="1496751"/>
            <a:ext cx="481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 err="1">
                <a:solidFill>
                  <a:prstClr val="white"/>
                </a:solidFill>
                <a:latin typeface="Calibri" panose="020F0502020204030204"/>
              </a:rPr>
              <a:t>Sisac</a:t>
            </a:r>
            <a:r>
              <a:rPr lang="es-ES" sz="3200" dirty="0">
                <a:solidFill>
                  <a:prstClr val="white"/>
                </a:solidFill>
                <a:latin typeface="Calibri" panose="020F0502020204030204"/>
              </a:rPr>
              <a:t> Rey de Egipto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5552305" y="266638"/>
            <a:ext cx="5332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lang="es-ES" sz="3200" dirty="0">
                <a:solidFill>
                  <a:prstClr val="white"/>
                </a:solidFill>
              </a:rPr>
              <a:t>Herodes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5429167" y="2672858"/>
            <a:ext cx="6427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</a:t>
            </a:r>
            <a:r>
              <a:rPr lang="es-ES" sz="3200" dirty="0">
                <a:solidFill>
                  <a:prstClr val="white"/>
                </a:solidFill>
              </a:rPr>
              <a:t>Por los romanos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5632326" y="5783519"/>
            <a:ext cx="6181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 </a:t>
            </a:r>
            <a:r>
              <a:rPr lang="es-ES" sz="3200" dirty="0" err="1">
                <a:solidFill>
                  <a:prstClr val="white"/>
                </a:solidFill>
              </a:rPr>
              <a:t>Zorobabel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5552306" y="4793573"/>
            <a:ext cx="641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 </a:t>
            </a:r>
            <a:r>
              <a:rPr lang="es-ES" sz="3200" dirty="0" smtClean="0">
                <a:solidFill>
                  <a:prstClr val="white"/>
                </a:solidFill>
                <a:latin typeface="Calibri" panose="020F0502020204030204"/>
              </a:rPr>
              <a:t>Por los griegos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94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95146" y="245663"/>
            <a:ext cx="11114382" cy="6277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Se perdió la obra anti-típica de Cristo</a:t>
            </a:r>
            <a:endParaRPr lang="en-US" sz="36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95146" y="965578"/>
            <a:ext cx="11387338" cy="56535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No tenemos razón alguna para dudar </a:t>
            </a:r>
            <a:r>
              <a:rPr lang="es-E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que, </a:t>
            </a:r>
            <a:r>
              <a:rPr 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durante los años iníciales de </a:t>
            </a:r>
            <a:r>
              <a:rPr lang="es-E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la historia </a:t>
            </a:r>
            <a:r>
              <a:rPr 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de la iglesia cristiana, </a:t>
            </a:r>
            <a:r>
              <a:rPr lang="es-E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el tema del santuario y la obra </a:t>
            </a:r>
            <a:r>
              <a:rPr lang="es-ES" sz="40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anti-típica de Cristo </a:t>
            </a:r>
            <a:r>
              <a:rPr lang="es-E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en el cielo fue claramente comprendida por los cristianos</a:t>
            </a:r>
            <a:r>
              <a:rPr 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; pero cuando </a:t>
            </a:r>
            <a:r>
              <a:rPr lang="es-E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la Biblia </a:t>
            </a:r>
            <a:r>
              <a:rPr 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les fue quitada, cuando el Sábado del Señor fue escondido, y la voz </a:t>
            </a:r>
            <a:r>
              <a:rPr lang="es-E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del Espíritu </a:t>
            </a:r>
            <a:r>
              <a:rPr 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de Profecía ya no se escuchaba dirigiendo a la iglesia, </a:t>
            </a:r>
            <a:r>
              <a:rPr lang="es-E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entonces perdieron </a:t>
            </a:r>
            <a:r>
              <a:rPr 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de vista la hermosa obra </a:t>
            </a:r>
            <a:r>
              <a:rPr lang="es-E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anti-típica de Cristo representada </a:t>
            </a:r>
            <a:r>
              <a:rPr 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por el servicio </a:t>
            </a:r>
            <a:r>
              <a:rPr lang="es-E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del antiguo </a:t>
            </a:r>
            <a:r>
              <a:rPr 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santuario.</a:t>
            </a:r>
            <a:endParaRPr lang="en-US" sz="4000" b="1" u="sng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25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95146" y="66533"/>
            <a:ext cx="11114382" cy="6277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El mensaje del </a:t>
            </a:r>
            <a:r>
              <a:rPr lang="es-DO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primer ángel</a:t>
            </a:r>
            <a:endParaRPr lang="en-US" sz="36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95146" y="760862"/>
            <a:ext cx="11523815" cy="56535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Pero ha llegado el tiempo del gran juicio en el cielo, cuando el Padre y el Hijo, con el </a:t>
            </a:r>
            <a:r>
              <a:rPr lang="es-E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acompañamiento </a:t>
            </a:r>
            <a:r>
              <a:rPr 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de sus ángeles, </a:t>
            </a:r>
            <a:r>
              <a:rPr lang="es-E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han pasado al lugar santísimo del santuario celestial</a:t>
            </a:r>
            <a:r>
              <a:rPr 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. Ningún espectáculo </a:t>
            </a:r>
            <a:r>
              <a:rPr lang="es-E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terrestre </a:t>
            </a:r>
            <a:r>
              <a:rPr 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podrá jamás compararse con ese séquito majestuoso. Dios decidió que esto debería ser </a:t>
            </a:r>
            <a:r>
              <a:rPr lang="es-E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reconocido </a:t>
            </a:r>
            <a:r>
              <a:rPr 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en la tierra, y entonces hizo que un mensaje sea proclamado a los habitantes de la tierra, dirigiendo su atención a los movimientos del Hijo de Dios. Esto es conocido como el primer mensaje angélico de </a:t>
            </a:r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Apocalipsis 14:6-7</a:t>
            </a:r>
            <a:r>
              <a:rPr 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4000" b="1" u="sng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49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95146" y="245663"/>
            <a:ext cx="11114382" cy="6277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Ap. 14: 6-7 El mensaje del primer ángel</a:t>
            </a:r>
            <a:endParaRPr lang="en-US" sz="36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95146" y="965578"/>
            <a:ext cx="11387338" cy="56535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“Vi </a:t>
            </a:r>
            <a:r>
              <a:rPr lang="es-ES" sz="4800" b="1" dirty="0">
                <a:latin typeface="Calibri" panose="020F0502020204030204" pitchFamily="34" charset="0"/>
                <a:cs typeface="Calibri" panose="020F0502020204030204" pitchFamily="34" charset="0"/>
              </a:rPr>
              <a:t>volar por en medio del cielo a otro ángel, que tenía el evangelio eterno para predicarlo a los moradores de la tierra, a toda nación, tribu, lengua y pueblo</a:t>
            </a:r>
            <a:r>
              <a:rPr lang="es-E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4800" b="1" dirty="0">
                <a:latin typeface="Calibri" panose="020F0502020204030204" pitchFamily="34" charset="0"/>
                <a:cs typeface="Calibri" panose="020F0502020204030204" pitchFamily="34" charset="0"/>
              </a:rPr>
              <a:t>diciendo a gran voz: </a:t>
            </a:r>
            <a:r>
              <a:rPr lang="es-ES" sz="4800" b="1" u="sng" dirty="0">
                <a:latin typeface="Calibri" panose="020F0502020204030204" pitchFamily="34" charset="0"/>
                <a:cs typeface="Calibri" panose="020F0502020204030204" pitchFamily="34" charset="0"/>
              </a:rPr>
              <a:t>Temed a Dios, y dadle gloria, porque la hora de su juicio ha llegado</a:t>
            </a:r>
            <a:r>
              <a:rPr lang="es-ES" sz="4800" b="1" dirty="0">
                <a:latin typeface="Calibri" panose="020F0502020204030204" pitchFamily="34" charset="0"/>
                <a:cs typeface="Calibri" panose="020F0502020204030204" pitchFamily="34" charset="0"/>
              </a:rPr>
              <a:t>; y adorad a aquel que hizo el cielo y la tierra, el mar y las fuentes de las aguas</a:t>
            </a:r>
            <a:r>
              <a:rPr lang="es-E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.” </a:t>
            </a:r>
            <a:endParaRPr lang="en-US" sz="4800" b="1" u="sng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5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95146" y="245663"/>
            <a:ext cx="11114382" cy="6277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Cristo entró en el lugar santísimo</a:t>
            </a:r>
            <a:endParaRPr lang="en-US" sz="36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95146" y="965578"/>
            <a:ext cx="11387338" cy="56535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Mucha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gente aceptó el mensaje y su atención fue centrada en el Salvador; pero no entendieron la obra </a:t>
            </a:r>
            <a:r>
              <a:rPr 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antitípica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 del santuario, y </a:t>
            </a: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así </a:t>
            </a:r>
            <a:r>
              <a:rPr lang="es-ES" b="1" u="sng" dirty="0">
                <a:latin typeface="Calibri" panose="020F0502020204030204" pitchFamily="34" charset="0"/>
                <a:cs typeface="Calibri" panose="020F0502020204030204" pitchFamily="34" charset="0"/>
              </a:rPr>
              <a:t>esperaron al Salvador viniendo a esta </a:t>
            </a:r>
            <a:r>
              <a:rPr lang="es-ES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tierra [el Gran Chasco, o Chasco Millerita, del 22 de octubre de 1844].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Pero </a:t>
            </a: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 vez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de venir a esta tierra, </a:t>
            </a: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Cristo entró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en el segundo compartimiento del Santuario celestial, para efectuar la obra de juicio.</a:t>
            </a:r>
            <a:endParaRPr lang="en-US" b="1" u="sng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49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95146" y="245663"/>
            <a:ext cx="11114382" cy="6277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Reenfocados en el Santuario</a:t>
            </a:r>
            <a:endParaRPr lang="en-US" sz="36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23080" y="873459"/>
            <a:ext cx="11122925" cy="56535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Estas personas, que fueron reunidas por el mensaje del primer ángel, amaban a su Señor; </a:t>
            </a:r>
            <a:r>
              <a:rPr lang="es-E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y en su ardiente deseo de poder encontrar la razón por la cual El no había venido a esta tierra</a:t>
            </a:r>
            <a:r>
              <a:rPr 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, llegaron tan </a:t>
            </a:r>
            <a:r>
              <a:rPr lang="es-E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cerca </a:t>
            </a:r>
            <a:r>
              <a:rPr 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de El, que en respuesta a sus fervientes oraciones, dirigió sus </a:t>
            </a:r>
            <a:r>
              <a:rPr lang="es-E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atenciones </a:t>
            </a:r>
            <a:r>
              <a:rPr 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al Santuario celeste. Allí ellos vieron el arca del testamento de Dios conteniendo Su sagrada ley, y ellos reconocieron sus </a:t>
            </a:r>
            <a:r>
              <a:rPr lang="es-E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reclamos</a:t>
            </a:r>
            <a:r>
              <a:rPr 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, y comenzaron a guardar el Sábado del Señor.</a:t>
            </a:r>
            <a:endParaRPr lang="en-US" sz="4000" b="1" u="sng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14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95146" y="245663"/>
            <a:ext cx="11114382" cy="6277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El Espíritu de Profecía</a:t>
            </a:r>
            <a:endParaRPr lang="en-US" sz="36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23080" y="873459"/>
            <a:ext cx="11122925" cy="56535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El servicio del Santuario, el Sábado, y el Espíritu de Profecía estuvieron siempre unidos en el pasado; y cuando fue derramada la luz del servicio </a:t>
            </a:r>
            <a:r>
              <a:rPr 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antitípico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 del santuario al pueblo de Dios, El les dio nuevamente el Espíritu de Profecía, para revelarles las </a:t>
            </a: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solemnes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verdades en relación al ministerio de Cristo en el cielo, lo cual ellos no habrían comprendido de otra manera.</a:t>
            </a:r>
            <a:endParaRPr lang="en-US" b="1" u="sng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95146" y="150126"/>
            <a:ext cx="9217345" cy="6892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Resumen:</a:t>
            </a:r>
            <a:r>
              <a:rPr lang="es-E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Tabernáculo</a:t>
            </a:r>
          </a:p>
          <a:p>
            <a:r>
              <a:rPr lang="es-DO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40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0098" y="839338"/>
            <a:ext cx="11291804" cy="60186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6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indent="-1143000">
              <a:spcBef>
                <a:spcPts val="1800"/>
              </a:spcBef>
              <a:buFont typeface="+mj-lt"/>
              <a:buAutoNum type="arabicPeriod"/>
            </a:pPr>
            <a:r>
              <a:rPr lang="es-ES" sz="6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Construido </a:t>
            </a:r>
            <a:r>
              <a:rPr lang="es-ES" sz="6000" b="1" dirty="0">
                <a:latin typeface="Calibri" panose="020F0502020204030204" pitchFamily="34" charset="0"/>
                <a:cs typeface="Calibri" panose="020F0502020204030204" pitchFamily="34" charset="0"/>
              </a:rPr>
              <a:t>por Moisés en el desierto, </a:t>
            </a:r>
            <a:r>
              <a:rPr lang="es-ES" sz="6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Éxodo 40:1-38.</a:t>
            </a:r>
          </a:p>
          <a:p>
            <a:pPr marL="1143000" indent="-1143000">
              <a:spcBef>
                <a:spcPts val="1800"/>
              </a:spcBef>
              <a:buFont typeface="+mj-lt"/>
              <a:buAutoNum type="arabicPeriod"/>
            </a:pPr>
            <a:r>
              <a:rPr lang="es-ES" sz="6000" b="1" dirty="0">
                <a:latin typeface="Calibri" panose="020F0502020204030204" pitchFamily="34" charset="0"/>
                <a:cs typeface="Calibri" panose="020F0502020204030204" pitchFamily="34" charset="0"/>
              </a:rPr>
              <a:t>Almacenado en el Templo de Salomón, </a:t>
            </a:r>
            <a:r>
              <a:rPr lang="es-ES" sz="6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Reyes 8:4; 1 Crónicas 22:19</a:t>
            </a:r>
            <a:r>
              <a:rPr lang="es-ES" sz="6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6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37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95146" y="150126"/>
            <a:ext cx="9872436" cy="6892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El inicio en la puerta del Edén</a:t>
            </a:r>
            <a:endParaRPr lang="en-US" sz="40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0098" y="839338"/>
            <a:ext cx="11291804" cy="60186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La historia del servicio típico, del cual el tabernáculo </a:t>
            </a:r>
            <a:r>
              <a:rPr lang="es-E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terrenal </a:t>
            </a:r>
            <a:r>
              <a:rPr 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era </a:t>
            </a:r>
            <a:r>
              <a:rPr lang="es-E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una representación </a:t>
            </a:r>
            <a:r>
              <a:rPr 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visible, empezó en la puerta del huerto del Edén, </a:t>
            </a:r>
            <a:r>
              <a:rPr lang="es-E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donde nuestros </a:t>
            </a:r>
            <a:r>
              <a:rPr 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primeros padres </a:t>
            </a:r>
            <a:r>
              <a:rPr lang="es-E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traían sus ofrendas y las presentaban delante </a:t>
            </a:r>
            <a:r>
              <a:rPr lang="es-ES" sz="40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del Señor</a:t>
            </a:r>
            <a:r>
              <a:rPr 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Abel</a:t>
            </a:r>
            <a:r>
              <a:rPr 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demostró su fe en el Salvador prometido trayendo un animal. Él </a:t>
            </a:r>
            <a:r>
              <a:rPr lang="es-E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 solo </a:t>
            </a:r>
            <a:r>
              <a:rPr 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presentó la sangre derramada del sacrificio, sino que también </a:t>
            </a:r>
            <a:r>
              <a:rPr lang="es-E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 presentaba </a:t>
            </a:r>
            <a:r>
              <a:rPr 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la grosura al Señor, demostrando fe en el Salvador y </a:t>
            </a:r>
            <a:r>
              <a:rPr lang="es-E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una disposición </a:t>
            </a:r>
            <a:r>
              <a:rPr 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a apartarse del pecado. </a:t>
            </a:r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Génesis 4:4; Hebreos 11:4.</a:t>
            </a:r>
            <a:endParaRPr lang="en-US" sz="40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30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95146" y="150126"/>
            <a:ext cx="9217345" cy="6892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Resumen: </a:t>
            </a:r>
            <a:r>
              <a:rPr lang="es-E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Templo</a:t>
            </a:r>
          </a:p>
          <a:p>
            <a:endParaRPr lang="en-US" sz="40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0098" y="839338"/>
            <a:ext cx="10932135" cy="60186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spcBef>
                <a:spcPts val="1800"/>
              </a:spcBef>
              <a:buFont typeface="+mj-lt"/>
              <a:buAutoNum type="arabicPeriod"/>
            </a:pP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Construido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por Salomón, </a:t>
            </a:r>
            <a:r>
              <a:rPr lang="es-ES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s-ES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Crónicas </a:t>
            </a:r>
            <a:r>
              <a:rPr lang="es-ES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2-5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indent="-742950">
              <a:spcBef>
                <a:spcPts val="1800"/>
              </a:spcBef>
              <a:buFont typeface="+mj-lt"/>
              <a:buAutoNum type="arabicPeriod"/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Destruido por los babilonios, </a:t>
            </a:r>
            <a:r>
              <a:rPr lang="es-ES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s-ES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 </a:t>
            </a:r>
            <a:r>
              <a:rPr lang="es-ES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36:17-19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indent="-742950">
              <a:spcBef>
                <a:spcPts val="1800"/>
              </a:spcBef>
              <a:buFont typeface="+mj-lt"/>
              <a:buAutoNum type="arabicPeriod"/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Reconstruido por </a:t>
            </a:r>
            <a:r>
              <a:rPr 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Zorobabel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Esd</a:t>
            </a:r>
            <a:r>
              <a:rPr lang="es-ES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6:13-15.</a:t>
            </a:r>
          </a:p>
          <a:p>
            <a:pPr marL="742950" indent="-742950">
              <a:spcBef>
                <a:spcPts val="1800"/>
              </a:spcBef>
              <a:buFont typeface="+mj-lt"/>
              <a:buAutoNum type="arabicPeriod"/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Reparado por Herodes, </a:t>
            </a:r>
            <a:r>
              <a:rPr lang="es-ES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Juan 2:20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indent="-742950">
              <a:spcBef>
                <a:spcPts val="1800"/>
              </a:spcBef>
              <a:buFont typeface="+mj-lt"/>
              <a:buAutoNum type="arabicPeriod"/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Abandonado por el Señor, </a:t>
            </a:r>
            <a:r>
              <a:rPr lang="es-ES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Mt </a:t>
            </a:r>
            <a:r>
              <a:rPr lang="es-ES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23:37, 39.</a:t>
            </a:r>
          </a:p>
          <a:p>
            <a:pPr marL="742950" indent="-742950">
              <a:spcBef>
                <a:spcPts val="1800"/>
              </a:spcBef>
              <a:buFont typeface="+mj-lt"/>
              <a:buAutoNum type="arabicPeriod"/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Destruido por los romanos, </a:t>
            </a:r>
            <a:r>
              <a:rPr lang="es-ES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Mateo 24:2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, cumplido en el año 70 D.C</a:t>
            </a: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31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0047927D-8278-105D-702C-2B24C0BC06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045958" y="1692322"/>
            <a:ext cx="49814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600" b="1" dirty="0" smtClean="0"/>
              <a:t>¿Aceptas que los servicios del santuario son el tipo del sacrificio eterno de Cristo en la Cruz?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0353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95146" y="150126"/>
            <a:ext cx="9217345" cy="6892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z="4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Heb</a:t>
            </a:r>
            <a:r>
              <a:rPr lang="es-DO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11: 4</a:t>
            </a:r>
            <a:endParaRPr lang="en-US" sz="40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0098" y="839338"/>
            <a:ext cx="11291804" cy="60186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6000" b="1" dirty="0">
                <a:latin typeface="Calibri" panose="020F0502020204030204" pitchFamily="34" charset="0"/>
                <a:cs typeface="Calibri" panose="020F0502020204030204" pitchFamily="34" charset="0"/>
              </a:rPr>
              <a:t>Por la fe Abel ofreció a Dios más excelente sacrificio que Caín, por lo cual alcanzó testimonio de que era justo, dando Dios testimonio de sus ofrendas; y muerto, aún habla por ella.</a:t>
            </a:r>
            <a:endParaRPr lang="en-US" sz="60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94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95146" y="150126"/>
            <a:ext cx="9217345" cy="6892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Antes de la entrada a Egipto</a:t>
            </a:r>
            <a:endParaRPr lang="en-US" sz="40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0098" y="839338"/>
            <a:ext cx="11291804" cy="60186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Antes que el pueblo de Dios entrara a Egipto, </a:t>
            </a:r>
            <a:r>
              <a:rPr lang="es-ES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culto era sencillo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Los patriarcas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vivían cerca del Señor, y no necesitaban muchas formas o</a:t>
            </a:r>
          </a:p>
          <a:p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ceremonias para enseñarles la única gran </a:t>
            </a: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verdad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que el pecado podía </a:t>
            </a:r>
            <a:r>
              <a:rPr lang="es-ES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expiarse</a:t>
            </a: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solamente </a:t>
            </a:r>
            <a:r>
              <a:rPr lang="es-ES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mediante la muerte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Uno que no tenía pecado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Necesitaban solamente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un altar áspero y un cordero inocente para relacionar su fe con </a:t>
            </a: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el infinito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Cargador de Pecado.</a:t>
            </a:r>
            <a:endParaRPr lang="en-US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59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95146" y="150126"/>
            <a:ext cx="9217345" cy="11737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Durante la travesía de los patriarcas</a:t>
            </a:r>
            <a:endParaRPr lang="en-US" sz="40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0098" y="1433015"/>
            <a:ext cx="11291804" cy="53158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b="1" dirty="0">
                <a:latin typeface="Calibri" panose="020F0502020204030204" pitchFamily="34" charset="0"/>
                <a:cs typeface="Calibri" panose="020F0502020204030204" pitchFamily="34" charset="0"/>
              </a:rPr>
              <a:t>Mientras los patriarcas viajaban de lugar en lugar, </a:t>
            </a:r>
            <a:r>
              <a:rPr lang="es-ES" sz="5400" b="1" u="sng" dirty="0">
                <a:latin typeface="Calibri" panose="020F0502020204030204" pitchFamily="34" charset="0"/>
                <a:cs typeface="Calibri" panose="020F0502020204030204" pitchFamily="34" charset="0"/>
              </a:rPr>
              <a:t>erigían sus altares </a:t>
            </a:r>
            <a:r>
              <a:rPr lang="es-ES" sz="5400" b="1" dirty="0"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s-ES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ofrecían sus </a:t>
            </a:r>
            <a:r>
              <a:rPr lang="es-ES" sz="5400" b="1" dirty="0">
                <a:latin typeface="Calibri" panose="020F0502020204030204" pitchFamily="34" charset="0"/>
                <a:cs typeface="Calibri" panose="020F0502020204030204" pitchFamily="34" charset="0"/>
              </a:rPr>
              <a:t>sacrificios, y Dios se acercaba a ellos, a menudo demostrando </a:t>
            </a:r>
            <a:r>
              <a:rPr lang="es-ES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su </a:t>
            </a:r>
            <a:r>
              <a:rPr lang="es-ES" sz="5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aceptación</a:t>
            </a:r>
            <a:r>
              <a:rPr lang="es-ES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5400" b="1" dirty="0">
                <a:latin typeface="Calibri" panose="020F0502020204030204" pitchFamily="34" charset="0"/>
                <a:cs typeface="Calibri" panose="020F0502020204030204" pitchFamily="34" charset="0"/>
              </a:rPr>
              <a:t>de sus ofrendas al </a:t>
            </a:r>
            <a:r>
              <a:rPr lang="es-ES" sz="5400" b="1" u="sng" dirty="0">
                <a:latin typeface="Calibri" panose="020F0502020204030204" pitchFamily="34" charset="0"/>
                <a:cs typeface="Calibri" panose="020F0502020204030204" pitchFamily="34" charset="0"/>
              </a:rPr>
              <a:t>enviar fuego del cielo para consumir </a:t>
            </a:r>
            <a:r>
              <a:rPr lang="es-ES" sz="5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sus sacrificios</a:t>
            </a:r>
            <a:r>
              <a:rPr lang="es-ES" sz="54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5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06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95146" y="150126"/>
            <a:ext cx="9217345" cy="11737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El sacrificio exigido a Abrahán</a:t>
            </a:r>
            <a:endParaRPr lang="en-US" sz="40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0098" y="1433015"/>
            <a:ext cx="11291804" cy="53158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b="1" dirty="0">
                <a:latin typeface="Calibri" panose="020F0502020204030204" pitchFamily="34" charset="0"/>
                <a:cs typeface="Calibri" panose="020F0502020204030204" pitchFamily="34" charset="0"/>
              </a:rPr>
              <a:t>De todos los sacrificios registrados en el libro de Génesis, ninguno se acerca</a:t>
            </a:r>
          </a:p>
          <a:p>
            <a:r>
              <a:rPr lang="es-ES" sz="5400" b="1" dirty="0">
                <a:latin typeface="Calibri" panose="020F0502020204030204" pitchFamily="34" charset="0"/>
                <a:cs typeface="Calibri" panose="020F0502020204030204" pitchFamily="34" charset="0"/>
              </a:rPr>
              <a:t>tanto a la gran </a:t>
            </a:r>
            <a:r>
              <a:rPr lang="es-ES" sz="5400" b="1" u="sng" dirty="0">
                <a:latin typeface="Calibri" panose="020F0502020204030204" pitchFamily="34" charset="0"/>
                <a:cs typeface="Calibri" panose="020F0502020204030204" pitchFamily="34" charset="0"/>
              </a:rPr>
              <a:t>ofrenda </a:t>
            </a:r>
            <a:r>
              <a:rPr lang="es-ES" sz="5400" b="1" u="sng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antitípica</a:t>
            </a:r>
            <a:r>
              <a:rPr lang="es-ES" sz="5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 [la muerte de Cristo] </a:t>
            </a:r>
            <a:r>
              <a:rPr lang="es-ES" sz="5400" b="1" dirty="0">
                <a:latin typeface="Calibri" panose="020F0502020204030204" pitchFamily="34" charset="0"/>
                <a:cs typeface="Calibri" panose="020F0502020204030204" pitchFamily="34" charset="0"/>
              </a:rPr>
              <a:t>como el exigido a Abrahán cuando Dios </a:t>
            </a:r>
            <a:r>
              <a:rPr lang="es-ES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lo llamó </a:t>
            </a:r>
            <a:r>
              <a:rPr lang="es-ES" sz="5400" b="1" dirty="0">
                <a:latin typeface="Calibri" panose="020F0502020204030204" pitchFamily="34" charset="0"/>
                <a:cs typeface="Calibri" panose="020F0502020204030204" pitchFamily="34" charset="0"/>
              </a:rPr>
              <a:t>para ofrecer a su único hijo.</a:t>
            </a:r>
            <a:endParaRPr lang="en-US" sz="5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77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lantilla" id="{CBAD0E0A-F576-4E8B-A01B-D97BC1BBDAE3}" vid="{BD0A4B01-F1E2-47E0-9001-0D659CBADEE4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" id="{CBAD0E0A-F576-4E8B-A01B-D97BC1BBDAE3}" vid="{FB17F237-FA6B-4ED8-9FAC-E8745DE5985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la cruz y su sombra</Template>
  <TotalTime>453</TotalTime>
  <Words>3350</Words>
  <Application>Microsoft Office PowerPoint</Application>
  <PresentationFormat>Panorámica</PresentationFormat>
  <Paragraphs>159</Paragraphs>
  <Slides>51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51</vt:i4>
      </vt:variant>
    </vt:vector>
  </HeadingPairs>
  <TitlesOfParts>
    <vt:vector size="59" baseType="lpstr">
      <vt:lpstr>Aptos</vt:lpstr>
      <vt:lpstr>Aptos Display</vt:lpstr>
      <vt:lpstr>Arial</vt:lpstr>
      <vt:lpstr>Calibri</vt:lpstr>
      <vt:lpstr>Century Gothic</vt:lpstr>
      <vt:lpstr>Wingdings 3</vt:lpstr>
      <vt:lpstr>Tema de Office</vt:lpstr>
      <vt:lpstr>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Ulises Aguero</dc:creator>
  <cp:lastModifiedBy>Ulises Aguero Arroyo</cp:lastModifiedBy>
  <cp:revision>36</cp:revision>
  <dcterms:created xsi:type="dcterms:W3CDTF">2024-04-21T02:46:20Z</dcterms:created>
  <dcterms:modified xsi:type="dcterms:W3CDTF">2024-04-29T01:20:51Z</dcterms:modified>
</cp:coreProperties>
</file>