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22" r:id="rId5"/>
    <p:sldId id="438" r:id="rId6"/>
    <p:sldId id="439" r:id="rId7"/>
    <p:sldId id="440" r:id="rId8"/>
    <p:sldId id="441" r:id="rId9"/>
    <p:sldId id="442"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10" r:id="rId34"/>
    <p:sldId id="284" r:id="rId35"/>
    <p:sldId id="259" r:id="rId36"/>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4" autoAdjust="0"/>
    <p:restoredTop sz="94660"/>
  </p:normalViewPr>
  <p:slideViewPr>
    <p:cSldViewPr snapToGrid="0">
      <p:cViewPr varScale="1">
        <p:scale>
          <a:sx n="127" d="100"/>
          <a:sy n="127" d="100"/>
        </p:scale>
        <p:origin x="34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pPr/>
              <a:t>13/10/24</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pPr/>
              <a:t>13/10/24</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pPr/>
              <a:t>13/10/24</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10/13/24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10/13/24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pPr/>
              <a:t>10/13/24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10/13/24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10/13/24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10/13/24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10/13/24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pPr/>
              <a:t>10/13/24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pPr/>
              <a:t>13/10/24</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10/13/24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10/13/24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10/13/24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pPr/>
              <a:t>10/13/24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10/13/24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10/13/24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10/13/24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10/13/24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10/13/24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pPr/>
              <a:t>13/10/24</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pPr/>
              <a:t>13/10/24</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pPr/>
              <a:t>13/10/24</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pPr/>
              <a:t>13/10/24</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pPr/>
              <a:t>13/10/24</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pPr/>
              <a:t>13/10/24</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pPr/>
              <a:t>13/10/24</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pPr/>
              <a:t>13/10/24</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pPr/>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10/13/24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F88C0-5C61-EB3D-41F3-63CDC5B5F9FC}"/>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6706AF8F-BA1B-2E23-7696-03F611EF489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DDF02E81-335C-D192-FDE5-65B9EDAA64B5}"/>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3C93801C-A59E-C729-3957-C6226E0C860E}"/>
              </a:ext>
            </a:extLst>
          </p:cNvPr>
          <p:cNvSpPr txBox="1">
            <a:spLocks/>
          </p:cNvSpPr>
          <p:nvPr/>
        </p:nvSpPr>
        <p:spPr>
          <a:xfrm>
            <a:off x="440650" y="-187570"/>
            <a:ext cx="11123132"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El sacerdote, vestido con sus vestimentas blancas del sacerdocio, </a:t>
            </a:r>
            <a:r>
              <a:rPr lang="es-ES" sz="4000" b="1" dirty="0">
                <a:solidFill>
                  <a:srgbClr val="00B050"/>
                </a:solidFill>
                <a:latin typeface="Century Gothic" panose="020B0502020202020204"/>
              </a:rPr>
              <a:t>llevaba el novillo, y era acompañado por los ancianos de la ciudad y por los Levitas</a:t>
            </a:r>
            <a:r>
              <a:rPr lang="es-ES" sz="4000" b="1" dirty="0">
                <a:solidFill>
                  <a:prstClr val="white"/>
                </a:solidFill>
                <a:latin typeface="Century Gothic" panose="020B0502020202020204"/>
              </a:rPr>
              <a:t>. </a:t>
            </a:r>
            <a:r>
              <a:rPr lang="es-ES" sz="4000" b="1" dirty="0">
                <a:solidFill>
                  <a:srgbClr val="FFC000"/>
                </a:solidFill>
                <a:latin typeface="Century Gothic" panose="020B0502020202020204"/>
              </a:rPr>
              <a:t>También era llevada madera de cedro, hisopo, y escarlata hasta el lugar de la ofrenda.</a:t>
            </a:r>
          </a:p>
        </p:txBody>
      </p:sp>
    </p:spTree>
    <p:extLst>
      <p:ext uri="{BB962C8B-B14F-4D97-AF65-F5344CB8AC3E}">
        <p14:creationId xmlns:p14="http://schemas.microsoft.com/office/powerpoint/2010/main" val="2926102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B3881-A1EB-6542-3EB2-1897C53A7DF7}"/>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0651C6FA-D21D-4DE7-C58B-9F5EF1F25A49}"/>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2874595E-5E3C-A44B-A5A0-345FD995F035}"/>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8DCDACAE-AA98-7879-CD92-3ECCADA9790B}"/>
              </a:ext>
            </a:extLst>
          </p:cNvPr>
          <p:cNvSpPr txBox="1">
            <a:spLocks/>
          </p:cNvSpPr>
          <p:nvPr/>
        </p:nvSpPr>
        <p:spPr>
          <a:xfrm>
            <a:off x="534434" y="-140678"/>
            <a:ext cx="11123132"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Cuando la procesión alcanzaba el valle virgen, paraban, y </a:t>
            </a:r>
            <a:r>
              <a:rPr lang="es-ES" sz="4000" b="1" dirty="0">
                <a:solidFill>
                  <a:srgbClr val="FFC000"/>
                </a:solidFill>
                <a:latin typeface="Century Gothic" panose="020B0502020202020204"/>
              </a:rPr>
              <a:t>los ancianos pasaban adelante y mataban el novillo</a:t>
            </a:r>
            <a:r>
              <a:rPr lang="es-ES" sz="4000" b="1" dirty="0">
                <a:solidFill>
                  <a:prstClr val="white"/>
                </a:solidFill>
                <a:latin typeface="Century Gothic" panose="020B0502020202020204"/>
              </a:rPr>
              <a:t>. El sacerdote tomaba entonces la sangre, y con su rostro vuelto hacia el templo, </a:t>
            </a:r>
            <a:r>
              <a:rPr lang="es-ES" sz="4000" b="1" dirty="0">
                <a:solidFill>
                  <a:srgbClr val="00B050"/>
                </a:solidFill>
                <a:latin typeface="Century Gothic" panose="020B0502020202020204"/>
              </a:rPr>
              <a:t>asperjaba la sangre con sus dedos hacia la dirección del templo, durante siete veces.</a:t>
            </a:r>
          </a:p>
        </p:txBody>
      </p:sp>
    </p:spTree>
    <p:extLst>
      <p:ext uri="{BB962C8B-B14F-4D97-AF65-F5344CB8AC3E}">
        <p14:creationId xmlns:p14="http://schemas.microsoft.com/office/powerpoint/2010/main" val="274078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26B99-B76F-72B6-E0C1-805B15B4FA01}"/>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7A16A4E-D92A-5CB8-317F-094A31038B0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D90BA3E6-A79F-DD33-89E7-941819AC5A06}"/>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2C9D2630-F62F-3D90-4831-6E4604603857}"/>
              </a:ext>
            </a:extLst>
          </p:cNvPr>
          <p:cNvSpPr txBox="1">
            <a:spLocks/>
          </p:cNvSpPr>
          <p:nvPr/>
        </p:nvSpPr>
        <p:spPr>
          <a:xfrm>
            <a:off x="534434" y="-281355"/>
            <a:ext cx="11123132"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Si una persona era encontrada muerta en el campo y no se conocía al asesino, entonces los ancianos de la ciudad más cercana al lugar donde había sido encontrado el muerto, </a:t>
            </a:r>
            <a:r>
              <a:rPr lang="es-ES" sz="3600" b="1" dirty="0">
                <a:solidFill>
                  <a:srgbClr val="00B050"/>
                </a:solidFill>
                <a:latin typeface="Century Gothic" panose="020B0502020202020204"/>
              </a:rPr>
              <a:t>venían y lavaban sus manos sobre el cuerpo del novillo mientras ofrecían una oración a Dios, pidiendo para que Dios no colocara sangre inocente sobre ellos.</a:t>
            </a:r>
          </a:p>
        </p:txBody>
      </p:sp>
    </p:spTree>
    <p:extLst>
      <p:ext uri="{BB962C8B-B14F-4D97-AF65-F5344CB8AC3E}">
        <p14:creationId xmlns:p14="http://schemas.microsoft.com/office/powerpoint/2010/main" val="203085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C5F98-31C6-CD6E-CDF3-B00C56FFC7FE}"/>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27BCD25B-434F-807E-B29A-595EE0C60190}"/>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606F4275-96A8-1C02-3C79-FC4562878901}"/>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17DFEF4F-16FB-E51E-067B-E7D8D5B6914A}"/>
              </a:ext>
            </a:extLst>
          </p:cNvPr>
          <p:cNvSpPr txBox="1">
            <a:spLocks/>
          </p:cNvSpPr>
          <p:nvPr/>
        </p:nvSpPr>
        <p:spPr>
          <a:xfrm>
            <a:off x="417204" y="-152400"/>
            <a:ext cx="11123132"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r>
              <a:rPr lang="es-ES" sz="4000" b="1" dirty="0">
                <a:solidFill>
                  <a:prstClr val="white"/>
                </a:solidFill>
                <a:latin typeface="Century Gothic" panose="020B0502020202020204"/>
              </a:rPr>
              <a:t>Después de esto, </a:t>
            </a:r>
            <a:r>
              <a:rPr lang="es-ES" sz="4000" b="1" dirty="0">
                <a:solidFill>
                  <a:srgbClr val="00B050"/>
                </a:solidFill>
                <a:latin typeface="Century Gothic" panose="020B0502020202020204"/>
              </a:rPr>
              <a:t>todo el cuerpo del novillo, incluyendo la sangre, era quemado</a:t>
            </a:r>
            <a:r>
              <a:rPr lang="es-ES" sz="4000" b="1" dirty="0">
                <a:solidFill>
                  <a:prstClr val="white"/>
                </a:solidFill>
                <a:latin typeface="Century Gothic" panose="020B0502020202020204"/>
              </a:rPr>
              <a:t>. A medida que las llamas subían, el sacerdote permanecía cerca y </a:t>
            </a:r>
            <a:r>
              <a:rPr lang="es-ES" sz="4000" b="1" dirty="0">
                <a:solidFill>
                  <a:srgbClr val="FFC000"/>
                </a:solidFill>
                <a:latin typeface="Century Gothic" panose="020B0502020202020204"/>
              </a:rPr>
              <a:t>lanzaba algunos pedazos de madera de cedro, hisopo y escarlata,</a:t>
            </a:r>
            <a:r>
              <a:rPr lang="es-ES" sz="4000" b="1" dirty="0">
                <a:solidFill>
                  <a:prstClr val="white"/>
                </a:solidFill>
                <a:latin typeface="Century Gothic" panose="020B0502020202020204"/>
              </a:rPr>
              <a:t> en la mitad de la hoguera.</a:t>
            </a:r>
          </a:p>
        </p:txBody>
      </p:sp>
    </p:spTree>
    <p:extLst>
      <p:ext uri="{BB962C8B-B14F-4D97-AF65-F5344CB8AC3E}">
        <p14:creationId xmlns:p14="http://schemas.microsoft.com/office/powerpoint/2010/main" val="15126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735EC-87C5-0CA7-DE36-B9DF5162D21C}"/>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71348E8D-4BB7-6371-40DF-9B41F3CF9AC6}"/>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5F369F3E-C98E-97ED-91C0-35385B077D92}"/>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CA8AB48F-293F-F2D9-B7EA-065A615EEB5A}"/>
              </a:ext>
            </a:extLst>
          </p:cNvPr>
          <p:cNvSpPr txBox="1">
            <a:spLocks/>
          </p:cNvSpPr>
          <p:nvPr/>
        </p:nvSpPr>
        <p:spPr>
          <a:xfrm>
            <a:off x="473405" y="-750277"/>
            <a:ext cx="11245190"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r>
              <a:rPr lang="es-ES" sz="3600" b="1" dirty="0">
                <a:solidFill>
                  <a:srgbClr val="FFC000"/>
                </a:solidFill>
                <a:latin typeface="Century Gothic" panose="020B0502020202020204"/>
              </a:rPr>
              <a:t>El novillo rojo era ofrecido fuera del campamento</a:t>
            </a:r>
            <a:r>
              <a:rPr lang="es-ES" sz="3600" b="1" dirty="0">
                <a:solidFill>
                  <a:prstClr val="white"/>
                </a:solidFill>
                <a:latin typeface="Century Gothic" panose="020B0502020202020204"/>
              </a:rPr>
              <a:t>, </a:t>
            </a:r>
            <a:r>
              <a:rPr lang="es-ES" sz="3600" b="1" dirty="0">
                <a:solidFill>
                  <a:srgbClr val="00B050"/>
                </a:solidFill>
                <a:latin typeface="Century Gothic" panose="020B0502020202020204"/>
              </a:rPr>
              <a:t>tipificando Así que Cristo sufriría no solamente por la raza Hebrea, sino que por todo el mundo.</a:t>
            </a:r>
            <a:r>
              <a:rPr lang="es-ES" sz="3600" b="1" dirty="0">
                <a:solidFill>
                  <a:prstClr val="white"/>
                </a:solidFill>
                <a:latin typeface="Century Gothic" panose="020B0502020202020204"/>
              </a:rPr>
              <a:t> Si cada ofrenda hubiese sido sacrificada </a:t>
            </a:r>
            <a:r>
              <a:rPr lang="es-ES" sz="3600" b="1" dirty="0">
                <a:solidFill>
                  <a:srgbClr val="FFC000"/>
                </a:solidFill>
                <a:latin typeface="Century Gothic" panose="020B0502020202020204"/>
              </a:rPr>
              <a:t>dentro del atrio del santuario, algunos podrían haber pensado que Cristo murió solamente por Su pueblo, la raza Hebrea</a:t>
            </a:r>
            <a:r>
              <a:rPr lang="es-ES" sz="3600" b="1" dirty="0">
                <a:solidFill>
                  <a:prstClr val="white"/>
                </a:solidFill>
                <a:latin typeface="Century Gothic" panose="020B0502020202020204"/>
              </a:rPr>
              <a:t>; </a:t>
            </a:r>
            <a:r>
              <a:rPr lang="es-ES" sz="3600" b="1" dirty="0">
                <a:solidFill>
                  <a:srgbClr val="00B050"/>
                </a:solidFill>
                <a:latin typeface="Century Gothic" panose="020B0502020202020204"/>
              </a:rPr>
              <a:t>pero el novillo rojo era ofrecido fuera del campamento, simbolizando el hecho de que Cristo murió por todas las naciones, tribus y personas.</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a:t>
            </a:r>
          </a:p>
        </p:txBody>
      </p:sp>
    </p:spTree>
    <p:extLst>
      <p:ext uri="{BB962C8B-B14F-4D97-AF65-F5344CB8AC3E}">
        <p14:creationId xmlns:p14="http://schemas.microsoft.com/office/powerpoint/2010/main" val="354978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B53B9-D370-D937-1B1A-4F5A08F02E1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EE03A102-C9CE-CE43-EFC0-72C175C6B90F}"/>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49166"/>
            <a:ext cx="12192000" cy="6858000"/>
          </a:xfrm>
          <a:prstGeom prst="rect">
            <a:avLst/>
          </a:prstGeom>
        </p:spPr>
      </p:pic>
      <p:sp>
        <p:nvSpPr>
          <p:cNvPr id="4" name="Título 1">
            <a:extLst>
              <a:ext uri="{FF2B5EF4-FFF2-40B4-BE49-F238E27FC236}">
                <a16:creationId xmlns:a16="http://schemas.microsoft.com/office/drawing/2014/main" id="{451BB8B5-2C8A-2714-8A3F-0D9A9C3DBBD1}"/>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92EF6389-1BE2-2ECA-34B2-B7CE20D6FB4A}"/>
              </a:ext>
            </a:extLst>
          </p:cNvPr>
          <p:cNvSpPr txBox="1">
            <a:spLocks/>
          </p:cNvSpPr>
          <p:nvPr/>
        </p:nvSpPr>
        <p:spPr>
          <a:xfrm>
            <a:off x="379620" y="-222739"/>
            <a:ext cx="11245190"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La condescendencia y el amor del Señor son maravillosos. Para que algunas pobres, abandonadas y desanimadas almas no pensaran que El no estaba dispuesto a aceptar el sacrificio ofrecido, </a:t>
            </a:r>
            <a:r>
              <a:rPr lang="es-ES" sz="3600" b="1" dirty="0">
                <a:solidFill>
                  <a:srgbClr val="00B050"/>
                </a:solidFill>
                <a:latin typeface="Century Gothic" panose="020B0502020202020204"/>
              </a:rPr>
              <a:t>el novillo rojo no solamente era llevado fuera del campamento, sino que a un valle virgen, que nunca siquiera hubiese sido arado. </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p>
        </p:txBody>
      </p:sp>
    </p:spTree>
    <p:extLst>
      <p:ext uri="{BB962C8B-B14F-4D97-AF65-F5344CB8AC3E}">
        <p14:creationId xmlns:p14="http://schemas.microsoft.com/office/powerpoint/2010/main" val="105389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3FA8-3292-0A99-51C8-52A5FC93D754}"/>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EC841F16-9F73-ADD6-83BD-E033E346230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274"/>
            <a:ext cx="12192000" cy="6858000"/>
          </a:xfrm>
          <a:prstGeom prst="rect">
            <a:avLst/>
          </a:prstGeom>
        </p:spPr>
      </p:pic>
      <p:sp>
        <p:nvSpPr>
          <p:cNvPr id="4" name="Título 1">
            <a:extLst>
              <a:ext uri="{FF2B5EF4-FFF2-40B4-BE49-F238E27FC236}">
                <a16:creationId xmlns:a16="http://schemas.microsoft.com/office/drawing/2014/main" id="{177A817C-3D87-187C-0917-51265C8F3002}"/>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A9F04D5C-7F9A-D0C9-5F75-36CD9ACE20AE}"/>
              </a:ext>
            </a:extLst>
          </p:cNvPr>
          <p:cNvSpPr txBox="1">
            <a:spLocks/>
          </p:cNvSpPr>
          <p:nvPr/>
        </p:nvSpPr>
        <p:spPr>
          <a:xfrm>
            <a:off x="473405" y="-164123"/>
            <a:ext cx="11245190"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Nadie debería haber tratado de cultivarlo siquiera, y sin embargo este era el lugar escogido para asperjar la sangre de la ofrenda especial que tipificaba a Cristo de una manera muy especial. </a:t>
            </a:r>
            <a:r>
              <a:rPr lang="es-ES" sz="3600" b="1" dirty="0">
                <a:solidFill>
                  <a:srgbClr val="00B050"/>
                </a:solidFill>
                <a:latin typeface="Century Gothic" panose="020B0502020202020204"/>
              </a:rPr>
              <a:t>Lo tipificaba como alguien que estaba por sobre la ley.</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p>
        </p:txBody>
      </p:sp>
    </p:spTree>
    <p:extLst>
      <p:ext uri="{BB962C8B-B14F-4D97-AF65-F5344CB8AC3E}">
        <p14:creationId xmlns:p14="http://schemas.microsoft.com/office/powerpoint/2010/main" val="3008734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DE2FF-4315-BCF5-96D6-8EAF90C14CB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E6406A32-1C64-0DD0-A808-EF1CDB9673D4}"/>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274"/>
            <a:ext cx="12192000" cy="6858000"/>
          </a:xfrm>
          <a:prstGeom prst="rect">
            <a:avLst/>
          </a:prstGeom>
        </p:spPr>
      </p:pic>
      <p:sp>
        <p:nvSpPr>
          <p:cNvPr id="4" name="Título 1">
            <a:extLst>
              <a:ext uri="{FF2B5EF4-FFF2-40B4-BE49-F238E27FC236}">
                <a16:creationId xmlns:a16="http://schemas.microsoft.com/office/drawing/2014/main" id="{91C2A92F-8B21-500C-3173-9A584BFA412A}"/>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3FFF46C8-13E2-E6CE-1301-BBF4130EF5BC}"/>
              </a:ext>
            </a:extLst>
          </p:cNvPr>
          <p:cNvSpPr txBox="1">
            <a:spLocks/>
          </p:cNvSpPr>
          <p:nvPr/>
        </p:nvSpPr>
        <p:spPr>
          <a:xfrm>
            <a:off x="447718" y="0"/>
            <a:ext cx="11296564"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No importa si Satanás ha desfigurado la imagen del Creador en el hombre de tal manera, que solamente se pueden ver los atributos de Satanás. </a:t>
            </a:r>
            <a:r>
              <a:rPr lang="es-ES" sz="3600" b="1" dirty="0">
                <a:solidFill>
                  <a:srgbClr val="FFC000"/>
                </a:solidFill>
                <a:latin typeface="Century Gothic" panose="020B0502020202020204"/>
              </a:rPr>
              <a:t>Aún Así, Cristo con Su poderoso brazo, puede levantar a cualquiera, de manera que se siente con El en Su trono.</a:t>
            </a:r>
          </a:p>
        </p:txBody>
      </p:sp>
    </p:spTree>
    <p:extLst>
      <p:ext uri="{BB962C8B-B14F-4D97-AF65-F5344CB8AC3E}">
        <p14:creationId xmlns:p14="http://schemas.microsoft.com/office/powerpoint/2010/main" val="773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07F20-8F33-AB9C-B18E-7172B4465B36}"/>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6ABE83B3-9CAF-F10C-49DC-A527F3234920}"/>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274"/>
            <a:ext cx="12192000" cy="6858000"/>
          </a:xfrm>
          <a:prstGeom prst="rect">
            <a:avLst/>
          </a:prstGeom>
        </p:spPr>
      </p:pic>
      <p:sp>
        <p:nvSpPr>
          <p:cNvPr id="4" name="Título 1">
            <a:extLst>
              <a:ext uri="{FF2B5EF4-FFF2-40B4-BE49-F238E27FC236}">
                <a16:creationId xmlns:a16="http://schemas.microsoft.com/office/drawing/2014/main" id="{A9C8C532-A84A-3108-9B4D-710BDD917B62}"/>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F4CAD4A6-8131-E130-D8AA-5D92B33EA1B6}"/>
              </a:ext>
            </a:extLst>
          </p:cNvPr>
          <p:cNvSpPr txBox="1">
            <a:spLocks/>
          </p:cNvSpPr>
          <p:nvPr/>
        </p:nvSpPr>
        <p:spPr>
          <a:xfrm>
            <a:off x="295146" y="-299747"/>
            <a:ext cx="11296564"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32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200" b="1" dirty="0">
                <a:solidFill>
                  <a:prstClr val="white"/>
                </a:solidFill>
                <a:latin typeface="Century Gothic" panose="020B0502020202020204"/>
              </a:rPr>
              <a:t> Toda una vida puede ser desperdiciada y puede, al igual que el valle virgen, ser de ninguna importancia; </a:t>
            </a:r>
            <a:r>
              <a:rPr lang="es-ES" sz="3200" b="1" dirty="0">
                <a:solidFill>
                  <a:srgbClr val="FFC000"/>
                </a:solidFill>
                <a:latin typeface="Century Gothic" panose="020B0502020202020204"/>
              </a:rPr>
              <a:t>pero si esa persona vuelve sus ojos hacia el santuario celestial, y pleitea por misericordia confesando sus pecados, la preciosa sangre de Cristo</a:t>
            </a:r>
            <a:r>
              <a:rPr lang="es-ES" sz="3200" b="1" dirty="0">
                <a:solidFill>
                  <a:prstClr val="white"/>
                </a:solidFill>
                <a:latin typeface="Century Gothic" panose="020B0502020202020204"/>
              </a:rPr>
              <a:t>, de la cual la sangre del novillo rojo era un símbolo, será asperjada sobre su vida pasada, tan real como era asperjada la sangre del novillo sobre las rocas vírgenes del valle; y </a:t>
            </a:r>
            <a:r>
              <a:rPr lang="es-ES" sz="3200" b="1" dirty="0">
                <a:solidFill>
                  <a:srgbClr val="00B050"/>
                </a:solidFill>
                <a:latin typeface="Century Gothic" panose="020B0502020202020204"/>
              </a:rPr>
              <a:t>Cristo le dirá al arrepentido Así como le dijo al ladrón en la cruz</a:t>
            </a:r>
            <a:r>
              <a:rPr lang="es-ES" sz="3200" b="1" dirty="0">
                <a:solidFill>
                  <a:prstClr val="white"/>
                </a:solidFill>
                <a:latin typeface="Century Gothic" panose="020B0502020202020204"/>
              </a:rPr>
              <a:t>, que había desperdiciado su vida, "estarás conmigo en le paraíso”.</a:t>
            </a:r>
          </a:p>
        </p:txBody>
      </p:sp>
    </p:spTree>
    <p:extLst>
      <p:ext uri="{BB962C8B-B14F-4D97-AF65-F5344CB8AC3E}">
        <p14:creationId xmlns:p14="http://schemas.microsoft.com/office/powerpoint/2010/main" val="2677182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0CBA9-391A-A5F0-5C7A-D1B717BF8D46}"/>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653C9D98-B042-6902-9ACF-1149BF32D3DD}"/>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274"/>
            <a:ext cx="12192000" cy="6858000"/>
          </a:xfrm>
          <a:prstGeom prst="rect">
            <a:avLst/>
          </a:prstGeom>
        </p:spPr>
      </p:pic>
      <p:sp>
        <p:nvSpPr>
          <p:cNvPr id="4" name="Título 1">
            <a:extLst>
              <a:ext uri="{FF2B5EF4-FFF2-40B4-BE49-F238E27FC236}">
                <a16:creationId xmlns:a16="http://schemas.microsoft.com/office/drawing/2014/main" id="{53C130F7-524C-2081-8E48-9C02660DF807}"/>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8C69A4A4-5884-AAAB-2C94-A00C82162A5B}"/>
              </a:ext>
            </a:extLst>
          </p:cNvPr>
          <p:cNvSpPr txBox="1">
            <a:spLocks/>
          </p:cNvSpPr>
          <p:nvPr/>
        </p:nvSpPr>
        <p:spPr>
          <a:xfrm>
            <a:off x="295146" y="-299747"/>
            <a:ext cx="11296564"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0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 No hay nadie que esté tan sumido en el pecado o en las tinieblas que no pueda tener esperanza y salvación a través de la ofrenda típica del novillo rojo. </a:t>
            </a:r>
            <a:r>
              <a:rPr lang="es-ES" sz="4000" b="1" dirty="0">
                <a:solidFill>
                  <a:srgbClr val="00B050"/>
                </a:solidFill>
                <a:latin typeface="Century Gothic" panose="020B0502020202020204"/>
              </a:rPr>
              <a:t>Este sacrificio era una sombra de las cosas celestiales. Ahora el tipo alcanzó al antitipo</a:t>
            </a:r>
            <a:r>
              <a:rPr lang="es-ES" sz="4000" b="1" dirty="0">
                <a:solidFill>
                  <a:prstClr val="white"/>
                </a:solidFill>
                <a:latin typeface="Century Gothic" panose="020B0502020202020204"/>
              </a:rPr>
              <a:t>. </a:t>
            </a:r>
            <a:r>
              <a:rPr lang="es-ES" sz="4000" b="1" dirty="0">
                <a:solidFill>
                  <a:srgbClr val="FFC000"/>
                </a:solidFill>
                <a:latin typeface="Century Gothic" panose="020B0502020202020204"/>
              </a:rPr>
              <a:t>Cristo sufrió fuera del campamento por los pecados de todo el mundo.</a:t>
            </a:r>
          </a:p>
        </p:txBody>
      </p:sp>
    </p:spTree>
    <p:extLst>
      <p:ext uri="{BB962C8B-B14F-4D97-AF65-F5344CB8AC3E}">
        <p14:creationId xmlns:p14="http://schemas.microsoft.com/office/powerpoint/2010/main" val="112948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342336" y="290503"/>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V: Ofrendas Varias</a:t>
            </a:r>
            <a:br>
              <a:rPr lang="es-DO" sz="7200" b="1" dirty="0"/>
            </a:br>
            <a:br>
              <a:rPr lang="es-DO" sz="4000" b="1" dirty="0"/>
            </a:br>
            <a:r>
              <a:rPr lang="es-ES" sz="6600" b="1" dirty="0">
                <a:solidFill>
                  <a:srgbClr val="EBEBEB"/>
                </a:solidFill>
                <a:latin typeface="Century Gothic" panose="020B0502020202020204"/>
              </a:rPr>
              <a:t>Capítulo XXII: La Ofrenda por el </a:t>
            </a:r>
            <a:r>
              <a:rPr lang="es-ES" sz="6600" b="1" dirty="0">
                <a:solidFill>
                  <a:srgbClr val="FF0000"/>
                </a:solidFill>
                <a:latin typeface="Century Gothic" panose="020B0502020202020204"/>
              </a:rPr>
              <a:t>Novillo Rojo</a:t>
            </a:r>
            <a:r>
              <a:rPr lang="es-ES" sz="6600" b="1" dirty="0">
                <a:solidFill>
                  <a:srgbClr val="EBEBEB"/>
                </a:solidFill>
                <a:latin typeface="Century Gothic" panose="020B0502020202020204"/>
              </a:rPr>
              <a:t>.</a:t>
            </a:r>
            <a:endParaRPr lang="en-US" sz="7200" b="1" dirty="0"/>
          </a:p>
        </p:txBody>
      </p:sp>
    </p:spTree>
    <p:extLst>
      <p:ext uri="{BB962C8B-B14F-4D97-AF65-F5344CB8AC3E}">
        <p14:creationId xmlns:p14="http://schemas.microsoft.com/office/powerpoint/2010/main" val="188014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06ED-84B7-F0D5-627C-1FE87234AF5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817DA9D8-0181-9189-B3BB-260F3BE2DC7D}"/>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274"/>
            <a:ext cx="12192000" cy="6858000"/>
          </a:xfrm>
          <a:prstGeom prst="rect">
            <a:avLst/>
          </a:prstGeom>
        </p:spPr>
      </p:pic>
      <p:sp>
        <p:nvSpPr>
          <p:cNvPr id="4" name="Título 1">
            <a:extLst>
              <a:ext uri="{FF2B5EF4-FFF2-40B4-BE49-F238E27FC236}">
                <a16:creationId xmlns:a16="http://schemas.microsoft.com/office/drawing/2014/main" id="{04C683B8-9075-CFC2-6EB7-0966E3D15ED5}"/>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5A3045CA-FD31-E3D6-5DB8-727277D894B9}"/>
              </a:ext>
            </a:extLst>
          </p:cNvPr>
          <p:cNvSpPr txBox="1">
            <a:spLocks/>
          </p:cNvSpPr>
          <p:nvPr/>
        </p:nvSpPr>
        <p:spPr>
          <a:xfrm>
            <a:off x="295146" y="0"/>
            <a:ext cx="11296564"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0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 No hay nadie que esté tan sumido en pecado que El no pueda levantarlo. </a:t>
            </a:r>
            <a:r>
              <a:rPr lang="es-ES" sz="4000" b="1" dirty="0">
                <a:solidFill>
                  <a:srgbClr val="FFC000"/>
                </a:solidFill>
                <a:latin typeface="Century Gothic" panose="020B0502020202020204"/>
              </a:rPr>
              <a:t>Puede parecer imposible para el hombre</a:t>
            </a:r>
            <a:r>
              <a:rPr lang="es-ES" sz="4000" b="1" dirty="0">
                <a:solidFill>
                  <a:prstClr val="white"/>
                </a:solidFill>
                <a:latin typeface="Century Gothic" panose="020B0502020202020204"/>
              </a:rPr>
              <a:t>; las costumbres y los hábitos del mundo pueden condenar una persona, y pueden decir que está perdida; </a:t>
            </a:r>
            <a:r>
              <a:rPr lang="es-ES" sz="4000" b="1" dirty="0">
                <a:solidFill>
                  <a:srgbClr val="00B050"/>
                </a:solidFill>
                <a:latin typeface="Century Gothic" panose="020B0502020202020204"/>
              </a:rPr>
              <a:t>pero Cristo está por sobre toda ley. </a:t>
            </a:r>
          </a:p>
        </p:txBody>
      </p:sp>
    </p:spTree>
    <p:extLst>
      <p:ext uri="{BB962C8B-B14F-4D97-AF65-F5344CB8AC3E}">
        <p14:creationId xmlns:p14="http://schemas.microsoft.com/office/powerpoint/2010/main" val="255093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EB912-5E05-F47E-3A02-2C2E55C2EA34}"/>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A19A1560-545B-EFAE-5AB4-1C06B2CBFD33}"/>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274"/>
            <a:ext cx="12192000" cy="6858000"/>
          </a:xfrm>
          <a:prstGeom prst="rect">
            <a:avLst/>
          </a:prstGeom>
        </p:spPr>
      </p:pic>
      <p:sp>
        <p:nvSpPr>
          <p:cNvPr id="4" name="Título 1">
            <a:extLst>
              <a:ext uri="{FF2B5EF4-FFF2-40B4-BE49-F238E27FC236}">
                <a16:creationId xmlns:a16="http://schemas.microsoft.com/office/drawing/2014/main" id="{138AFE2C-2858-50B2-3A63-64F38229D906}"/>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6AFC93EF-42D4-6C7C-B4FA-EEF19284182B}"/>
              </a:ext>
            </a:extLst>
          </p:cNvPr>
          <p:cNvSpPr txBox="1">
            <a:spLocks/>
          </p:cNvSpPr>
          <p:nvPr/>
        </p:nvSpPr>
        <p:spPr>
          <a:xfrm>
            <a:off x="295146" y="0"/>
            <a:ext cx="11296564"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0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 </a:t>
            </a:r>
            <a:r>
              <a:rPr lang="es-ES" sz="4000" b="1" dirty="0">
                <a:solidFill>
                  <a:srgbClr val="00B050"/>
                </a:solidFill>
                <a:latin typeface="Century Gothic" panose="020B0502020202020204"/>
              </a:rPr>
              <a:t>El puede salvar a todo aquel que va a Dios a través de El</a:t>
            </a:r>
            <a:r>
              <a:rPr lang="es-ES" sz="4000" b="1" dirty="0">
                <a:solidFill>
                  <a:prstClr val="white"/>
                </a:solidFill>
                <a:latin typeface="Century Gothic" panose="020B0502020202020204"/>
              </a:rPr>
              <a:t>. La madera de cedro, el hisopo, y la escarlata lanzados al fuego eran un tipo de la </a:t>
            </a:r>
            <a:r>
              <a:rPr lang="es-ES" sz="4000" b="1" dirty="0">
                <a:solidFill>
                  <a:srgbClr val="FFC000"/>
                </a:solidFill>
                <a:latin typeface="Century Gothic" panose="020B0502020202020204"/>
              </a:rPr>
              <a:t>purificación de la tierra y de toda la vegetación de cualquier trazo de pecado a través de la sangre de Cristo</a:t>
            </a:r>
          </a:p>
        </p:txBody>
      </p:sp>
    </p:spTree>
    <p:extLst>
      <p:ext uri="{BB962C8B-B14F-4D97-AF65-F5344CB8AC3E}">
        <p14:creationId xmlns:p14="http://schemas.microsoft.com/office/powerpoint/2010/main" val="3480567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DFA86-F665-818E-EF53-1E0A95F3963A}"/>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325BF2DB-2C07-6583-DB03-0F50980C2FE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274"/>
            <a:ext cx="12192000" cy="6858000"/>
          </a:xfrm>
          <a:prstGeom prst="rect">
            <a:avLst/>
          </a:prstGeom>
        </p:spPr>
      </p:pic>
      <p:sp>
        <p:nvSpPr>
          <p:cNvPr id="4" name="Título 1">
            <a:extLst>
              <a:ext uri="{FF2B5EF4-FFF2-40B4-BE49-F238E27FC236}">
                <a16:creationId xmlns:a16="http://schemas.microsoft.com/office/drawing/2014/main" id="{6E102E29-EA3E-DA94-F71B-A1015A0F06F1}"/>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FE96D7A4-F150-6462-0D04-BCABFBB87566}"/>
              </a:ext>
            </a:extLst>
          </p:cNvPr>
          <p:cNvSpPr txBox="1">
            <a:spLocks/>
          </p:cNvSpPr>
          <p:nvPr/>
        </p:nvSpPr>
        <p:spPr>
          <a:xfrm>
            <a:off x="295146" y="-225013"/>
            <a:ext cx="11296564"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0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 Después que el cuerpo del novillo era quemado hasta convertirse en cenizas, </a:t>
            </a:r>
            <a:r>
              <a:rPr lang="es-ES" sz="4000" b="1" dirty="0">
                <a:solidFill>
                  <a:srgbClr val="FFC000"/>
                </a:solidFill>
                <a:latin typeface="Century Gothic" panose="020B0502020202020204"/>
              </a:rPr>
              <a:t>una persona que no estuviera contaminada por haber tocado a un muerto</a:t>
            </a:r>
            <a:r>
              <a:rPr lang="es-ES" sz="4000" b="1" dirty="0">
                <a:solidFill>
                  <a:prstClr val="white"/>
                </a:solidFill>
                <a:latin typeface="Century Gothic" panose="020B0502020202020204"/>
              </a:rPr>
              <a:t>, </a:t>
            </a:r>
            <a:r>
              <a:rPr lang="es-ES" sz="4000" b="1" dirty="0">
                <a:solidFill>
                  <a:srgbClr val="00B050"/>
                </a:solidFill>
                <a:latin typeface="Century Gothic" panose="020B0502020202020204"/>
              </a:rPr>
              <a:t>tomaba las cenizas y las colocaba en un lugar limpio, y eran entonces guardadas para ser usadas para purificar a aquellos que tocasen un muerto.</a:t>
            </a:r>
          </a:p>
        </p:txBody>
      </p:sp>
    </p:spTree>
    <p:extLst>
      <p:ext uri="{BB962C8B-B14F-4D97-AF65-F5344CB8AC3E}">
        <p14:creationId xmlns:p14="http://schemas.microsoft.com/office/powerpoint/2010/main" val="2014401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DEA71-94B9-BBC5-31F7-B5E1C8A4B621}"/>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8D806E79-06CC-4DE6-06AB-E8B17E3D2AD7}"/>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274"/>
            <a:ext cx="12192000" cy="6858000"/>
          </a:xfrm>
          <a:prstGeom prst="rect">
            <a:avLst/>
          </a:prstGeom>
        </p:spPr>
      </p:pic>
      <p:sp>
        <p:nvSpPr>
          <p:cNvPr id="4" name="Título 1">
            <a:extLst>
              <a:ext uri="{FF2B5EF4-FFF2-40B4-BE49-F238E27FC236}">
                <a16:creationId xmlns:a16="http://schemas.microsoft.com/office/drawing/2014/main" id="{A315D7F5-E161-3DB0-67A0-B86B70FB4039}"/>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D992D5AF-CBA9-3C23-C6AF-B00C7AEF9062}"/>
              </a:ext>
            </a:extLst>
          </p:cNvPr>
          <p:cNvSpPr txBox="1">
            <a:spLocks/>
          </p:cNvSpPr>
          <p:nvPr/>
        </p:nvSpPr>
        <p:spPr>
          <a:xfrm>
            <a:off x="295146" y="-225013"/>
            <a:ext cx="11296564"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0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Si una persona moría en una tienda o en una casa, la casa y todo lo que el muerto hubiese tocado, </a:t>
            </a:r>
            <a:r>
              <a:rPr lang="es-ES" sz="3600" b="1" dirty="0">
                <a:solidFill>
                  <a:srgbClr val="00B050"/>
                </a:solidFill>
                <a:latin typeface="Century Gothic" panose="020B0502020202020204"/>
              </a:rPr>
              <a:t>eran considerados contaminados, hasta que fuesen purificados nuevamente</a:t>
            </a:r>
            <a:r>
              <a:rPr lang="es-ES" sz="3600" b="1" dirty="0">
                <a:solidFill>
                  <a:prstClr val="white"/>
                </a:solidFill>
                <a:latin typeface="Century Gothic" panose="020B0502020202020204"/>
              </a:rPr>
              <a:t>. Esto era para impresionar las personas con la terrible naturaleza del pecado. </a:t>
            </a:r>
            <a:r>
              <a:rPr lang="es-ES" sz="3600" b="1" dirty="0">
                <a:solidFill>
                  <a:srgbClr val="FFC000"/>
                </a:solidFill>
                <a:latin typeface="Century Gothic" panose="020B0502020202020204"/>
              </a:rPr>
              <a:t>Esto les enseñaba que la muerte venía como consecuencia del pecado, y era una representación del pecado. </a:t>
            </a:r>
          </a:p>
        </p:txBody>
      </p:sp>
    </p:spTree>
    <p:extLst>
      <p:ext uri="{BB962C8B-B14F-4D97-AF65-F5344CB8AC3E}">
        <p14:creationId xmlns:p14="http://schemas.microsoft.com/office/powerpoint/2010/main" val="944372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9CBE2-FDCE-C8ED-2842-63716B6D52BA}"/>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32B713FF-C09A-02B8-D848-B272834F9DA3}"/>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274"/>
            <a:ext cx="12192000" cy="6858000"/>
          </a:xfrm>
          <a:prstGeom prst="rect">
            <a:avLst/>
          </a:prstGeom>
        </p:spPr>
      </p:pic>
      <p:sp>
        <p:nvSpPr>
          <p:cNvPr id="4" name="Título 1">
            <a:extLst>
              <a:ext uri="{FF2B5EF4-FFF2-40B4-BE49-F238E27FC236}">
                <a16:creationId xmlns:a16="http://schemas.microsoft.com/office/drawing/2014/main" id="{32389EA9-9968-CF2E-6350-37F624059A67}"/>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315E46AD-4FA8-9316-E561-202C8F5EB76D}"/>
              </a:ext>
            </a:extLst>
          </p:cNvPr>
          <p:cNvSpPr txBox="1">
            <a:spLocks/>
          </p:cNvSpPr>
          <p:nvPr/>
        </p:nvSpPr>
        <p:spPr>
          <a:xfrm>
            <a:off x="295146" y="-2274"/>
            <a:ext cx="11296564"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0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r>
              <a:rPr lang="es-ES" sz="3600" b="1" dirty="0">
                <a:solidFill>
                  <a:srgbClr val="FFC000"/>
                </a:solidFill>
                <a:latin typeface="Century Gothic" panose="020B0502020202020204"/>
              </a:rPr>
              <a:t>Parte de las cenizas eran colocadas en agua pura corriente</a:t>
            </a:r>
            <a:r>
              <a:rPr lang="es-ES" sz="3600" b="1" dirty="0">
                <a:solidFill>
                  <a:prstClr val="white"/>
                </a:solidFill>
                <a:latin typeface="Century Gothic" panose="020B0502020202020204"/>
              </a:rPr>
              <a:t>, y una persona que estuviese ceremonialmente limpia, mojaba una rama de hisopo y de cedrón, en el agua con cenizas, </a:t>
            </a:r>
            <a:r>
              <a:rPr lang="es-ES" sz="3600" b="1" dirty="0">
                <a:solidFill>
                  <a:srgbClr val="FFC000"/>
                </a:solidFill>
                <a:latin typeface="Century Gothic" panose="020B0502020202020204"/>
              </a:rPr>
              <a:t>y asperjaba la tienda, los enseres que hubiesen dentro de la tienda, y las personas</a:t>
            </a:r>
            <a:r>
              <a:rPr lang="es-ES" sz="3600" b="1" dirty="0">
                <a:solidFill>
                  <a:prstClr val="white"/>
                </a:solidFill>
                <a:latin typeface="Century Gothic" panose="020B0502020202020204"/>
              </a:rPr>
              <a:t>. </a:t>
            </a:r>
            <a:r>
              <a:rPr lang="es-ES" sz="3600" b="1" dirty="0">
                <a:solidFill>
                  <a:srgbClr val="00B050"/>
                </a:solidFill>
                <a:latin typeface="Century Gothic" panose="020B0502020202020204"/>
              </a:rPr>
              <a:t>Esto era repetido varias veces, hasta que todo hubiese sido purificado. </a:t>
            </a:r>
          </a:p>
        </p:txBody>
      </p:sp>
    </p:spTree>
    <p:extLst>
      <p:ext uri="{BB962C8B-B14F-4D97-AF65-F5344CB8AC3E}">
        <p14:creationId xmlns:p14="http://schemas.microsoft.com/office/powerpoint/2010/main" val="3392117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0D829-208D-5851-EDFF-3DA0C1BD7BAA}"/>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91ED3B5F-A105-D983-68C1-9DBAF301D0D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274"/>
            <a:ext cx="12192000" cy="6858000"/>
          </a:xfrm>
          <a:prstGeom prst="rect">
            <a:avLst/>
          </a:prstGeom>
        </p:spPr>
      </p:pic>
      <p:sp>
        <p:nvSpPr>
          <p:cNvPr id="4" name="Título 1">
            <a:extLst>
              <a:ext uri="{FF2B5EF4-FFF2-40B4-BE49-F238E27FC236}">
                <a16:creationId xmlns:a16="http://schemas.microsoft.com/office/drawing/2014/main" id="{E5F1EFB4-0547-A446-E8D1-75F97FCB8060}"/>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DBD3B17B-B003-E46C-C35A-F94F8F8C19AC}"/>
              </a:ext>
            </a:extLst>
          </p:cNvPr>
          <p:cNvSpPr txBox="1">
            <a:spLocks/>
          </p:cNvSpPr>
          <p:nvPr/>
        </p:nvSpPr>
        <p:spPr>
          <a:xfrm>
            <a:off x="295146" y="150126"/>
            <a:ext cx="11296564"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0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r>
              <a:rPr lang="es-ES" sz="4000" b="1" dirty="0">
                <a:solidFill>
                  <a:prstClr val="white"/>
                </a:solidFill>
                <a:latin typeface="Century Gothic" panose="020B0502020202020204"/>
              </a:rPr>
              <a:t>De la misma manera, Cristo, después de haber vertido su sangre por los pecadores, </a:t>
            </a:r>
            <a:r>
              <a:rPr lang="es-ES" sz="4000" b="1" dirty="0">
                <a:solidFill>
                  <a:srgbClr val="00B050"/>
                </a:solidFill>
                <a:latin typeface="Century Gothic" panose="020B0502020202020204"/>
              </a:rPr>
              <a:t>entró en el primer compartimiento del Santuario celeste para presentar Su sangre delante del Padre</a:t>
            </a:r>
            <a:r>
              <a:rPr lang="es-ES" sz="4000" b="1" dirty="0">
                <a:solidFill>
                  <a:prstClr val="white"/>
                </a:solidFill>
                <a:latin typeface="Century Gothic" panose="020B0502020202020204"/>
              </a:rPr>
              <a:t>, </a:t>
            </a:r>
            <a:r>
              <a:rPr lang="es-ES" sz="4000" b="1" dirty="0">
                <a:solidFill>
                  <a:srgbClr val="FFC000"/>
                </a:solidFill>
                <a:latin typeface="Century Gothic" panose="020B0502020202020204"/>
              </a:rPr>
              <a:t>para limpiar al hombre de la contaminación del pecado.</a:t>
            </a:r>
          </a:p>
        </p:txBody>
      </p:sp>
    </p:spTree>
    <p:extLst>
      <p:ext uri="{BB962C8B-B14F-4D97-AF65-F5344CB8AC3E}">
        <p14:creationId xmlns:p14="http://schemas.microsoft.com/office/powerpoint/2010/main" val="277681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9A986-FBDB-D414-7151-ACF514B05937}"/>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50CD95F0-8DB8-740B-4DDA-28F3D3E31728}"/>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436F7FAE-8ED7-CF6B-99B2-FEB0E861D477}"/>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45A3C578-9EB7-0850-6368-980313D32C1C}"/>
              </a:ext>
            </a:extLst>
          </p:cNvPr>
          <p:cNvSpPr txBox="1">
            <a:spLocks/>
          </p:cNvSpPr>
          <p:nvPr/>
        </p:nvSpPr>
        <p:spPr>
          <a:xfrm>
            <a:off x="295146" y="0"/>
            <a:ext cx="11296564"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0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r>
              <a:rPr lang="es-ES" sz="4000" b="1" dirty="0">
                <a:solidFill>
                  <a:srgbClr val="FFC000"/>
                </a:solidFill>
                <a:latin typeface="Century Gothic" panose="020B0502020202020204"/>
              </a:rPr>
              <a:t>El cedro y el hisopo </a:t>
            </a:r>
            <a:r>
              <a:rPr lang="es-ES" sz="4000" b="1" dirty="0">
                <a:solidFill>
                  <a:prstClr val="white"/>
                </a:solidFill>
                <a:latin typeface="Century Gothic" panose="020B0502020202020204"/>
              </a:rPr>
              <a:t>usados para asperjar el agua purificadora, denotaba que la persona sobre la cual ella caía, estaba limpia de toda contaminación moral terrestre. </a:t>
            </a:r>
            <a:r>
              <a:rPr lang="es-ES" sz="4000" b="1" dirty="0">
                <a:solidFill>
                  <a:srgbClr val="FFC000"/>
                </a:solidFill>
                <a:latin typeface="Century Gothic" panose="020B0502020202020204"/>
              </a:rPr>
              <a:t>Este trabajo era considerado completo, ya que el hecho de repetir varias veces la aspersión, era un tipo de limpieza completa</a:t>
            </a:r>
            <a:r>
              <a:rPr lang="es-ES" sz="4000" b="1" dirty="0">
                <a:solidFill>
                  <a:prstClr val="white"/>
                </a:solidFill>
                <a:latin typeface="Century Gothic" panose="020B0502020202020204"/>
              </a:rPr>
              <a:t>.</a:t>
            </a:r>
          </a:p>
        </p:txBody>
      </p:sp>
    </p:spTree>
    <p:extLst>
      <p:ext uri="{BB962C8B-B14F-4D97-AF65-F5344CB8AC3E}">
        <p14:creationId xmlns:p14="http://schemas.microsoft.com/office/powerpoint/2010/main" val="2422695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3453D-1B22-A2C6-2E9E-76E2BD3DEF5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473800B0-9895-FB07-C3E7-B98277A915FD}"/>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6D1CF7AA-18CF-FA8A-C884-3DEEF0A8C338}"/>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8A997F35-A9DE-61B4-E8E9-8A19A5451416}"/>
              </a:ext>
            </a:extLst>
          </p:cNvPr>
          <p:cNvSpPr txBox="1">
            <a:spLocks/>
          </p:cNvSpPr>
          <p:nvPr/>
        </p:nvSpPr>
        <p:spPr>
          <a:xfrm>
            <a:off x="332384" y="-586154"/>
            <a:ext cx="11296564"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0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r>
              <a:rPr lang="es-ES" sz="3200" b="1" dirty="0">
                <a:solidFill>
                  <a:prstClr val="white"/>
                </a:solidFill>
                <a:latin typeface="Century Gothic" panose="020B0502020202020204"/>
              </a:rPr>
              <a:t>David evidentemente tenía esta ceremonia en mente cuando oró, </a:t>
            </a:r>
            <a:r>
              <a:rPr lang="es-ES" sz="3200" b="1" dirty="0">
                <a:solidFill>
                  <a:srgbClr val="FFC000"/>
                </a:solidFill>
                <a:latin typeface="Century Gothic" panose="020B0502020202020204"/>
              </a:rPr>
              <a:t>"purifícame con hisopo, y quedaré limpio; lávame con y quedaré más blanco que la nieve". </a:t>
            </a:r>
            <a:r>
              <a:rPr lang="es-ES" sz="3200" b="1" dirty="0">
                <a:solidFill>
                  <a:prstClr val="white"/>
                </a:solidFill>
                <a:latin typeface="Century Gothic" panose="020B0502020202020204"/>
              </a:rPr>
              <a:t>La mente de Pablo fue llevada del tipo al antitipo cuando le escribió a sus hermanos hebreos, </a:t>
            </a:r>
            <a:r>
              <a:rPr lang="es-ES" sz="3200" b="1" dirty="0">
                <a:solidFill>
                  <a:srgbClr val="FFC000"/>
                </a:solidFill>
                <a:latin typeface="Century Gothic" panose="020B0502020202020204"/>
              </a:rPr>
              <a:t>"si la sangre de toros y de los machos cabríos, y la ceniza del novillo, rociada a los inmundos, santifica para la purificación de la carne, cuanto más la sangre de Cristo, el cual por el Espíritu eterno se ofreció a si mismo sin mancha a Dios, limpiará vuestras conciencias de las obras de muerte para que sirváis al Dios vivo”.</a:t>
            </a:r>
          </a:p>
          <a:p>
            <a:pPr algn="just" defTabSz="457200">
              <a:lnSpc>
                <a:spcPct val="100000"/>
              </a:lnSpc>
              <a:spcBef>
                <a:spcPts val="1000"/>
              </a:spcBef>
              <a:buClr>
                <a:srgbClr val="1E5155">
                  <a:lumMod val="40000"/>
                  <a:lumOff val="60000"/>
                </a:srgbClr>
              </a:buClr>
              <a:buSzPct val="80000"/>
              <a:defRPr/>
            </a:pPr>
            <a:endParaRPr lang="es-ES" sz="3200" b="1" dirty="0">
              <a:solidFill>
                <a:prstClr val="white"/>
              </a:solidFill>
              <a:latin typeface="Century Gothic" panose="020B0502020202020204"/>
            </a:endParaRPr>
          </a:p>
        </p:txBody>
      </p:sp>
    </p:spTree>
    <p:extLst>
      <p:ext uri="{BB962C8B-B14F-4D97-AF65-F5344CB8AC3E}">
        <p14:creationId xmlns:p14="http://schemas.microsoft.com/office/powerpoint/2010/main" val="314760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B7465-8F0B-16F2-2F65-E4467B9FD732}"/>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EC8C2E26-ABE9-3EC3-5C86-B1745D813B6C}"/>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B43A6DD2-F64E-4A9E-904F-5902E92F89F5}"/>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5F934B04-AB78-361E-EA9A-60E36BBB096C}"/>
              </a:ext>
            </a:extLst>
          </p:cNvPr>
          <p:cNvSpPr txBox="1">
            <a:spLocks/>
          </p:cNvSpPr>
          <p:nvPr/>
        </p:nvSpPr>
        <p:spPr>
          <a:xfrm>
            <a:off x="295146" y="0"/>
            <a:ext cx="11296564"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0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r>
              <a:rPr lang="es-ES" sz="3600" b="1" dirty="0">
                <a:solidFill>
                  <a:srgbClr val="00B050"/>
                </a:solidFill>
                <a:latin typeface="Century Gothic" panose="020B0502020202020204"/>
              </a:rPr>
              <a:t>Muchas personas leen sus Biblias y pasan sobre estos lindos tipos como si fuesen ceremonias peculiares solo para los judíos</a:t>
            </a:r>
            <a:r>
              <a:rPr lang="es-ES" sz="3600" b="1" dirty="0">
                <a:solidFill>
                  <a:prstClr val="white"/>
                </a:solidFill>
                <a:latin typeface="Century Gothic" panose="020B0502020202020204"/>
              </a:rPr>
              <a:t>, y sin ningún significado para los cristianos. Consideran el Antiguo Testamento de poco valor. </a:t>
            </a:r>
          </a:p>
          <a:p>
            <a:pPr algn="just" defTabSz="457200">
              <a:lnSpc>
                <a:spcPct val="100000"/>
              </a:lnSpc>
              <a:spcBef>
                <a:spcPts val="1000"/>
              </a:spcBef>
              <a:buClr>
                <a:srgbClr val="1E5155">
                  <a:lumMod val="40000"/>
                  <a:lumOff val="60000"/>
                </a:srgbClr>
              </a:buClr>
              <a:buSzPct val="80000"/>
              <a:defRPr/>
            </a:pPr>
            <a:endParaRPr lang="es-ES" sz="3200" b="1" dirty="0">
              <a:solidFill>
                <a:prstClr val="white"/>
              </a:solidFill>
              <a:latin typeface="Century Gothic" panose="020B0502020202020204"/>
            </a:endParaRPr>
          </a:p>
        </p:txBody>
      </p:sp>
    </p:spTree>
    <p:extLst>
      <p:ext uri="{BB962C8B-B14F-4D97-AF65-F5344CB8AC3E}">
        <p14:creationId xmlns:p14="http://schemas.microsoft.com/office/powerpoint/2010/main" val="3215835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4BD19-CDDF-0FCF-091E-80E39D7C09E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A57A3795-A33A-99B1-AAE2-565B085F138F}"/>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94BCC707-F560-5137-2604-386C3B1DA10E}"/>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242ABD80-D2AC-24EC-92D5-A2C329AF1EDE}"/>
              </a:ext>
            </a:extLst>
          </p:cNvPr>
          <p:cNvSpPr txBox="1">
            <a:spLocks/>
          </p:cNvSpPr>
          <p:nvPr/>
        </p:nvSpPr>
        <p:spPr>
          <a:xfrm>
            <a:off x="295145" y="-482321"/>
            <a:ext cx="11782973"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0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 </a:t>
            </a:r>
            <a:r>
              <a:rPr lang="es-ES" sz="3600" b="1" dirty="0">
                <a:solidFill>
                  <a:srgbClr val="FFC000"/>
                </a:solidFill>
                <a:latin typeface="Century Gothic" panose="020B0502020202020204"/>
              </a:rPr>
              <a:t>Pero el Señor a través de Moisés </a:t>
            </a:r>
            <a:r>
              <a:rPr lang="es-ES" sz="3600" b="1" dirty="0">
                <a:solidFill>
                  <a:prstClr val="white"/>
                </a:solidFill>
                <a:latin typeface="Century Gothic" panose="020B0502020202020204"/>
              </a:rPr>
              <a:t>nos dio ese maravilloso mundo de los tipos y símbolos contenidos en los servicios del santuario y en las leyes Levíticas; y Moisés estaba tan preocupado en que el pueblo pensase que él les había dado estas ceremonias, que encontramos más de 200 veces la afirmación de que Dios mismo era el Autor de todo el ceremonial, en expresiones tales como </a:t>
            </a:r>
            <a:r>
              <a:rPr lang="es-ES" sz="3600" b="1" dirty="0">
                <a:solidFill>
                  <a:srgbClr val="00B050"/>
                </a:solidFill>
                <a:latin typeface="Century Gothic" panose="020B0502020202020204"/>
              </a:rPr>
              <a:t>"El Señor dijo", o "El Señor mandó". </a:t>
            </a:r>
          </a:p>
          <a:p>
            <a:pPr algn="just" defTabSz="457200">
              <a:lnSpc>
                <a:spcPct val="100000"/>
              </a:lnSpc>
              <a:spcBef>
                <a:spcPts val="1000"/>
              </a:spcBef>
              <a:buClr>
                <a:srgbClr val="1E5155">
                  <a:lumMod val="40000"/>
                  <a:lumOff val="60000"/>
                </a:srgbClr>
              </a:buClr>
              <a:buSzPct val="80000"/>
              <a:defRPr/>
            </a:pPr>
            <a:endParaRPr lang="es-ES" sz="3200" b="1" dirty="0">
              <a:solidFill>
                <a:prstClr val="white"/>
              </a:solidFill>
              <a:latin typeface="Century Gothic" panose="020B0502020202020204"/>
            </a:endParaRPr>
          </a:p>
        </p:txBody>
      </p:sp>
    </p:spTree>
    <p:extLst>
      <p:ext uri="{BB962C8B-B14F-4D97-AF65-F5344CB8AC3E}">
        <p14:creationId xmlns:p14="http://schemas.microsoft.com/office/powerpoint/2010/main" val="318192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p:cNvSpPr txBox="1">
            <a:spLocks/>
          </p:cNvSpPr>
          <p:nvPr/>
        </p:nvSpPr>
        <p:spPr>
          <a:xfrm>
            <a:off x="400653" y="-271173"/>
            <a:ext cx="10932135"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b="1" dirty="0">
                <a:solidFill>
                  <a:prstClr val="white"/>
                </a:solidFill>
                <a:latin typeface="Century Gothic" panose="020B0502020202020204"/>
              </a:rPr>
              <a:t>La </a:t>
            </a:r>
            <a:r>
              <a:rPr lang="es-ES" b="1" dirty="0">
                <a:solidFill>
                  <a:srgbClr val="FFC000"/>
                </a:solidFill>
                <a:latin typeface="Century Gothic" panose="020B0502020202020204"/>
              </a:rPr>
              <a:t>vida de todo sacrificio</a:t>
            </a:r>
            <a:r>
              <a:rPr lang="es-ES" b="1" dirty="0">
                <a:solidFill>
                  <a:prstClr val="white"/>
                </a:solidFill>
                <a:latin typeface="Century Gothic" panose="020B0502020202020204"/>
              </a:rPr>
              <a:t>, desde el primero ofrecido en las puertas del Edén hasta la cruz, </a:t>
            </a:r>
            <a:r>
              <a:rPr lang="es-ES" b="1" dirty="0">
                <a:solidFill>
                  <a:srgbClr val="FFC000"/>
                </a:solidFill>
                <a:latin typeface="Century Gothic" panose="020B0502020202020204"/>
              </a:rPr>
              <a:t>era un tipo de Cristo</a:t>
            </a:r>
            <a:r>
              <a:rPr lang="es-ES" b="1" dirty="0">
                <a:solidFill>
                  <a:prstClr val="white"/>
                </a:solidFill>
                <a:latin typeface="Century Gothic" panose="020B0502020202020204"/>
              </a:rPr>
              <a:t>; pero la ofrenda del novillo rojo es diferente en muchos aspectos sobre todas las otras.</a:t>
            </a:r>
          </a:p>
        </p:txBody>
      </p:sp>
    </p:spTree>
    <p:extLst>
      <p:ext uri="{BB962C8B-B14F-4D97-AF65-F5344CB8AC3E}">
        <p14:creationId xmlns:p14="http://schemas.microsoft.com/office/powerpoint/2010/main" val="2330086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A83B2-BC99-6D09-87F5-B68B6FEF664C}"/>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C70198E-9797-E88D-6811-215790138173}"/>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380ADA22-6CD8-6A30-93D3-FDE6481B1353}"/>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6A9BED05-6BCC-5013-5402-F5A91735CF30}"/>
              </a:ext>
            </a:extLst>
          </p:cNvPr>
          <p:cNvSpPr txBox="1">
            <a:spLocks/>
          </p:cNvSpPr>
          <p:nvPr/>
        </p:nvSpPr>
        <p:spPr>
          <a:xfrm>
            <a:off x="295146" y="70338"/>
            <a:ext cx="11782973"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0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El quería que todos conocieran que </a:t>
            </a:r>
            <a:r>
              <a:rPr lang="es-ES" sz="3600" b="1" dirty="0">
                <a:solidFill>
                  <a:srgbClr val="FFC000"/>
                </a:solidFill>
                <a:latin typeface="Century Gothic" panose="020B0502020202020204"/>
              </a:rPr>
              <a:t>Dios había dado aquel maravilloso sistema de tipos y sombras</a:t>
            </a:r>
            <a:r>
              <a:rPr lang="es-ES" sz="3600" b="1" dirty="0">
                <a:solidFill>
                  <a:prstClr val="white"/>
                </a:solidFill>
                <a:latin typeface="Century Gothic" panose="020B0502020202020204"/>
              </a:rPr>
              <a:t>, no solamente arrojando más luz desde el Edén hasta la cruz, sino que </a:t>
            </a:r>
            <a:r>
              <a:rPr lang="es-ES" sz="3600" b="1" dirty="0">
                <a:solidFill>
                  <a:srgbClr val="00B050"/>
                </a:solidFill>
                <a:latin typeface="Century Gothic" panose="020B0502020202020204"/>
              </a:rPr>
              <a:t>revelando al hombre pecador la obra de Cristo desde la cruz hasta el fin del tiempo.</a:t>
            </a:r>
          </a:p>
          <a:p>
            <a:pPr algn="just" defTabSz="457200">
              <a:lnSpc>
                <a:spcPct val="100000"/>
              </a:lnSpc>
              <a:spcBef>
                <a:spcPts val="1000"/>
              </a:spcBef>
              <a:buClr>
                <a:srgbClr val="1E5155">
                  <a:lumMod val="40000"/>
                  <a:lumOff val="60000"/>
                </a:srgbClr>
              </a:buClr>
              <a:buSzPct val="80000"/>
              <a:defRPr/>
            </a:pPr>
            <a:endParaRPr lang="es-ES" sz="3200" b="1" dirty="0">
              <a:solidFill>
                <a:prstClr val="white"/>
              </a:solidFill>
              <a:latin typeface="Century Gothic" panose="020B0502020202020204"/>
            </a:endParaRPr>
          </a:p>
        </p:txBody>
      </p:sp>
    </p:spTree>
    <p:extLst>
      <p:ext uri="{BB962C8B-B14F-4D97-AF65-F5344CB8AC3E}">
        <p14:creationId xmlns:p14="http://schemas.microsoft.com/office/powerpoint/2010/main" val="1116744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0D388-62DA-1861-C57E-BD963B0A8C40}"/>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88BF22B9-D30D-FD3B-7C6C-1240777D5317}"/>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F767996A-6B36-DC7B-4EB3-44F99F61ECC1}"/>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818C9E92-DB23-3689-EDDD-DF0DD43B0E74}"/>
              </a:ext>
            </a:extLst>
          </p:cNvPr>
          <p:cNvSpPr txBox="1">
            <a:spLocks/>
          </p:cNvSpPr>
          <p:nvPr/>
        </p:nvSpPr>
        <p:spPr>
          <a:xfrm>
            <a:off x="295145" y="-482321"/>
            <a:ext cx="11782973" cy="6178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0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Estas ceremonias típicas, como un gran reflector, </a:t>
            </a:r>
            <a:r>
              <a:rPr lang="es-ES" sz="3600" b="1" dirty="0">
                <a:solidFill>
                  <a:srgbClr val="00B050"/>
                </a:solidFill>
                <a:latin typeface="Century Gothic" panose="020B0502020202020204"/>
              </a:rPr>
              <a:t>arrojaron luz sobre el ministerio de Cristo, que no puede ser obtenida en ninguna otra parte de las Escrituras</a:t>
            </a:r>
            <a:r>
              <a:rPr lang="es-ES" sz="3600" b="1" dirty="0">
                <a:solidFill>
                  <a:prstClr val="white"/>
                </a:solidFill>
                <a:latin typeface="Century Gothic" panose="020B0502020202020204"/>
              </a:rPr>
              <a:t>. </a:t>
            </a:r>
            <a:r>
              <a:rPr lang="es-ES" sz="3600" b="1" dirty="0">
                <a:solidFill>
                  <a:srgbClr val="FFC000"/>
                </a:solidFill>
                <a:latin typeface="Century Gothic" panose="020B0502020202020204"/>
              </a:rPr>
              <a:t>El Salvador enseñó que un estudio de las enseñanzas escritas por Moisés aumentará nuestra fe en El.</a:t>
            </a:r>
            <a:r>
              <a:rPr lang="es-ES" sz="3600" b="1" dirty="0">
                <a:solidFill>
                  <a:prstClr val="white"/>
                </a:solidFill>
                <a:latin typeface="Century Gothic" panose="020B0502020202020204"/>
              </a:rPr>
              <a:t> "Porque si de hecho creyeseis en Moisés, también creeríais en mi, porque él escribió de mi. Si, sin embargo, no creéis en sus escritos, como creeréis en mis palabras ?"</a:t>
            </a:r>
          </a:p>
          <a:p>
            <a:pPr algn="just" defTabSz="457200">
              <a:lnSpc>
                <a:spcPct val="100000"/>
              </a:lnSpc>
              <a:spcBef>
                <a:spcPts val="1000"/>
              </a:spcBef>
              <a:buClr>
                <a:srgbClr val="1E5155">
                  <a:lumMod val="40000"/>
                  <a:lumOff val="60000"/>
                </a:srgbClr>
              </a:buClr>
              <a:buSzPct val="80000"/>
              <a:defRPr/>
            </a:pPr>
            <a:endParaRPr lang="es-ES" sz="3200" b="1" dirty="0">
              <a:solidFill>
                <a:prstClr val="white"/>
              </a:solidFill>
              <a:latin typeface="Century Gothic" panose="020B0502020202020204"/>
            </a:endParaRPr>
          </a:p>
        </p:txBody>
      </p:sp>
    </p:spTree>
    <p:extLst>
      <p:ext uri="{BB962C8B-B14F-4D97-AF65-F5344CB8AC3E}">
        <p14:creationId xmlns:p14="http://schemas.microsoft.com/office/powerpoint/2010/main" val="1197053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3" name="Picture 18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5" name="Oval 18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7" name="Picture 18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9" name="Picture 18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5" name="14 Rectángulo"/>
          <p:cNvSpPr/>
          <p:nvPr/>
        </p:nvSpPr>
        <p:spPr>
          <a:xfrm>
            <a:off x="0" y="0"/>
            <a:ext cx="12192000" cy="18941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91" name="Rectangle 19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ítulo 1"/>
          <p:cNvSpPr>
            <a:spLocks noGrp="1"/>
          </p:cNvSpPr>
          <p:nvPr>
            <p:ph type="title"/>
          </p:nvPr>
        </p:nvSpPr>
        <p:spPr>
          <a:xfrm>
            <a:off x="1535055" y="457201"/>
            <a:ext cx="8549470" cy="773974"/>
          </a:xfrm>
        </p:spPr>
        <p:txBody>
          <a:bodyPr vert="horz" lIns="91440" tIns="45720" rIns="91440" bIns="45720" rtlCol="0" anchor="b">
            <a:normAutofit/>
          </a:bodyPr>
          <a:lstStyle/>
          <a:p>
            <a:pPr>
              <a:lnSpc>
                <a:spcPct val="90000"/>
              </a:lnSpc>
            </a:pPr>
            <a:r>
              <a:rPr lang="es-ES" sz="4400" b="1" dirty="0">
                <a:solidFill>
                  <a:srgbClr val="EBEBEB"/>
                </a:solidFill>
              </a:rPr>
              <a:t>La Ofrenda por la Culpa</a:t>
            </a:r>
            <a:endParaRPr lang="en-US" sz="4200" b="0" i="0" kern="1200" dirty="0">
              <a:solidFill>
                <a:srgbClr val="EBEBEB"/>
              </a:solidFill>
              <a:latin typeface="+mj-lt"/>
              <a:ea typeface="+mj-ea"/>
              <a:cs typeface="+mj-cs"/>
            </a:endParaRPr>
          </a:p>
        </p:txBody>
      </p:sp>
      <p:sp>
        <p:nvSpPr>
          <p:cNvPr id="197" name="Rectangle 196">
            <a:extLst>
              <a:ext uri="{FF2B5EF4-FFF2-40B4-BE49-F238E27FC236}">
                <a16:creationId xmlns:a16="http://schemas.microsoft.com/office/drawing/2014/main" id="{EA1C8458-DBAA-4D00-98AC-E9890360D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Imagen 4">
            <a:extLst>
              <a:ext uri="{FF2B5EF4-FFF2-40B4-BE49-F238E27FC236}">
                <a16:creationId xmlns:a16="http://schemas.microsoft.com/office/drawing/2014/main" id="{F4092FE3-CE53-59AE-B79F-F15F24FE49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894114"/>
            <a:ext cx="12192000" cy="4963886"/>
          </a:xfrm>
          <a:prstGeom prst="rect">
            <a:avLst/>
          </a:prstGeom>
        </p:spPr>
      </p:pic>
    </p:spTree>
    <p:extLst>
      <p:ext uri="{BB962C8B-B14F-4D97-AF65-F5344CB8AC3E}">
        <p14:creationId xmlns:p14="http://schemas.microsoft.com/office/powerpoint/2010/main" val="2298460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0192"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258289" y="1623071"/>
            <a:ext cx="5157427" cy="523220"/>
          </a:xfrm>
          <a:prstGeom prst="rect">
            <a:avLst/>
          </a:prstGeom>
          <a:noFill/>
        </p:spPr>
        <p:txBody>
          <a:bodyPr wrap="square" rtlCol="0">
            <a:spAutoFit/>
          </a:bodyPr>
          <a:lstStyle/>
          <a:p>
            <a:pPr lvl="0" algn="just" defTabSz="457200">
              <a:defRPr/>
            </a:pPr>
            <a:r>
              <a:rPr lang="es-ES" sz="2800" dirty="0"/>
              <a:t>El novillo tenía que ser</a:t>
            </a:r>
          </a:p>
        </p:txBody>
      </p:sp>
      <p:sp>
        <p:nvSpPr>
          <p:cNvPr id="5" name="CuadroTexto 4">
            <a:extLst>
              <a:ext uri="{FF2B5EF4-FFF2-40B4-BE49-F238E27FC236}">
                <a16:creationId xmlns:a16="http://schemas.microsoft.com/office/drawing/2014/main" id="{2B80B65F-4774-4B34-B211-5F7CCD9DB0D1}"/>
              </a:ext>
            </a:extLst>
          </p:cNvPr>
          <p:cNvSpPr txBox="1"/>
          <p:nvPr/>
        </p:nvSpPr>
        <p:spPr>
          <a:xfrm>
            <a:off x="357360" y="532076"/>
            <a:ext cx="5332006" cy="954107"/>
          </a:xfrm>
          <a:prstGeom prst="rect">
            <a:avLst/>
          </a:prstGeom>
          <a:noFill/>
        </p:spPr>
        <p:txBody>
          <a:bodyPr wrap="square" rtlCol="0">
            <a:spAutoFit/>
          </a:bodyPr>
          <a:lstStyle/>
          <a:p>
            <a:pPr lvl="0" defTabSz="457200">
              <a:defRPr/>
            </a:pPr>
            <a:r>
              <a:rPr lang="es-ES" sz="2800" dirty="0"/>
              <a:t>La ofrenda por el novillo se ofrecía diariamente </a:t>
            </a:r>
          </a:p>
        </p:txBody>
      </p:sp>
      <p:sp>
        <p:nvSpPr>
          <p:cNvPr id="6" name="CuadroTexto 5">
            <a:extLst>
              <a:ext uri="{FF2B5EF4-FFF2-40B4-BE49-F238E27FC236}">
                <a16:creationId xmlns:a16="http://schemas.microsoft.com/office/drawing/2014/main" id="{3C95100F-E8B5-4CF3-9E17-D707427B80EE}"/>
              </a:ext>
            </a:extLst>
          </p:cNvPr>
          <p:cNvSpPr txBox="1"/>
          <p:nvPr/>
        </p:nvSpPr>
        <p:spPr>
          <a:xfrm>
            <a:off x="323090" y="3868872"/>
            <a:ext cx="4803412" cy="954107"/>
          </a:xfrm>
          <a:prstGeom prst="rect">
            <a:avLst/>
          </a:prstGeom>
          <a:noFill/>
        </p:spPr>
        <p:txBody>
          <a:bodyPr wrap="square" rtlCol="0">
            <a:spAutoFit/>
          </a:bodyPr>
          <a:lstStyle/>
          <a:p>
            <a:pPr lvl="0" algn="just" defTabSz="457200">
              <a:defRPr/>
            </a:pPr>
            <a:r>
              <a:rPr lang="es-ES" sz="2800" dirty="0"/>
              <a:t>Usados para asperjar el agua purificadora</a:t>
            </a:r>
          </a:p>
        </p:txBody>
      </p:sp>
      <p:sp>
        <p:nvSpPr>
          <p:cNvPr id="7" name="CuadroTexto 6">
            <a:extLst>
              <a:ext uri="{FF2B5EF4-FFF2-40B4-BE49-F238E27FC236}">
                <a16:creationId xmlns:a16="http://schemas.microsoft.com/office/drawing/2014/main" id="{484CE96C-CBE3-40DD-869A-7E653E50D465}"/>
              </a:ext>
            </a:extLst>
          </p:cNvPr>
          <p:cNvSpPr txBox="1"/>
          <p:nvPr/>
        </p:nvSpPr>
        <p:spPr>
          <a:xfrm>
            <a:off x="361093" y="5042118"/>
            <a:ext cx="4803412" cy="523220"/>
          </a:xfrm>
          <a:prstGeom prst="rect">
            <a:avLst/>
          </a:prstGeom>
          <a:noFill/>
        </p:spPr>
        <p:txBody>
          <a:bodyPr wrap="square" rtlCol="0">
            <a:spAutoFit/>
          </a:bodyPr>
          <a:lstStyle/>
          <a:p>
            <a:pPr lvl="0" defTabSz="457200">
              <a:defRPr/>
            </a:pPr>
            <a:r>
              <a:rPr lang="es-ES" sz="2800" dirty="0"/>
              <a:t>El novillo representaba a </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8" name="CuadroTexto 7">
            <a:extLst>
              <a:ext uri="{FF2B5EF4-FFF2-40B4-BE49-F238E27FC236}">
                <a16:creationId xmlns:a16="http://schemas.microsoft.com/office/drawing/2014/main" id="{BADEAE86-D7E0-4E67-860F-EC436B06AF60}"/>
              </a:ext>
            </a:extLst>
          </p:cNvPr>
          <p:cNvSpPr txBox="1"/>
          <p:nvPr/>
        </p:nvSpPr>
        <p:spPr>
          <a:xfrm>
            <a:off x="258289" y="2275857"/>
            <a:ext cx="4933015" cy="1384995"/>
          </a:xfrm>
          <a:prstGeom prst="rect">
            <a:avLst/>
          </a:prstGeom>
          <a:noFill/>
        </p:spPr>
        <p:txBody>
          <a:bodyPr wrap="square" rtlCol="0">
            <a:spAutoFit/>
          </a:bodyPr>
          <a:lstStyle/>
          <a:p>
            <a:pPr lvl="0" defTabSz="457200">
              <a:defRPr/>
            </a:pPr>
            <a:r>
              <a:rPr lang="es-ES" sz="2800" dirty="0"/>
              <a:t>El novillo rojo era ofrecido fuera del campamento, tipificando </a:t>
            </a:r>
          </a:p>
        </p:txBody>
      </p:sp>
      <p:sp>
        <p:nvSpPr>
          <p:cNvPr id="9" name="CuadroTexto 8">
            <a:extLst>
              <a:ext uri="{FF2B5EF4-FFF2-40B4-BE49-F238E27FC236}">
                <a16:creationId xmlns:a16="http://schemas.microsoft.com/office/drawing/2014/main" id="{DB4BBA2C-AD84-4635-BFED-A54A24D56E2B}"/>
              </a:ext>
            </a:extLst>
          </p:cNvPr>
          <p:cNvSpPr txBox="1"/>
          <p:nvPr/>
        </p:nvSpPr>
        <p:spPr>
          <a:xfrm>
            <a:off x="5669218" y="3276087"/>
            <a:ext cx="6483306" cy="1754326"/>
          </a:xfrm>
          <a:prstGeom prst="rect">
            <a:avLst/>
          </a:prstGeom>
          <a:noFill/>
        </p:spPr>
        <p:txBody>
          <a:bodyPr wrap="square" rtlCol="0">
            <a:spAutoFit/>
          </a:bodyPr>
          <a:lstStyle/>
          <a:p>
            <a:pPr defTabSz="457200">
              <a:defRPr/>
            </a:pPr>
            <a:r>
              <a:rPr kumimoji="0" lang="es-DO" sz="2800" b="0" i="0" u="none" strike="noStrike" kern="1200" cap="none" spc="0" normalizeH="0" baseline="0" noProof="0" dirty="0">
                <a:ln>
                  <a:noFill/>
                </a:ln>
                <a:solidFill>
                  <a:srgbClr val="FFFF00"/>
                </a:solidFill>
                <a:effectLst/>
                <a:uLnTx/>
                <a:uFillTx/>
                <a:latin typeface="Calibri" panose="020F0502020204030204"/>
              </a:rPr>
              <a:t>D. </a:t>
            </a:r>
            <a:r>
              <a:rPr lang="es-ES" sz="2800" dirty="0"/>
              <a:t>que Cristo sufriría no solamente por la raza Hebrea, sino que por todo el mundo. </a:t>
            </a:r>
          </a:p>
          <a:p>
            <a:pPr defTabSz="457200">
              <a:defRPr/>
            </a:pPr>
            <a:endParaRPr lang="es-ES" sz="2400" dirty="0">
              <a:solidFill>
                <a:prstClr val="white"/>
              </a:solidFill>
              <a:latin typeface="Calibri" panose="020F0502020204030204"/>
            </a:endParaRPr>
          </a:p>
        </p:txBody>
      </p:sp>
      <p:sp>
        <p:nvSpPr>
          <p:cNvPr id="11" name="CuadroTexto 10">
            <a:extLst>
              <a:ext uri="{FF2B5EF4-FFF2-40B4-BE49-F238E27FC236}">
                <a16:creationId xmlns:a16="http://schemas.microsoft.com/office/drawing/2014/main" id="{707CBC07-791E-485A-931D-932FDFAF0D6C}"/>
              </a:ext>
            </a:extLst>
          </p:cNvPr>
          <p:cNvSpPr txBox="1"/>
          <p:nvPr/>
        </p:nvSpPr>
        <p:spPr>
          <a:xfrm>
            <a:off x="5696977" y="431072"/>
            <a:ext cx="5200325"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rPr>
              <a:t>A. </a:t>
            </a:r>
            <a:r>
              <a:rPr lang="es-ES" sz="3200" dirty="0"/>
              <a:t>Rojo, sin ninguna mancha</a:t>
            </a:r>
            <a:endParaRPr kumimoji="0" lang="es-ES" sz="3200" b="0" i="0" u="none" strike="noStrike" kern="1200" cap="none" spc="0" normalizeH="0" baseline="0" noProof="0" dirty="0">
              <a:ln>
                <a:noFill/>
              </a:ln>
              <a:solidFill>
                <a:prstClr val="white"/>
              </a:solidFill>
              <a:effectLst/>
              <a:uLnTx/>
              <a:uFillTx/>
              <a:latin typeface="Calibri" panose="020F0502020204030204"/>
            </a:endParaRPr>
          </a:p>
        </p:txBody>
      </p:sp>
      <p:sp>
        <p:nvSpPr>
          <p:cNvPr id="12" name="CuadroTexto 11">
            <a:extLst>
              <a:ext uri="{FF2B5EF4-FFF2-40B4-BE49-F238E27FC236}">
                <a16:creationId xmlns:a16="http://schemas.microsoft.com/office/drawing/2014/main" id="{4D4C28EC-9574-47D6-8D4C-A2D48F991BF0}"/>
              </a:ext>
            </a:extLst>
          </p:cNvPr>
          <p:cNvSpPr txBox="1"/>
          <p:nvPr/>
        </p:nvSpPr>
        <p:spPr>
          <a:xfrm>
            <a:off x="5734020" y="2445091"/>
            <a:ext cx="6427788" cy="1077218"/>
          </a:xfrm>
          <a:prstGeom prst="rect">
            <a:avLst/>
          </a:prstGeom>
          <a:noFill/>
        </p:spPr>
        <p:txBody>
          <a:bodyPr wrap="square" rtlCol="0">
            <a:spAutoFit/>
          </a:bodyPr>
          <a:lstStyle/>
          <a:p>
            <a:pPr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lang="es-ES" sz="3200" dirty="0"/>
              <a:t>El cedro y el hisopo</a:t>
            </a:r>
          </a:p>
          <a:p>
            <a:pPr defTabSz="457200">
              <a:defRPr/>
            </a:pP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5677506" y="5704918"/>
            <a:ext cx="6181510" cy="584775"/>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ES" sz="2800" dirty="0"/>
              <a:t>Cristo</a:t>
            </a:r>
            <a:endParaRPr lang="es-ES" sz="2400" dirty="0">
              <a:solidFill>
                <a:prstClr val="white"/>
              </a:solidFill>
              <a:latin typeface="Calibri" panose="020F0502020204030204"/>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5696977" y="1638459"/>
            <a:ext cx="7260234" cy="1015663"/>
          </a:xfrm>
          <a:prstGeom prst="rect">
            <a:avLst/>
          </a:prstGeom>
          <a:noFill/>
        </p:spPr>
        <p:txBody>
          <a:bodyPr wrap="square" rtlCol="0">
            <a:spAutoFit/>
          </a:bodyPr>
          <a:lstStyle/>
          <a:p>
            <a:pPr>
              <a:defRPr/>
            </a:pPr>
            <a:r>
              <a:rPr lang="es-DO" sz="3200" dirty="0">
                <a:solidFill>
                  <a:srgbClr val="FFFF00"/>
                </a:solidFill>
                <a:latin typeface="Calibri" panose="020F0502020204030204"/>
              </a:rPr>
              <a:t>B</a:t>
            </a: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t>
            </a:r>
            <a:r>
              <a:rPr lang="es-ES" sz="3200" dirty="0">
                <a:solidFill>
                  <a:prstClr val="white"/>
                </a:solidFill>
              </a:rPr>
              <a:t> </a:t>
            </a:r>
            <a:r>
              <a:rPr lang="es-ES" sz="3200" dirty="0"/>
              <a:t>La ofrenda por el pecado</a:t>
            </a:r>
            <a:endParaRPr lang="es-ES" sz="3200" dirty="0">
              <a:solidFill>
                <a:prstClr val="white"/>
              </a:solidFill>
              <a:latin typeface="Calibri" panose="020F0502020204030204"/>
            </a:endParaRPr>
          </a:p>
          <a:p>
            <a:pPr lvl="0">
              <a:defRPr/>
            </a:pP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uadroTexto 8">
            <a:extLst>
              <a:ext uri="{FF2B5EF4-FFF2-40B4-BE49-F238E27FC236}">
                <a16:creationId xmlns:a16="http://schemas.microsoft.com/office/drawing/2014/main" id="{DB4BBA2C-AD84-4635-BFED-A54A24D56E2B}"/>
              </a:ext>
            </a:extLst>
          </p:cNvPr>
          <p:cNvSpPr txBox="1"/>
          <p:nvPr/>
        </p:nvSpPr>
        <p:spPr>
          <a:xfrm>
            <a:off x="5669218" y="4941230"/>
            <a:ext cx="6483306" cy="584775"/>
          </a:xfrm>
          <a:prstGeom prst="rect">
            <a:avLst/>
          </a:prstGeom>
          <a:noFill/>
        </p:spPr>
        <p:txBody>
          <a:bodyPr wrap="square" rtlCol="0">
            <a:spAutoFit/>
          </a:bodyPr>
          <a:lstStyle/>
          <a:p>
            <a:pPr lvl="0" defTabSz="457200">
              <a:defRPr/>
            </a:pPr>
            <a:r>
              <a:rPr lang="es-DO" sz="3200" dirty="0">
                <a:solidFill>
                  <a:srgbClr val="FFFF00"/>
                </a:solidFill>
                <a:latin typeface="Calibri" panose="020F0502020204030204"/>
              </a:rPr>
              <a:t>E</a:t>
            </a: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lang="es-ES" sz="3200" dirty="0"/>
              <a:t>Falso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16"/>
                                        </p:tgtEl>
                                        <p:attrNameLst>
                                          <p:attrName>style.color</p:attrName>
                                        </p:attrNameLst>
                                      </p:cBhvr>
                                      <p:by>
                                        <p:hsl h="7200000" s="0" l="0"/>
                                      </p:by>
                                    </p:animClr>
                                    <p:animClr clrSpc="hsl" dir="cw">
                                      <p:cBhvr>
                                        <p:cTn id="11" dur="500" fill="hold"/>
                                        <p:tgtEl>
                                          <p:spTgt spid="16"/>
                                        </p:tgtEl>
                                        <p:attrNameLst>
                                          <p:attrName>fillcolor</p:attrName>
                                        </p:attrNameLst>
                                      </p:cBhvr>
                                      <p:by>
                                        <p:hsl h="7200000" s="0" l="0"/>
                                      </p:by>
                                    </p:animClr>
                                    <p:animClr clrSpc="hsl" dir="cw">
                                      <p:cBhvr>
                                        <p:cTn id="12" dur="500" fill="hold"/>
                                        <p:tgtEl>
                                          <p:spTgt spid="16"/>
                                        </p:tgtEl>
                                        <p:attrNameLst>
                                          <p:attrName>stroke.color</p:attrName>
                                        </p:attrNameLst>
                                      </p:cBhvr>
                                      <p:by>
                                        <p:hsl h="7200000" s="0" l="0"/>
                                      </p:by>
                                    </p:animClr>
                                    <p:set>
                                      <p:cBhvr>
                                        <p:cTn id="13" dur="500" fill="hold"/>
                                        <p:tgtEl>
                                          <p:spTgt spid="16"/>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11"/>
                                        </p:tgtEl>
                                        <p:attrNameLst>
                                          <p:attrName>style.color</p:attrName>
                                        </p:attrNameLst>
                                      </p:cBhvr>
                                      <p:by>
                                        <p:hsl h="7200000" s="0" l="0"/>
                                      </p:by>
                                    </p:animClr>
                                    <p:animClr clrSpc="hsl" dir="cw">
                                      <p:cBhvr>
                                        <p:cTn id="22" dur="500" fill="hold"/>
                                        <p:tgtEl>
                                          <p:spTgt spid="11"/>
                                        </p:tgtEl>
                                        <p:attrNameLst>
                                          <p:attrName>fillcolor</p:attrName>
                                        </p:attrNameLst>
                                      </p:cBhvr>
                                      <p:by>
                                        <p:hsl h="7200000" s="0" l="0"/>
                                      </p:by>
                                    </p:animClr>
                                    <p:animClr clrSpc="hsl" dir="cw">
                                      <p:cBhvr>
                                        <p:cTn id="23" dur="500" fill="hold"/>
                                        <p:tgtEl>
                                          <p:spTgt spid="11"/>
                                        </p:tgtEl>
                                        <p:attrNameLst>
                                          <p:attrName>stroke.color</p:attrName>
                                        </p:attrNameLst>
                                      </p:cBhvr>
                                      <p:by>
                                        <p:hsl h="7200000" s="0" l="0"/>
                                      </p:by>
                                    </p:animClr>
                                    <p:set>
                                      <p:cBhvr>
                                        <p:cTn id="24" dur="500" fill="hold"/>
                                        <p:tgtEl>
                                          <p:spTgt spid="11"/>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nodeType="clickEffect">
                                  <p:stCondLst>
                                    <p:cond delay="0"/>
                                  </p:stCondLst>
                                  <p:childTnLst>
                                    <p:animClr clrSpc="hsl" dir="cw">
                                      <p:cBhvr override="childStyle">
                                        <p:cTn id="32" dur="500" fill="hold"/>
                                        <p:tgtEl>
                                          <p:spTgt spid="9">
                                            <p:txEl>
                                              <p:pRg st="0" end="0"/>
                                            </p:txEl>
                                          </p:spTgt>
                                        </p:tgtEl>
                                        <p:attrNameLst>
                                          <p:attrName>style.color</p:attrName>
                                        </p:attrNameLst>
                                      </p:cBhvr>
                                      <p:by>
                                        <p:hsl h="7200000" s="0" l="0"/>
                                      </p:by>
                                    </p:animClr>
                                    <p:animClr clrSpc="hsl" dir="cw">
                                      <p:cBhvr>
                                        <p:cTn id="33" dur="500" fill="hold"/>
                                        <p:tgtEl>
                                          <p:spTgt spid="9">
                                            <p:txEl>
                                              <p:pRg st="0" end="0"/>
                                            </p:txEl>
                                          </p:spTgt>
                                        </p:tgtEl>
                                        <p:attrNameLst>
                                          <p:attrName>fillcolor</p:attrName>
                                        </p:attrNameLst>
                                      </p:cBhvr>
                                      <p:by>
                                        <p:hsl h="7200000" s="0" l="0"/>
                                      </p:by>
                                    </p:animClr>
                                    <p:animClr clrSpc="hsl" dir="cw">
                                      <p:cBhvr>
                                        <p:cTn id="34" dur="500" fill="hold"/>
                                        <p:tgtEl>
                                          <p:spTgt spid="9">
                                            <p:txEl>
                                              <p:pRg st="0" end="0"/>
                                            </p:txEl>
                                          </p:spTgt>
                                        </p:tgtEl>
                                        <p:attrNameLst>
                                          <p:attrName>stroke.color</p:attrName>
                                        </p:attrNameLst>
                                      </p:cBhvr>
                                      <p:by>
                                        <p:hsl h="7200000" s="0" l="0"/>
                                      </p:by>
                                    </p:animClr>
                                    <p:set>
                                      <p:cBhvr>
                                        <p:cTn id="35" dur="500" fill="hold"/>
                                        <p:tgtEl>
                                          <p:spTgt spid="9">
                                            <p:txEl>
                                              <p:pRg st="0" end="0"/>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nodeType="clickEffect">
                                  <p:stCondLst>
                                    <p:cond delay="0"/>
                                  </p:stCondLst>
                                  <p:childTnLst>
                                    <p:animClr clrSpc="hsl" dir="cw">
                                      <p:cBhvr override="childStyle">
                                        <p:cTn id="43" dur="500" fill="hold"/>
                                        <p:tgtEl>
                                          <p:spTgt spid="12">
                                            <p:txEl>
                                              <p:pRg st="0" end="0"/>
                                            </p:txEl>
                                          </p:spTgt>
                                        </p:tgtEl>
                                        <p:attrNameLst>
                                          <p:attrName>style.color</p:attrName>
                                        </p:attrNameLst>
                                      </p:cBhvr>
                                      <p:by>
                                        <p:hsl h="7200000" s="0" l="0"/>
                                      </p:by>
                                    </p:animClr>
                                    <p:animClr clrSpc="hsl" dir="cw">
                                      <p:cBhvr>
                                        <p:cTn id="44" dur="500" fill="hold"/>
                                        <p:tgtEl>
                                          <p:spTgt spid="12">
                                            <p:txEl>
                                              <p:pRg st="0" end="0"/>
                                            </p:txEl>
                                          </p:spTgt>
                                        </p:tgtEl>
                                        <p:attrNameLst>
                                          <p:attrName>fillcolor</p:attrName>
                                        </p:attrNameLst>
                                      </p:cBhvr>
                                      <p:by>
                                        <p:hsl h="7200000" s="0" l="0"/>
                                      </p:by>
                                    </p:animClr>
                                    <p:animClr clrSpc="hsl" dir="cw">
                                      <p:cBhvr>
                                        <p:cTn id="45" dur="500" fill="hold"/>
                                        <p:tgtEl>
                                          <p:spTgt spid="12">
                                            <p:txEl>
                                              <p:pRg st="0" end="0"/>
                                            </p:txEl>
                                          </p:spTgt>
                                        </p:tgtEl>
                                        <p:attrNameLst>
                                          <p:attrName>stroke.color</p:attrName>
                                        </p:attrNameLst>
                                      </p:cBhvr>
                                      <p:by>
                                        <p:hsl h="7200000" s="0" l="0"/>
                                      </p:by>
                                    </p:animClr>
                                    <p:set>
                                      <p:cBhvr>
                                        <p:cTn id="46" dur="500" fill="hold"/>
                                        <p:tgtEl>
                                          <p:spTgt spid="12">
                                            <p:txEl>
                                              <p:pRg st="0" end="0"/>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nodeType="clickEffect">
                                  <p:stCondLst>
                                    <p:cond delay="0"/>
                                  </p:stCondLst>
                                  <p:childTnLst>
                                    <p:animClr clrSpc="hsl" dir="cw">
                                      <p:cBhvr override="childStyle">
                                        <p:cTn id="54" dur="500" fill="hold"/>
                                        <p:tgtEl>
                                          <p:spTgt spid="13"/>
                                        </p:tgtEl>
                                        <p:attrNameLst>
                                          <p:attrName>style.color</p:attrName>
                                        </p:attrNameLst>
                                      </p:cBhvr>
                                      <p:by>
                                        <p:hsl h="7200000" s="0" l="0"/>
                                      </p:by>
                                    </p:animClr>
                                    <p:animClr clrSpc="hsl" dir="cw">
                                      <p:cBhvr>
                                        <p:cTn id="55" dur="500" fill="hold"/>
                                        <p:tgtEl>
                                          <p:spTgt spid="13"/>
                                        </p:tgtEl>
                                        <p:attrNameLst>
                                          <p:attrName>fillcolor</p:attrName>
                                        </p:attrNameLst>
                                      </p:cBhvr>
                                      <p:by>
                                        <p:hsl h="7200000" s="0" l="0"/>
                                      </p:by>
                                    </p:animClr>
                                    <p:animClr clrSpc="hsl" dir="cw">
                                      <p:cBhvr>
                                        <p:cTn id="56" dur="500" fill="hold"/>
                                        <p:tgtEl>
                                          <p:spTgt spid="13"/>
                                        </p:tgtEl>
                                        <p:attrNameLst>
                                          <p:attrName>stroke.color</p:attrName>
                                        </p:attrNameLst>
                                      </p:cBhvr>
                                      <p:by>
                                        <p:hsl h="7200000" s="0" l="0"/>
                                      </p:by>
                                    </p:animClr>
                                    <p:set>
                                      <p:cBhvr>
                                        <p:cTn id="57"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1"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833241" y="561028"/>
            <a:ext cx="6045898" cy="3785652"/>
          </a:xfrm>
          <a:prstGeom prst="rect">
            <a:avLst/>
          </a:prstGeom>
          <a:noFill/>
        </p:spPr>
        <p:txBody>
          <a:bodyPr wrap="square" rtlCol="0">
            <a:spAutoFit/>
          </a:bodyPr>
          <a:lstStyle/>
          <a:p>
            <a:pPr defTabSz="457200"/>
            <a:r>
              <a:rPr lang="es-DO" sz="4800" b="1" dirty="0">
                <a:solidFill>
                  <a:srgbClr val="FFFF00"/>
                </a:solidFill>
                <a:latin typeface="Century Gothic" panose="020B0502020202020204"/>
              </a:rPr>
              <a:t>¿Quieres </a:t>
            </a:r>
            <a:r>
              <a:rPr lang="es-DO" sz="4800" b="1">
                <a:solidFill>
                  <a:srgbClr val="FFFF00"/>
                </a:solidFill>
                <a:latin typeface="Century Gothic" panose="020B0502020202020204"/>
              </a:rPr>
              <a:t>rendir perdon a traves del sacrificio voluntario y perfecto de Cristo? </a:t>
            </a:r>
            <a:endParaRPr lang="en-US" sz="48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82E3-5EB9-BE73-3F66-DE34AC788F91}"/>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C980D67-6ECF-343C-A488-846FF1B0907B}"/>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9F9417C8-6890-4D38-DBB1-50452C169008}"/>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2C270809-23C7-6682-9745-FB948D4839C9}"/>
              </a:ext>
            </a:extLst>
          </p:cNvPr>
          <p:cNvSpPr txBox="1">
            <a:spLocks/>
          </p:cNvSpPr>
          <p:nvPr/>
        </p:nvSpPr>
        <p:spPr>
          <a:xfrm>
            <a:off x="400653" y="-271173"/>
            <a:ext cx="11123132"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b="1" dirty="0">
                <a:solidFill>
                  <a:srgbClr val="FFC000"/>
                </a:solidFill>
                <a:latin typeface="Century Gothic" panose="020B0502020202020204"/>
              </a:rPr>
              <a:t>Era un sacrificio ocasional</a:t>
            </a:r>
            <a:r>
              <a:rPr lang="es-ES" b="1" dirty="0">
                <a:solidFill>
                  <a:prstClr val="white"/>
                </a:solidFill>
                <a:latin typeface="Century Gothic" panose="020B0502020202020204"/>
              </a:rPr>
              <a:t>, ofrecido cuando era necesario solamente, para </a:t>
            </a:r>
            <a:r>
              <a:rPr lang="es-ES" b="1" dirty="0">
                <a:solidFill>
                  <a:srgbClr val="00B050"/>
                </a:solidFill>
                <a:latin typeface="Century Gothic" panose="020B0502020202020204"/>
              </a:rPr>
              <a:t>purificar de contaminaciones ceremoniales a aquellos que por alguna razón habían tocado la muerte</a:t>
            </a:r>
            <a:r>
              <a:rPr lang="es-ES" b="1" dirty="0">
                <a:solidFill>
                  <a:prstClr val="white"/>
                </a:solidFill>
                <a:latin typeface="Century Gothic" panose="020B0502020202020204"/>
              </a:rPr>
              <a:t>.</a:t>
            </a:r>
          </a:p>
        </p:txBody>
      </p:sp>
    </p:spTree>
    <p:extLst>
      <p:ext uri="{BB962C8B-B14F-4D97-AF65-F5344CB8AC3E}">
        <p14:creationId xmlns:p14="http://schemas.microsoft.com/office/powerpoint/2010/main" val="209794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906F2-C398-629E-4796-6146BADC6299}"/>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7F7408F5-4123-B74B-9B27-FD8B45D6C13D}"/>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4782115B-FBA7-9EE9-84BA-2590384EBE88}"/>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E2A35EDC-5C94-4AF0-6334-BDAA96167E4E}"/>
              </a:ext>
            </a:extLst>
          </p:cNvPr>
          <p:cNvSpPr txBox="1">
            <a:spLocks/>
          </p:cNvSpPr>
          <p:nvPr/>
        </p:nvSpPr>
        <p:spPr>
          <a:xfrm>
            <a:off x="534434" y="-564250"/>
            <a:ext cx="11123132"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El novillo </a:t>
            </a:r>
            <a:r>
              <a:rPr lang="es-ES" sz="4000" b="1" dirty="0">
                <a:solidFill>
                  <a:srgbClr val="FFC000"/>
                </a:solidFill>
                <a:latin typeface="Century Gothic" panose="020B0502020202020204"/>
              </a:rPr>
              <a:t>tenía que ser rojo</a:t>
            </a:r>
            <a:r>
              <a:rPr lang="es-ES" sz="4000" b="1" dirty="0">
                <a:solidFill>
                  <a:prstClr val="white"/>
                </a:solidFill>
                <a:latin typeface="Century Gothic" panose="020B0502020202020204"/>
              </a:rPr>
              <a:t>, </a:t>
            </a:r>
            <a:r>
              <a:rPr lang="es-ES" sz="4000" b="1" dirty="0">
                <a:solidFill>
                  <a:srgbClr val="00B050"/>
                </a:solidFill>
                <a:latin typeface="Century Gothic" panose="020B0502020202020204"/>
              </a:rPr>
              <a:t>sin ninguna mancha, tipificando Así de alguna manera la sangre de Cristo. </a:t>
            </a:r>
            <a:r>
              <a:rPr lang="es-ES" sz="4000" b="1" dirty="0">
                <a:solidFill>
                  <a:prstClr val="white"/>
                </a:solidFill>
                <a:latin typeface="Century Gothic" panose="020B0502020202020204"/>
              </a:rPr>
              <a:t>No tenía que tener ningún defecto, representándolo Así a El "</a:t>
            </a:r>
            <a:r>
              <a:rPr lang="es-ES" sz="4000" b="1" dirty="0">
                <a:solidFill>
                  <a:srgbClr val="FFC000"/>
                </a:solidFill>
                <a:latin typeface="Century Gothic" panose="020B0502020202020204"/>
              </a:rPr>
              <a:t>que no conoció pecado</a:t>
            </a:r>
            <a:r>
              <a:rPr lang="es-ES" sz="4000" b="1" dirty="0">
                <a:solidFill>
                  <a:prstClr val="white"/>
                </a:solidFill>
                <a:latin typeface="Century Gothic" panose="020B0502020202020204"/>
              </a:rPr>
              <a:t>" . Tenía que ser uno que nunca haya llevado el yugo; </a:t>
            </a:r>
            <a:r>
              <a:rPr lang="es-ES" sz="4000" b="1" dirty="0">
                <a:solidFill>
                  <a:srgbClr val="FFC000"/>
                </a:solidFill>
                <a:latin typeface="Century Gothic" panose="020B0502020202020204"/>
              </a:rPr>
              <a:t>tenía que ser un novillo que siempre haya sido libre, nunca forzado a hacer ninguna cosa</a:t>
            </a:r>
            <a:r>
              <a:rPr lang="es-ES" sz="4000" b="1" dirty="0">
                <a:solidFill>
                  <a:prstClr val="white"/>
                </a:solidFill>
                <a:latin typeface="Century Gothic" panose="020B0502020202020204"/>
              </a:rPr>
              <a:t>.</a:t>
            </a: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 </a:t>
            </a:r>
          </a:p>
        </p:txBody>
      </p:sp>
    </p:spTree>
    <p:extLst>
      <p:ext uri="{BB962C8B-B14F-4D97-AF65-F5344CB8AC3E}">
        <p14:creationId xmlns:p14="http://schemas.microsoft.com/office/powerpoint/2010/main" val="143984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532FF-F0AF-91E0-0408-C36385F75D86}"/>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3719795E-C384-D115-4162-857B7B29E6B3}"/>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30FBCE6E-E4E0-6DF3-9F75-E75ACA1BDBD5}"/>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E9110082-0481-259A-26F0-3D8AB850F7EC}"/>
              </a:ext>
            </a:extLst>
          </p:cNvPr>
          <p:cNvSpPr txBox="1">
            <a:spLocks/>
          </p:cNvSpPr>
          <p:nvPr/>
        </p:nvSpPr>
        <p:spPr>
          <a:xfrm>
            <a:off x="393757" y="0"/>
            <a:ext cx="11123132"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Esto era </a:t>
            </a:r>
            <a:r>
              <a:rPr lang="es-ES" sz="4000" b="1" dirty="0">
                <a:solidFill>
                  <a:srgbClr val="FFC000"/>
                </a:solidFill>
                <a:latin typeface="Century Gothic" panose="020B0502020202020204"/>
              </a:rPr>
              <a:t>un símbolo del Hijo de Dios</a:t>
            </a:r>
            <a:r>
              <a:rPr lang="es-ES" sz="4000" b="1" dirty="0">
                <a:solidFill>
                  <a:prstClr val="white"/>
                </a:solidFill>
                <a:latin typeface="Century Gothic" panose="020B0502020202020204"/>
              </a:rPr>
              <a:t>, que vino por su propia voluntad y murió por nosotros. </a:t>
            </a:r>
            <a:r>
              <a:rPr lang="es-ES" sz="4000" b="1" dirty="0">
                <a:solidFill>
                  <a:srgbClr val="FFC000"/>
                </a:solidFill>
                <a:latin typeface="Century Gothic" panose="020B0502020202020204"/>
              </a:rPr>
              <a:t>Cristo estaba por sobre de toda ley, no había ningún yugo sobre El. </a:t>
            </a:r>
          </a:p>
          <a:p>
            <a:pPr algn="just" defTabSz="457200">
              <a:lnSpc>
                <a:spcPct val="100000"/>
              </a:lnSpc>
              <a:spcBef>
                <a:spcPts val="1000"/>
              </a:spcBef>
              <a:buClr>
                <a:srgbClr val="1E5155">
                  <a:lumMod val="40000"/>
                  <a:lumOff val="60000"/>
                </a:srgbClr>
              </a:buClr>
              <a:buSzPct val="80000"/>
              <a:defRPr/>
            </a:pPr>
            <a:r>
              <a:rPr lang="es-ES" sz="4000" b="1" dirty="0">
                <a:solidFill>
                  <a:srgbClr val="FFC000"/>
                </a:solidFill>
                <a:latin typeface="Century Gothic" panose="020B0502020202020204"/>
              </a:rPr>
              <a:t> </a:t>
            </a:r>
          </a:p>
        </p:txBody>
      </p:sp>
    </p:spTree>
    <p:extLst>
      <p:ext uri="{BB962C8B-B14F-4D97-AF65-F5344CB8AC3E}">
        <p14:creationId xmlns:p14="http://schemas.microsoft.com/office/powerpoint/2010/main" val="281113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92687-ADE1-68FD-1880-6016806547EB}"/>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B2077E09-8CFE-EA36-89F9-FE6158961176}"/>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2A8E8445-93F8-75FF-76D2-E52B292F27C1}"/>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804EF553-C57E-387B-12EA-E051A875B217}"/>
              </a:ext>
            </a:extLst>
          </p:cNvPr>
          <p:cNvSpPr txBox="1">
            <a:spLocks/>
          </p:cNvSpPr>
          <p:nvPr/>
        </p:nvSpPr>
        <p:spPr>
          <a:xfrm>
            <a:off x="393757" y="-586154"/>
            <a:ext cx="11123132"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Mientras soportaba la agonía del Getsemaní, El podía haberse limpiado el sudor sangriento de sus cejas y </a:t>
            </a:r>
            <a:r>
              <a:rPr lang="es-ES" sz="4000" b="1" dirty="0">
                <a:solidFill>
                  <a:srgbClr val="FFC000"/>
                </a:solidFill>
                <a:latin typeface="Century Gothic" panose="020B0502020202020204"/>
              </a:rPr>
              <a:t>podría haber vuelto a Su lugar celestial en el cielo, y haber dejado que el mundo perezca</a:t>
            </a:r>
            <a:r>
              <a:rPr lang="es-ES" sz="4000" b="1" dirty="0">
                <a:solidFill>
                  <a:prstClr val="white"/>
                </a:solidFill>
                <a:latin typeface="Century Gothic" panose="020B0502020202020204"/>
              </a:rPr>
              <a:t>. No había </a:t>
            </a:r>
            <a:r>
              <a:rPr lang="es-ES" sz="4000" b="1" dirty="0" err="1">
                <a:solidFill>
                  <a:prstClr val="white"/>
                </a:solidFill>
                <a:latin typeface="Century Gothic" panose="020B0502020202020204"/>
              </a:rPr>
              <a:t>cohersión</a:t>
            </a:r>
            <a:r>
              <a:rPr lang="es-ES" sz="4000" b="1" dirty="0">
                <a:solidFill>
                  <a:prstClr val="white"/>
                </a:solidFill>
                <a:latin typeface="Century Gothic" panose="020B0502020202020204"/>
              </a:rPr>
              <a:t>, solamente el supremo amor celeste, que hizo con que Cristo enfrentara la cruz del Calvario. </a:t>
            </a: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 </a:t>
            </a:r>
          </a:p>
        </p:txBody>
      </p:sp>
    </p:spTree>
    <p:extLst>
      <p:ext uri="{BB962C8B-B14F-4D97-AF65-F5344CB8AC3E}">
        <p14:creationId xmlns:p14="http://schemas.microsoft.com/office/powerpoint/2010/main" val="118618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3D0D3-DC49-71A2-5841-C6148433CFC7}"/>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1344079-FB14-9454-77BF-82EB3D61C848}"/>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AC475CC0-9EF8-7FA5-8935-768160F6B10C}"/>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C930563E-6742-646A-05E1-1834E636C0F7}"/>
              </a:ext>
            </a:extLst>
          </p:cNvPr>
          <p:cNvSpPr txBox="1">
            <a:spLocks/>
          </p:cNvSpPr>
          <p:nvPr/>
        </p:nvSpPr>
        <p:spPr>
          <a:xfrm>
            <a:off x="393757" y="-586154"/>
            <a:ext cx="11123132"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El hizo una </a:t>
            </a:r>
            <a:r>
              <a:rPr lang="es-ES" sz="4000" b="1" dirty="0">
                <a:solidFill>
                  <a:srgbClr val="00B050"/>
                </a:solidFill>
                <a:latin typeface="Century Gothic" panose="020B0502020202020204"/>
              </a:rPr>
              <a:t>ofrenda voluntaria, </a:t>
            </a:r>
            <a:r>
              <a:rPr lang="es-ES" sz="4000" b="1" dirty="0">
                <a:solidFill>
                  <a:prstClr val="white"/>
                </a:solidFill>
                <a:latin typeface="Century Gothic" panose="020B0502020202020204"/>
              </a:rPr>
              <a:t>de su propia elección. </a:t>
            </a:r>
            <a:r>
              <a:rPr lang="es-ES" sz="4000" b="1" dirty="0">
                <a:solidFill>
                  <a:srgbClr val="00B050"/>
                </a:solidFill>
                <a:latin typeface="Century Gothic" panose="020B0502020202020204"/>
              </a:rPr>
              <a:t>El se ofreció El mismo por los pecados del mundo</a:t>
            </a:r>
            <a:r>
              <a:rPr lang="es-ES" sz="4000" b="1" dirty="0">
                <a:solidFill>
                  <a:prstClr val="white"/>
                </a:solidFill>
                <a:latin typeface="Century Gothic" panose="020B0502020202020204"/>
              </a:rPr>
              <a:t>, y el amor del Padre por la raza caída era tan grande que, aún cuando amase tanto a Su Hijo, aceptó ofrecerlo. </a:t>
            </a:r>
            <a:r>
              <a:rPr lang="es-ES" sz="4000" b="1" dirty="0">
                <a:solidFill>
                  <a:srgbClr val="FFC000"/>
                </a:solidFill>
                <a:latin typeface="Century Gothic" panose="020B0502020202020204"/>
              </a:rPr>
              <a:t>Los ángeles son dóciles a la ley de Dios, y por eso sus vidas no pueden expiar la transgresión de la Ley.</a:t>
            </a: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 </a:t>
            </a:r>
          </a:p>
        </p:txBody>
      </p:sp>
    </p:spTree>
    <p:extLst>
      <p:ext uri="{BB962C8B-B14F-4D97-AF65-F5344CB8AC3E}">
        <p14:creationId xmlns:p14="http://schemas.microsoft.com/office/powerpoint/2010/main" val="264661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652A1-D500-B454-27D1-4AF9B6FB3EA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C8D500C-41A3-ECBE-0FDC-D7071AF5CA6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C2B75ED5-EEFF-1687-0053-686DD417A513}"/>
              </a:ext>
            </a:extLst>
          </p:cNvPr>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La Ofrenda </a:t>
            </a:r>
            <a:r>
              <a:rPr lang="en-US" b="1" dirty="0" err="1">
                <a:solidFill>
                  <a:srgbClr val="FFC000"/>
                </a:solidFill>
              </a:rPr>
              <a:t>por</a:t>
            </a:r>
            <a:r>
              <a:rPr lang="en-US" b="1" dirty="0">
                <a:solidFill>
                  <a:srgbClr val="FFC000"/>
                </a:solidFill>
              </a:rPr>
              <a:t> </a:t>
            </a:r>
            <a:r>
              <a:rPr lang="en-US" b="1" dirty="0" err="1">
                <a:solidFill>
                  <a:srgbClr val="FFC000"/>
                </a:solidFill>
              </a:rPr>
              <a:t>el</a:t>
            </a:r>
            <a:r>
              <a:rPr lang="en-US" b="1" dirty="0">
                <a:solidFill>
                  <a:srgbClr val="FFC000"/>
                </a:solidFill>
              </a:rPr>
              <a:t> Novillo Rojo</a:t>
            </a:r>
          </a:p>
        </p:txBody>
      </p:sp>
      <p:sp>
        <p:nvSpPr>
          <p:cNvPr id="5" name="Título 1">
            <a:extLst>
              <a:ext uri="{FF2B5EF4-FFF2-40B4-BE49-F238E27FC236}">
                <a16:creationId xmlns:a16="http://schemas.microsoft.com/office/drawing/2014/main" id="{5EE2CB93-DF5F-FF65-0FB5-032259072F7C}"/>
              </a:ext>
            </a:extLst>
          </p:cNvPr>
          <p:cNvSpPr txBox="1">
            <a:spLocks/>
          </p:cNvSpPr>
          <p:nvPr/>
        </p:nvSpPr>
        <p:spPr>
          <a:xfrm>
            <a:off x="440650" y="-187570"/>
            <a:ext cx="11123132"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defTabSz="457200">
              <a:lnSpc>
                <a:spcPct val="100000"/>
              </a:lnSpc>
              <a:spcBef>
                <a:spcPts val="1000"/>
              </a:spcBef>
              <a:buClr>
                <a:srgbClr val="1E5155">
                  <a:lumMod val="40000"/>
                  <a:lumOff val="60000"/>
                </a:srgbClr>
              </a:buClr>
              <a:buSzPct val="80000"/>
              <a:defRPr/>
            </a:pPr>
            <a:r>
              <a:rPr lang="es-ES" sz="3600" b="1" dirty="0">
                <a:solidFill>
                  <a:srgbClr val="FFC000"/>
                </a:solidFill>
                <a:latin typeface="Century Gothic" panose="020B0502020202020204"/>
              </a:rPr>
              <a:t>Cristo solamente estaba libre de los reclamos de la ley, el único que puede redimir la raza caída</a:t>
            </a:r>
            <a:r>
              <a:rPr lang="es-ES" sz="3600" b="1" dirty="0">
                <a:solidFill>
                  <a:prstClr val="white"/>
                </a:solidFill>
                <a:latin typeface="Century Gothic" panose="020B0502020202020204"/>
              </a:rPr>
              <a:t>.</a:t>
            </a:r>
          </a:p>
          <a:p>
            <a:pPr algn="just" defTabSz="457200">
              <a:lnSpc>
                <a:spcPct val="100000"/>
              </a:lnSpc>
              <a:spcBef>
                <a:spcPts val="1000"/>
              </a:spcBef>
              <a:buClr>
                <a:srgbClr val="1E5155">
                  <a:lumMod val="40000"/>
                  <a:lumOff val="60000"/>
                </a:srgbClr>
              </a:buClr>
              <a:buSzPct val="80000"/>
              <a:defRPr/>
            </a:pPr>
            <a:r>
              <a:rPr lang="es-ES" sz="3600" b="1" dirty="0">
                <a:solidFill>
                  <a:prstClr val="white"/>
                </a:solidFill>
                <a:latin typeface="Century Gothic" panose="020B0502020202020204"/>
              </a:rPr>
              <a:t>La ofrenda del novillo rojo era una ceremonia muy imponente. El novillo </a:t>
            </a:r>
            <a:r>
              <a:rPr lang="es-ES" sz="3600" b="1" dirty="0">
                <a:solidFill>
                  <a:srgbClr val="00B050"/>
                </a:solidFill>
                <a:latin typeface="Century Gothic" panose="020B0502020202020204"/>
              </a:rPr>
              <a:t>no era llevado al templo</a:t>
            </a:r>
            <a:r>
              <a:rPr lang="es-ES" sz="3600" b="1" dirty="0">
                <a:solidFill>
                  <a:prstClr val="white"/>
                </a:solidFill>
                <a:latin typeface="Century Gothic" panose="020B0502020202020204"/>
              </a:rPr>
              <a:t>, como la mayoría de las ofrendas, sino que a </a:t>
            </a:r>
            <a:r>
              <a:rPr lang="es-ES" sz="3600" b="1" dirty="0">
                <a:solidFill>
                  <a:srgbClr val="00B050"/>
                </a:solidFill>
                <a:latin typeface="Century Gothic" panose="020B0502020202020204"/>
              </a:rPr>
              <a:t>un valle virgen fuera del campamento, que nunca hubiese sido cultivado o sembrado</a:t>
            </a:r>
            <a:r>
              <a:rPr lang="es-ES" sz="3600" b="1" dirty="0">
                <a:solidFill>
                  <a:prstClr val="white"/>
                </a:solidFill>
                <a:latin typeface="Century Gothic" panose="020B0502020202020204"/>
              </a:rPr>
              <a:t>.</a:t>
            </a:r>
          </a:p>
          <a:p>
            <a:pPr algn="just" defTabSz="457200">
              <a:lnSpc>
                <a:spcPct val="100000"/>
              </a:lnSpc>
              <a:spcBef>
                <a:spcPts val="1000"/>
              </a:spcBef>
              <a:buClr>
                <a:srgbClr val="1E5155">
                  <a:lumMod val="40000"/>
                  <a:lumOff val="60000"/>
                </a:srgbClr>
              </a:buClr>
              <a:buSzPct val="80000"/>
              <a:defRPr/>
            </a:pPr>
            <a:r>
              <a:rPr lang="es-ES" sz="4000" b="1" dirty="0">
                <a:solidFill>
                  <a:prstClr val="white"/>
                </a:solidFill>
                <a:latin typeface="Century Gothic" panose="020B0502020202020204"/>
              </a:rPr>
              <a:t> </a:t>
            </a:r>
          </a:p>
        </p:txBody>
      </p:sp>
    </p:spTree>
    <p:extLst>
      <p:ext uri="{BB962C8B-B14F-4D97-AF65-F5344CB8AC3E}">
        <p14:creationId xmlns:p14="http://schemas.microsoft.com/office/powerpoint/2010/main" val="379237790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1349</TotalTime>
  <Words>2046</Words>
  <Application>Microsoft Macintosh PowerPoint</Application>
  <PresentationFormat>Panorámica</PresentationFormat>
  <Paragraphs>139</Paragraphs>
  <Slides>34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34</vt:i4>
      </vt:variant>
    </vt:vector>
  </HeadingPairs>
  <TitlesOfParts>
    <vt:vector size="42" baseType="lpstr">
      <vt:lpstr>Aptos</vt:lpstr>
      <vt:lpstr>Aptos Display</vt:lpstr>
      <vt:lpstr>Arial</vt:lpstr>
      <vt:lpstr>Calibri</vt:lpstr>
      <vt:lpstr>Century Gothic</vt:lpstr>
      <vt:lpstr>Wingdings 3</vt:lpstr>
      <vt:lpstr>Tema de Office</vt:lpstr>
      <vt:lpstr>1_Ion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Ofrenda por la Culpa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[Est - MED] De Jesus Acosta, Loida Beatriz</cp:lastModifiedBy>
  <cp:revision>74</cp:revision>
  <dcterms:created xsi:type="dcterms:W3CDTF">2024-04-21T02:46:20Z</dcterms:created>
  <dcterms:modified xsi:type="dcterms:W3CDTF">2024-10-13T23:55:22Z</dcterms:modified>
</cp:coreProperties>
</file>