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83" r:id="rId6"/>
    <p:sldId id="384" r:id="rId7"/>
    <p:sldId id="380" r:id="rId8"/>
    <p:sldId id="363" r:id="rId9"/>
    <p:sldId id="364" r:id="rId10"/>
    <p:sldId id="365" r:id="rId11"/>
    <p:sldId id="340" r:id="rId12"/>
    <p:sldId id="366" r:id="rId13"/>
    <p:sldId id="367" r:id="rId14"/>
    <p:sldId id="368" r:id="rId15"/>
    <p:sldId id="379" r:id="rId16"/>
    <p:sldId id="389" r:id="rId17"/>
    <p:sldId id="369" r:id="rId18"/>
    <p:sldId id="370" r:id="rId19"/>
    <p:sldId id="371" r:id="rId20"/>
    <p:sldId id="372" r:id="rId21"/>
    <p:sldId id="373" r:id="rId22"/>
    <p:sldId id="374" r:id="rId23"/>
    <p:sldId id="375" r:id="rId24"/>
    <p:sldId id="376" r:id="rId25"/>
    <p:sldId id="377" r:id="rId26"/>
    <p:sldId id="378" r:id="rId27"/>
    <p:sldId id="385" r:id="rId28"/>
    <p:sldId id="388" r:id="rId29"/>
    <p:sldId id="386" r:id="rId30"/>
    <p:sldId id="387" r:id="rId31"/>
    <p:sldId id="259" r:id="rId32"/>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9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9/6/2024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9/6/2024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6/9/2024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763587" y="2411927"/>
            <a:ext cx="4028009" cy="1689017"/>
          </a:xfrm>
        </p:spPr>
        <p:txBody>
          <a:bodyPr vert="horz" lIns="91440" tIns="45720" rIns="91440" bIns="45720" rtlCol="0" anchor="b">
            <a:noAutofit/>
          </a:bodyPr>
          <a:lstStyle/>
          <a:p>
            <a:r>
              <a:rPr lang="en-US" sz="6000" b="1" dirty="0">
                <a:effectLst>
                  <a:outerShdw blurRad="38100" dist="38100" dir="2700000" algn="tl">
                    <a:srgbClr val="000000">
                      <a:alpha val="43137"/>
                    </a:srgbClr>
                  </a:outerShdw>
                </a:effectLst>
              </a:rPr>
              <a:t>Cristo,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a:t>
            </a:r>
            <a:r>
              <a:rPr lang="en-US" sz="6000" b="1" dirty="0">
                <a:solidFill>
                  <a:schemeClr val="accent1"/>
                </a:solidFill>
                <a:effectLst>
                  <a:outerShdw blurRad="38100" dist="38100" dir="2700000" algn="tl">
                    <a:srgbClr val="000000">
                      <a:alpha val="43137"/>
                    </a:srgbClr>
                  </a:outerShdw>
                </a:effectLst>
              </a:rPr>
              <a:t>Precursor</a:t>
            </a:r>
            <a:r>
              <a:rPr lang="en-US" sz="6000" b="1" dirty="0">
                <a:effectLst>
                  <a:outerShdw blurRad="38100" dist="38100" dir="2700000" algn="tl">
                    <a:srgbClr val="000000">
                      <a:alpha val="43137"/>
                    </a:srgbClr>
                  </a:outerShdw>
                </a:effectLst>
              </a:rPr>
              <a:t> </a:t>
            </a: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64A2338-92F5-3086-D381-E54024324754}"/>
              </a:ext>
            </a:extLst>
          </p:cNvPr>
          <p:cNvPicPr>
            <a:picLocks noChangeAspect="1"/>
          </p:cNvPicPr>
          <p:nvPr/>
        </p:nvPicPr>
        <p:blipFill>
          <a:blip r:embed="rId7"/>
          <a:stretch>
            <a:fillRect/>
          </a:stretch>
        </p:blipFill>
        <p:spPr>
          <a:xfrm>
            <a:off x="5167748" y="570703"/>
            <a:ext cx="6297984" cy="5947861"/>
          </a:xfrm>
          <a:prstGeom prst="rect">
            <a:avLst/>
          </a:prstGeom>
        </p:spPr>
      </p:pic>
    </p:spTree>
    <p:extLst>
      <p:ext uri="{BB962C8B-B14F-4D97-AF65-F5344CB8AC3E}">
        <p14:creationId xmlns:p14="http://schemas.microsoft.com/office/powerpoint/2010/main" val="37502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2800" b="1" dirty="0">
                <a:effectLst/>
                <a:latin typeface="Calibri" panose="020F0502020204030204" pitchFamily="34" charset="0"/>
                <a:ea typeface="Calibri" panose="020F0502020204030204" pitchFamily="34" charset="0"/>
                <a:cs typeface="Times New Roman" panose="02020603050405020304" pitchFamily="18" charset="0"/>
              </a:rPr>
              <a:t>En todas las formas monárquicas de gobierno el </a:t>
            </a:r>
            <a:r>
              <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precursor</a:t>
            </a:r>
            <a:r>
              <a:rPr lang="es-ES" sz="2800" b="1" dirty="0">
                <a:effectLst/>
                <a:latin typeface="Calibri" panose="020F0502020204030204" pitchFamily="34" charset="0"/>
                <a:ea typeface="Calibri" panose="020F0502020204030204" pitchFamily="34" charset="0"/>
                <a:cs typeface="Times New Roman" panose="02020603050405020304" pitchFamily="18" charset="0"/>
              </a:rPr>
              <a:t> es una figura familiar. En uniforme con grandes cuellos, y plumas ondeantes, cabalga adelante y anuncia la aproximación del carruaje real. Aun cuando él sea siempre saludado con alegría por las muchedumbres expectantes, él no es el centro de atracción; los ojos de la muchedumbre no lo siguen cuando él pasa, sino que están fijos en el camino por el cual él venía, para ver los primeros vislumbres del personaje real, del cual él es el precursor.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pP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80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2">
                    <a:lumMod val="50000"/>
                    <a:lumOff val="50000"/>
                  </a:schemeClr>
                </a:solidFill>
              </a:rPr>
              <a:t> 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9899247"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latin typeface="Calibri" panose="020F0502020204030204" pitchFamily="34" charset="0"/>
                <a:ea typeface="Calibri" panose="020F0502020204030204" pitchFamily="34" charset="0"/>
                <a:cs typeface="Times New Roman" panose="02020603050405020304" pitchFamily="18" charset="0"/>
              </a:rPr>
              <a:t>D</a:t>
            </a:r>
            <a:r>
              <a:rPr lang="es-ES" sz="3200" b="1" dirty="0">
                <a:effectLst/>
                <a:latin typeface="Calibri" panose="020F0502020204030204" pitchFamily="34" charset="0"/>
                <a:ea typeface="Calibri" panose="020F0502020204030204" pitchFamily="34" charset="0"/>
                <a:cs typeface="Times New Roman" panose="02020603050405020304" pitchFamily="18" charset="0"/>
              </a:rPr>
              <a:t>e las muchas condescendencias en la participación de nuestro bendito Maestro, esta es una de las mayores. Cuando Él entró en el cielo como poderoso Conquistador sobre la muerte y la tumba, delante de todas las huestes celestiales y de los representantes de los otros mundos,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Él entró como un precursor nuestro.  </a:t>
            </a: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089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1689"/>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9" y="1039091"/>
            <a:ext cx="10273320"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El presentó las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"primicias",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aquellos traídos directamente de sus tumbas en el instante de su resurrección, como una muestra de la raza por la cual Él había muerto para poder redimirla, dirigiendo así la atención de aquella maravillosa asamblea que vino al camino a mirar. </a:t>
            </a: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61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1689"/>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9" y="1039091"/>
            <a:ext cx="10273320"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1800"/>
              </a:spcBef>
            </a:pP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800"/>
              </a:spcBef>
            </a:pPr>
            <a:r>
              <a:rPr lang="es-ES" sz="2800" b="1" dirty="0">
                <a:effectLst/>
                <a:latin typeface="Calibri" panose="020F0502020204030204" pitchFamily="34" charset="0"/>
                <a:ea typeface="Calibri" panose="020F0502020204030204" pitchFamily="34" charset="0"/>
                <a:cs typeface="Times New Roman" panose="02020603050405020304" pitchFamily="18" charset="0"/>
              </a:rPr>
              <a:t>Efesios 4:8</a:t>
            </a:r>
          </a:p>
          <a:p>
            <a:pPr algn="just">
              <a:lnSpc>
                <a:spcPct val="100000"/>
              </a:lnSpc>
              <a:spcBef>
                <a:spcPts val="1800"/>
              </a:spcBef>
            </a:pP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¨Por lo cual dice: Subiendo a lo alto, llevó cautiva la cautividad y dio dones a los hombres¨.</a:t>
            </a:r>
          </a:p>
          <a:p>
            <a:pPr algn="just">
              <a:lnSpc>
                <a:spcPct val="100000"/>
              </a:lnSpc>
              <a:spcBef>
                <a:spcPts val="1800"/>
              </a:spcBef>
            </a:pPr>
            <a:r>
              <a:rPr lang="es-ES" sz="2800" b="1" dirty="0">
                <a:effectLst/>
                <a:latin typeface="Calibri" panose="020F0502020204030204" pitchFamily="34" charset="0"/>
                <a:ea typeface="Calibri" panose="020F0502020204030204" pitchFamily="34" charset="0"/>
                <a:cs typeface="Times New Roman" panose="02020603050405020304" pitchFamily="18" charset="0"/>
              </a:rPr>
              <a:t>Mateo 27: 51-53</a:t>
            </a:r>
          </a:p>
          <a:p>
            <a:pPr algn="just">
              <a:lnSpc>
                <a:spcPct val="100000"/>
              </a:lnSpc>
              <a:spcBef>
                <a:spcPts val="1800"/>
              </a:spcBef>
            </a:pPr>
            <a:r>
              <a:rPr lang="es-E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a:t>
            </a: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Y se abrieron los sepulcros, y muchos de los cuerpos de santos que habían dormido, se levantaron; y saliendo de los sepulcros, después de la resurrección de él, vinieron a la santa ciudad y aparecieron a muchos¨</a:t>
            </a:r>
            <a:endPar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003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4EC00D-6A69-D01E-55B6-A2D55ABFC0F7}"/>
              </a:ext>
            </a:extLst>
          </p:cNvPr>
          <p:cNvSpPr txBox="1"/>
          <p:nvPr/>
        </p:nvSpPr>
        <p:spPr>
          <a:xfrm>
            <a:off x="493290" y="406987"/>
            <a:ext cx="8719983" cy="5657831"/>
          </a:xfrm>
          <a:prstGeom prst="rect">
            <a:avLst/>
          </a:prstGeom>
          <a:noFill/>
        </p:spPr>
        <p:txBody>
          <a:bodyPr wrap="square">
            <a:spAutoFit/>
          </a:bodyPr>
          <a:lstStyle/>
          <a:p>
            <a:pPr algn="just">
              <a:lnSpc>
                <a:spcPct val="150000"/>
              </a:lnSpc>
              <a:spcBef>
                <a:spcPts val="1800"/>
              </a:spcBef>
            </a:pPr>
            <a:r>
              <a:rPr lang="es-ES" sz="28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El Cristo Triunfante, 288.2</a:t>
            </a:r>
          </a:p>
          <a:p>
            <a:pPr algn="just">
              <a:lnSpc>
                <a:spcPct val="150000"/>
              </a:lnSpc>
              <a:spcBef>
                <a:spcPts val="1800"/>
              </a:spcBef>
            </a:pPr>
            <a:r>
              <a:rPr lang="es-ES" sz="2400" b="1" i="0" dirty="0">
                <a:solidFill>
                  <a:schemeClr val="accent2">
                    <a:lumMod val="60000"/>
                    <a:lumOff val="40000"/>
                  </a:schemeClr>
                </a:solidFill>
                <a:effectLst/>
                <a:latin typeface="Aptos" panose="020B0004020202020204" pitchFamily="34" charset="0"/>
              </a:rPr>
              <a:t>Durante su ministerio Jesús devolvió la vida a los muertos. El Señor resucitó al hijo de la viuda de Naín, a la hija de Jairo y a Lázaro. Sin embargo, ninguno de ellos fue revestido de inmortalidad, porque después que resucitaron continuaron sujetos al deterioro y a la muerte. Pero quienes volvieron a la vida en ocasión de la resurrección ascendieron con él como trofeos de su victoria sobre la muerte y el sepulcro...</a:t>
            </a:r>
            <a:r>
              <a:rPr lang="es-ES" sz="2400" b="1" i="0" dirty="0">
                <a:solidFill>
                  <a:schemeClr val="accent2">
                    <a:lumMod val="60000"/>
                    <a:lumOff val="40000"/>
                  </a:schemeClr>
                </a:solidFill>
                <a:effectLst/>
                <a:highlight>
                  <a:srgbClr val="434C43"/>
                </a:highlight>
                <a:latin typeface="Aptos" panose="020B0004020202020204" pitchFamily="34" charset="0"/>
              </a:rPr>
              <a:t> </a:t>
            </a:r>
            <a:endParaRPr lang="es-ES" sz="2400" b="1" dirty="0">
              <a:solidFill>
                <a:schemeClr val="accent2">
                  <a:lumMod val="60000"/>
                  <a:lumOff val="40000"/>
                </a:schemeClr>
              </a:solidFill>
              <a:latin typeface="Aptos" panose="020B0004020202020204" pitchFamily="34" charset="0"/>
              <a:cs typeface="Calibri" panose="020F0502020204030204" pitchFamily="34" charset="0"/>
            </a:endParaRPr>
          </a:p>
          <a:p>
            <a:pPr algn="just">
              <a:lnSpc>
                <a:spcPct val="150000"/>
              </a:lnSpc>
              <a:spcBef>
                <a:spcPts val="1800"/>
              </a:spcBef>
            </a:pPr>
            <a:endParaRPr lang="es-E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56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9594447"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latin typeface="Calibri" panose="020F0502020204030204" pitchFamily="34" charset="0"/>
                <a:ea typeface="Calibri" panose="020F0502020204030204" pitchFamily="34" charset="0"/>
                <a:cs typeface="Times New Roman" panose="02020603050405020304" pitchFamily="18" charset="0"/>
              </a:rPr>
              <a:t>Pero qué salieron a mirar</a:t>
            </a:r>
            <a:r>
              <a:rPr lang="es-ES" sz="3200" b="1" dirty="0">
                <a:effectLst/>
                <a:latin typeface="Calibri" panose="020F0502020204030204" pitchFamily="34" charset="0"/>
                <a:ea typeface="Calibri" panose="020F0502020204030204" pitchFamily="34" charset="0"/>
                <a:cs typeface="Times New Roman" panose="02020603050405020304" pitchFamily="18" charset="0"/>
              </a:rPr>
              <a:t>? Realeza? -</a:t>
            </a:r>
            <a:r>
              <a:rPr lang="es-ES" sz="3200" b="1" dirty="0">
                <a:latin typeface="Calibri" panose="020F0502020204030204" pitchFamily="34" charset="0"/>
                <a:ea typeface="Calibri" panose="020F0502020204030204" pitchFamily="34" charset="0"/>
                <a:cs typeface="Times New Roman" panose="02020603050405020304" pitchFamily="18" charset="0"/>
              </a:rPr>
              <a:t>S</a:t>
            </a:r>
            <a:r>
              <a:rPr lang="es-ES" sz="3200" b="1" dirty="0">
                <a:effectLst/>
                <a:latin typeface="Calibri" panose="020F0502020204030204" pitchFamily="34" charset="0"/>
                <a:ea typeface="Calibri" panose="020F0502020204030204" pitchFamily="34" charset="0"/>
                <a:cs typeface="Times New Roman" panose="02020603050405020304" pitchFamily="18" charset="0"/>
              </a:rPr>
              <a:t>í, realeza adquirida a través de su preciosa sangre. Es tan solo una compañía de pobres y débiles mortales, que tropiezan y caen en el camino; pero cuando ellos alcanzan el portón celestial, entran como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"herederos de Dios, y coherederos con Cristo" [</a:t>
            </a:r>
            <a:r>
              <a:rPr lang="es-E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Rom. 8:17</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pP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747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effectLst/>
                <a:latin typeface="Calibri" panose="020F0502020204030204" pitchFamily="34" charset="0"/>
                <a:ea typeface="Calibri" panose="020F0502020204030204" pitchFamily="34" charset="0"/>
                <a:cs typeface="Times New Roman" panose="02020603050405020304" pitchFamily="18" charset="0"/>
              </a:rPr>
              <a:t>Tiene mucho significado para nosotros que Cristo haya entrado más allá del velo como nuestro Precursor, ya que </a:t>
            </a:r>
            <a:r>
              <a:rPr lang="es-ES" sz="32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todo el cielo está esperando la iglesia de Dios en la tierra.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El cielo y la tierra están muy unidos desde que Cristo entró más allá del velo como nuestro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Precursor.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La atención de cada ángel en gloria está centrada en aquellos esforzados que siguen las pisadas de Cristo. </a:t>
            </a:r>
            <a:endParaRPr lang="es-ES" sz="3200" b="1" dirty="0">
              <a:solidFill>
                <a:srgbClr val="FFC000"/>
              </a:solidFill>
              <a:latin typeface="Calibri" panose="020F0502020204030204" pitchFamily="34" charset="0"/>
              <a:cs typeface="Calibri" panose="020F0502020204030204" pitchFamily="34" charset="0"/>
            </a:endParaRPr>
          </a:p>
          <a:p>
            <a:pPr algn="just">
              <a:lnSpc>
                <a:spcPct val="150000"/>
              </a:lnSpc>
              <a:spcBef>
                <a:spcPts val="1800"/>
              </a:spcBef>
            </a:pPr>
            <a:endParaRPr lang="es-ES" sz="4000" b="1" dirty="0">
              <a:solidFill>
                <a:schemeClr val="accent5">
                  <a:lumMod val="40000"/>
                  <a:lumOff val="6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24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2">
                    <a:lumMod val="50000"/>
                    <a:lumOff val="50000"/>
                  </a:schemeClr>
                </a:solidFill>
              </a:rPr>
              <a:t> </a:t>
            </a:r>
            <a:r>
              <a:rPr lang="es-ES" sz="4000" b="1" dirty="0">
                <a:solidFill>
                  <a:schemeClr val="bg2">
                    <a:lumMod val="50000"/>
                    <a:lumOff val="50000"/>
                  </a:schemeClr>
                </a:solidFill>
              </a:rPr>
              <a:t>Cristo nuestro Precursor</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9386629" cy="51954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effectLst/>
                <a:latin typeface="Calibri" panose="020F0502020204030204" pitchFamily="34" charset="0"/>
                <a:ea typeface="Calibri" panose="020F0502020204030204" pitchFamily="34" charset="0"/>
                <a:cs typeface="Times New Roman" panose="02020603050405020304" pitchFamily="18" charset="0"/>
              </a:rPr>
              <a:t>Que nunca nos olvidemos que es un camino manchado de sangre.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"Pues Él, cuando ultrajado, no respondió con ultraje, cuando maltratado no hacía amenazas, sino que se entregaba a aquel que juzga rectamente" [1 </a:t>
            </a:r>
            <a:r>
              <a:rPr lang="es-ES" sz="3200" b="1"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Ped</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2:23]. </a:t>
            </a: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313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5" y="374073"/>
            <a:ext cx="9693982" cy="10113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3000" b="1" dirty="0">
                <a:solidFill>
                  <a:srgbClr val="00B0F0"/>
                </a:solidFill>
                <a:latin typeface="Calibri" panose="020F0502020204030204" pitchFamily="34" charset="0"/>
                <a:ea typeface="Calibri" panose="020F0502020204030204" pitchFamily="34" charset="0"/>
                <a:cs typeface="Calibri" panose="020F0502020204030204" pitchFamily="34" charset="0"/>
              </a:rPr>
              <a:t>No podemos seguirlo en sus pasos con nuestras propias fuerzas, por esta razón</a:t>
            </a:r>
            <a:endParaRPr lang="en-US" sz="3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endParaRPr lang="es-ES" sz="3200" b="1" dirty="0">
              <a:solidFill>
                <a:srgbClr val="FFC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ACE179F-79C8-8780-CD8F-25AC17F4A0D2}"/>
              </a:ext>
            </a:extLst>
          </p:cNvPr>
          <p:cNvSpPr txBox="1"/>
          <p:nvPr/>
        </p:nvSpPr>
        <p:spPr>
          <a:xfrm>
            <a:off x="450098" y="1288473"/>
            <a:ext cx="10813647" cy="4549835"/>
          </a:xfrm>
          <a:prstGeom prst="rect">
            <a:avLst/>
          </a:prstGeom>
          <a:noFill/>
        </p:spPr>
        <p:txBody>
          <a:bodyPr wrap="square">
            <a:spAutoFit/>
          </a:bodyPr>
          <a:lstStyle/>
          <a:p>
            <a:pPr marL="0" marR="0" algn="just">
              <a:lnSpc>
                <a:spcPct val="150000"/>
              </a:lnSpc>
              <a:spcBef>
                <a:spcPts val="0"/>
              </a:spcBef>
              <a:spcAft>
                <a:spcPts val="800"/>
              </a:spcAft>
            </a:pPr>
            <a:r>
              <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"convenía que, en todas las cosas, se hiciese semejante a los hermanos, para ser misericordioso y fiel Sumo Sacerdote en las cosas referentes a Dios, y para hacer propiciación por los pecados del pueblo, pues en aquello que el mismo sufrió, habiendo sido tentado, es poderoso para socorrer los que son tentados. Por eso, santos hermanos, que participáis de la vocación celestial, considerad atentamente el Apóstol y Sumo Sacerdote de nuestra confesión, Jesús" [</a:t>
            </a:r>
            <a:r>
              <a:rPr lang="es-ES" sz="28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Heb</a:t>
            </a: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2: 17-18 y 3:1</a:t>
            </a:r>
            <a:r>
              <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53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1154954" y="789709"/>
            <a:ext cx="9194391" cy="46135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s-ES" sz="5400" b="1" dirty="0">
                <a:solidFill>
                  <a:schemeClr val="bg2">
                    <a:lumMod val="50000"/>
                    <a:lumOff val="50000"/>
                  </a:schemeClr>
                </a:solidFill>
              </a:rPr>
              <a:t>Sección III</a:t>
            </a:r>
            <a:br>
              <a:rPr lang="es-DO" sz="5400" b="1" dirty="0"/>
            </a:br>
            <a:r>
              <a:rPr lang="es-ES" sz="5400" b="1" dirty="0"/>
              <a:t>Capítulo VIII: Cristo nuestro </a:t>
            </a:r>
          </a:p>
          <a:p>
            <a:pPr>
              <a:lnSpc>
                <a:spcPct val="150000"/>
              </a:lnSpc>
            </a:pPr>
            <a:r>
              <a:rPr lang="es-ES" sz="5400" b="1" dirty="0"/>
              <a:t>Sumo Sacerdote</a:t>
            </a:r>
            <a:endParaRPr lang="en-US" sz="54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 </a:t>
            </a:r>
            <a:r>
              <a:rPr lang="es-ES" sz="4000" b="1" dirty="0">
                <a:solidFill>
                  <a:schemeClr val="bg2">
                    <a:lumMod val="50000"/>
                    <a:lumOff val="50000"/>
                  </a:schemeClr>
                </a:solidFill>
              </a:rPr>
              <a:t>Cristo nuestro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En el santuario terrestre, no solamente el sumo sacerdote, sino que también los sacerdotes oficiaban, porque era imposible para un hombre efectuar todo el trabajo; pero requería que el trabajo hecho por los sacerdotes en los servicios típicos representase el trabajo de nuestro Sumo Sacerdote. El trabajo de un año era tomado como un tipo de toda la obra de nuestro Sumo Sacerdote. </a:t>
            </a: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70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b="1" dirty="0">
                <a:solidFill>
                  <a:schemeClr val="bg2">
                    <a:lumMod val="50000"/>
                    <a:lumOff val="50000"/>
                  </a:schemeClr>
                </a:solidFill>
              </a:rPr>
              <a:t>Cristo nuestro Sumo Sacerdote</a:t>
            </a:r>
            <a:endParaRPr lang="en-US"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2800" b="1" dirty="0">
                <a:effectLst/>
                <a:latin typeface="Calibri" panose="020F0502020204030204" pitchFamily="34" charset="0"/>
                <a:ea typeface="Calibri" panose="020F0502020204030204" pitchFamily="34" charset="0"/>
                <a:cs typeface="Times New Roman" panose="02020603050405020304" pitchFamily="18" charset="0"/>
              </a:rPr>
              <a:t>Durante el año "los sacerdotes (plural, tanto el sumo sacerdote como los sacerdotes comunes) entraban siempre en el primer compartimiento, satisfaciendo el servicio de Dios". Esto continuaba durante todo el año, excepto un día; en ese día, el servicio cambiaba y </a:t>
            </a:r>
            <a:r>
              <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"en el segundo compartimiento entraba solamente el sumo sacerdote, ... no sin sangre, la cual ofrecía por si mismo, y por los errores del pueblo" [</a:t>
            </a:r>
            <a:r>
              <a:rPr lang="es-ES" sz="28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Heb</a:t>
            </a: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9:6,7</a:t>
            </a:r>
            <a:r>
              <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Estos sacerdotes servían "como ejemplo y sombra de las cosas celestiales" [</a:t>
            </a:r>
            <a:r>
              <a:rPr lang="es-ES" sz="28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Heb</a:t>
            </a: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8:5</a:t>
            </a:r>
            <a:r>
              <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pP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02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3200" b="1" dirty="0">
                <a:effectLst/>
                <a:latin typeface="Calibri" panose="020F0502020204030204" pitchFamily="34" charset="0"/>
                <a:ea typeface="Calibri" panose="020F0502020204030204" pitchFamily="34" charset="0"/>
                <a:cs typeface="Times New Roman" panose="02020603050405020304" pitchFamily="18" charset="0"/>
              </a:rPr>
              <a:t>Cuando Cristo entró en el cielo, Él entró como el antitipo del servicio terrestre que Dios había ordenado, y entró a realizar una obra  dentro del primer velo del Santuario celestial. Cuando el trabajo típico ordenado por Dios en el </a:t>
            </a:r>
            <a:r>
              <a:rPr lang="es-ES" sz="32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primer compartimiento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del santuario terrestre alcanzó plenamente su antitipo, Él pasó a través del segundo velo en el glorioso compartimiento del </a:t>
            </a:r>
            <a:r>
              <a:rPr lang="es-ES" sz="3200" b="1" dirty="0" err="1">
                <a:effectLst/>
                <a:latin typeface="Calibri" panose="020F0502020204030204" pitchFamily="34" charset="0"/>
                <a:ea typeface="Calibri" panose="020F0502020204030204" pitchFamily="34" charset="0"/>
                <a:cs typeface="Times New Roman" panose="02020603050405020304" pitchFamily="18" charset="0"/>
              </a:rPr>
              <a:t>antitípico</a:t>
            </a:r>
            <a:r>
              <a:rPr lang="es-ES" sz="3200" b="1" dirty="0">
                <a:effectLst/>
                <a:latin typeface="Calibri" panose="020F0502020204030204" pitchFamily="34" charset="0"/>
                <a:ea typeface="Calibri" panose="020F0502020204030204" pitchFamily="34" charset="0"/>
                <a:cs typeface="Times New Roman" panose="02020603050405020304" pitchFamily="18" charset="0"/>
              </a:rPr>
              <a:t> </a:t>
            </a:r>
            <a:r>
              <a:rPr lang="es-ES" sz="32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santo de los santos. </a:t>
            </a:r>
            <a:endParaRPr lang="es-ES" sz="3200" b="1" dirty="0">
              <a:solidFill>
                <a:schemeClr val="accent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39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8167429"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3200" b="1" dirty="0">
                <a:effectLst/>
                <a:latin typeface="Calibri" panose="020F0502020204030204" pitchFamily="34" charset="0"/>
                <a:ea typeface="Calibri" panose="020F0502020204030204" pitchFamily="34" charset="0"/>
                <a:cs typeface="Times New Roman" panose="02020603050405020304" pitchFamily="18" charset="0"/>
              </a:rPr>
              <a:t>Allí Él efectúa el maravilloso servicio que terminará con la total destrucción y borrado de los pecados de los justos, de los cuales nunca más se recordarán ni las huestes redimidas ni el propio Dios.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s-ES" sz="3200" b="1"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91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3200" b="1" dirty="0">
                <a:effectLst/>
                <a:latin typeface="Calibri" panose="020F0502020204030204" pitchFamily="34" charset="0"/>
                <a:ea typeface="Calibri" panose="020F0502020204030204" pitchFamily="34" charset="0"/>
                <a:cs typeface="Times New Roman" panose="02020603050405020304" pitchFamily="18" charset="0"/>
              </a:rPr>
              <a:t>Cuando Cristo esté parado sobre el mar de vidrio, y coloque las relucientes coronas en las cabezas de los que caminaron por la senda hecha con las pisadas de su Precursor, aun cuando hayan caído y llorado, pero que están vestidos con el manto emblanquecido con la sangre del Cordero,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Él verá el trabajo de su alma y quedará satisfecho [</a:t>
            </a:r>
            <a:r>
              <a:rPr lang="es-E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Isa. 53:11</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01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563"/>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nuestro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3200" b="1" dirty="0">
                <a:effectLst/>
                <a:latin typeface="Calibri" panose="020F0502020204030204" pitchFamily="34" charset="0"/>
                <a:ea typeface="Calibri" panose="020F0502020204030204" pitchFamily="34" charset="0"/>
                <a:cs typeface="Times New Roman" panose="02020603050405020304" pitchFamily="18" charset="0"/>
              </a:rPr>
              <a:t>Él se regocijará con ellos a través de los cantos, y todo el cielo cantará esas melodías a medida que los ángeles que han servido bajo las órdenes de su comandante en el trabajo de salvar almas, se juntan a cantar,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 Aquel que está sentado en el trono, y al Cordero, sea el loor, y la honra, y la gloria, y el dominio por los siglos de los siglos" [</a:t>
            </a:r>
            <a:r>
              <a:rPr lang="es-ES" sz="32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Apoc</a:t>
            </a:r>
            <a:r>
              <a:rPr lang="es-E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5:13</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799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6795707"/>
          </a:xfrm>
          <a:prstGeom prst="rect">
            <a:avLst/>
          </a:prstGeom>
          <a:noFill/>
        </p:spPr>
        <p:txBody>
          <a:bodyPr wrap="square">
            <a:spAutoFit/>
          </a:bodyPr>
          <a:lstStyle/>
          <a:p>
            <a:pPr marL="571500" indent="-571500">
              <a:lnSpc>
                <a:spcPct val="150000"/>
              </a:lnSpc>
              <a:buAutoNum type="romanUcPeriod"/>
            </a:pPr>
            <a:r>
              <a:rPr lang="es-ES" sz="2400" b="1" dirty="0"/>
              <a:t>Selecciona la respuesta correcta. </a:t>
            </a:r>
            <a:endParaRPr lang="es-ES" sz="2800" b="1" dirty="0"/>
          </a:p>
          <a:p>
            <a:pPr marL="342900" marR="0" lvl="0" indent="-342900">
              <a:lnSpc>
                <a:spcPct val="150000"/>
              </a:lnSpc>
              <a:spcBef>
                <a:spcPts val="0"/>
              </a:spcBef>
              <a:spcAft>
                <a:spcPts val="0"/>
              </a:spcAft>
              <a:buFont typeface="+mj-lt"/>
              <a:buAutoNum type="arabicPeriod"/>
            </a:pP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¿En virtud de cuáles dos oficios, Cristo levantó la raza humana hasta un lugar donde ellos pudieran compartir su glorioso reino de gracia?</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Cordero de Dios y Sumo Sacerdote                 b. Precursor y Consolador</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Cordero de Dios y Sumo Sacerdote </a:t>
            </a:r>
          </a:p>
          <a:p>
            <a:pPr marR="0" lvl="0">
              <a:lnSpc>
                <a:spcPct val="150000"/>
              </a:lnSpc>
              <a:spcBef>
                <a:spcPts val="0"/>
              </a:spcBef>
              <a:spcAft>
                <a:spcPts val="0"/>
              </a:spcAft>
            </a:pPr>
            <a:r>
              <a:rPr lang="es-ES" sz="2400" b="1" dirty="0">
                <a:latin typeface="Calibri" panose="020F0502020204030204" pitchFamily="34" charset="0"/>
                <a:ea typeface="Calibri" panose="020F0502020204030204" pitchFamily="34" charset="0"/>
                <a:cs typeface="Times New Roman" panose="02020603050405020304" pitchFamily="18" charset="0"/>
              </a:rPr>
              <a:t>2. </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En el servicio típico, el sacerdote podía oficiar por una persona aun cuando esta no traía un cordero como ofrenda por el pecado.</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Verdadero                                                           b. Falso</a:t>
            </a: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Falso</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8514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 calcmode="lin" valueType="num">
                                      <p:cBhvr additive="base">
                                        <p:cTn id="2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6047809"/>
          </a:xfrm>
          <a:prstGeom prst="rect">
            <a:avLst/>
          </a:prstGeom>
          <a:noFill/>
        </p:spPr>
        <p:txBody>
          <a:bodyPr wrap="square">
            <a:spAutoFit/>
          </a:bodyPr>
          <a:lstStyle/>
          <a:p>
            <a:pPr marR="0" lvl="0">
              <a:lnSpc>
                <a:spcPct val="150000"/>
              </a:lnSpc>
              <a:spcBef>
                <a:spcPts val="0"/>
              </a:spcBef>
              <a:spcAft>
                <a:spcPts val="0"/>
              </a:spcAft>
            </a:pPr>
            <a:r>
              <a:rPr lang="es-ES" sz="2600" b="1" dirty="0">
                <a:effectLst/>
                <a:latin typeface="Calibri" panose="020F0502020204030204" pitchFamily="34" charset="0"/>
                <a:ea typeface="Calibri" panose="020F0502020204030204" pitchFamily="34" charset="0"/>
                <a:cs typeface="Times New Roman" panose="02020603050405020304" pitchFamily="18" charset="0"/>
              </a:rPr>
              <a:t>3. </a:t>
            </a:r>
            <a:r>
              <a:rPr lang="es-E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Antes de ejercer sus funciones como nuestro Sumo Sacerdote, Cristo debe haber sido nuestro Cordero.</a:t>
            </a:r>
            <a:endParaRPr lang="en-U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600" b="1" dirty="0">
                <a:effectLst/>
                <a:latin typeface="Calibri" panose="020F0502020204030204" pitchFamily="34" charset="0"/>
                <a:ea typeface="Calibri" panose="020F0502020204030204" pitchFamily="34" charset="0"/>
                <a:cs typeface="Times New Roman" panose="02020603050405020304" pitchFamily="18" charset="0"/>
              </a:rPr>
              <a:t>Verdadero                                                           b. Falso</a:t>
            </a:r>
          </a:p>
          <a:p>
            <a:pPr marR="0" lvl="0">
              <a:lnSpc>
                <a:spcPct val="150000"/>
              </a:lnSpc>
              <a:spcBef>
                <a:spcPts val="0"/>
              </a:spcBef>
              <a:spcAft>
                <a:spcPts val="0"/>
              </a:spcAft>
            </a:pPr>
            <a:r>
              <a:rPr lang="es-ES" sz="2600" b="1" dirty="0">
                <a:latin typeface="Calibri" panose="020F0502020204030204" pitchFamily="34" charset="0"/>
                <a:ea typeface="Calibri" panose="020F0502020204030204" pitchFamily="34" charset="0"/>
                <a:cs typeface="Times New Roman" panose="02020603050405020304" pitchFamily="18" charset="0"/>
              </a:rPr>
              <a:t>Respuesta: </a:t>
            </a:r>
            <a:r>
              <a:rPr lang="es-ES" sz="26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Verdadero</a:t>
            </a:r>
            <a:endParaRPr lang="en-US" sz="2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600" b="1" dirty="0">
                <a:effectLst/>
                <a:latin typeface="Calibri" panose="020F0502020204030204" pitchFamily="34" charset="0"/>
                <a:ea typeface="Calibri" panose="020F0502020204030204" pitchFamily="34" charset="0"/>
                <a:cs typeface="Times New Roman" panose="02020603050405020304" pitchFamily="18" charset="0"/>
              </a:rPr>
              <a:t>4. </a:t>
            </a:r>
            <a:r>
              <a:rPr lang="es-E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El Salvador dio su vida como un sacrificio por el pecado aquí en la tierra; y cuando entró en el Santuario celestial como Sumo Sacerdote, es llamado:</a:t>
            </a:r>
            <a:endParaRPr lang="en-U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600" b="1" dirty="0">
                <a:effectLst/>
                <a:latin typeface="Calibri" panose="020F0502020204030204" pitchFamily="34" charset="0"/>
                <a:ea typeface="Calibri" panose="020F0502020204030204" pitchFamily="34" charset="0"/>
                <a:cs typeface="Times New Roman" panose="02020603050405020304" pitchFamily="18" charset="0"/>
              </a:rPr>
              <a:t>El Conquistador                                                b. El Precursor</a:t>
            </a:r>
          </a:p>
          <a:p>
            <a:pPr marR="0" lvl="0">
              <a:lnSpc>
                <a:spcPct val="150000"/>
              </a:lnSpc>
              <a:spcBef>
                <a:spcPts val="0"/>
              </a:spcBef>
              <a:spcAft>
                <a:spcPts val="800"/>
              </a:spcAft>
            </a:pPr>
            <a:r>
              <a:rPr lang="es-ES" sz="2600" b="1" dirty="0">
                <a:latin typeface="Calibri" panose="020F0502020204030204" pitchFamily="34" charset="0"/>
                <a:ea typeface="Calibri" panose="020F0502020204030204" pitchFamily="34" charset="0"/>
                <a:cs typeface="Times New Roman" panose="02020603050405020304" pitchFamily="18" charset="0"/>
              </a:rPr>
              <a:t>Respuesta: </a:t>
            </a:r>
            <a:r>
              <a:rPr lang="es-ES" sz="26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El Precursor</a:t>
            </a:r>
            <a:endParaRPr lang="en-US" sz="2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2802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 calcmode="lin" valueType="num">
                                      <p:cBhvr additive="base">
                                        <p:cTn id="2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6955750"/>
          </a:xfrm>
          <a:prstGeom prst="rect">
            <a:avLst/>
          </a:prstGeom>
          <a:noFill/>
        </p:spPr>
        <p:txBody>
          <a:bodyPr wrap="square">
            <a:spAutoFit/>
          </a:bodyPr>
          <a:lstStyle/>
          <a:p>
            <a:pPr marR="0" lvl="0">
              <a:lnSpc>
                <a:spcPct val="150000"/>
              </a:lnSpc>
              <a:spcBef>
                <a:spcPts val="0"/>
              </a:spcBef>
              <a:spcAft>
                <a:spcPts val="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5. </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¿Quiénes son las primicias?</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Aquellos traídos directamente de sus tumbas en el instante de su resurrección, como una muestra de la raza por la cual Él había muerto para poder redimirla</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Aquellos que entraron al cielo sin conocer la muerte, como Enoc y Elías</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endPar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6. </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Después que Cristo ascendió al cielo, nada de lo que sucede en la Tierra es de interés para las huestes celestiales.</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Verdadero                                                        b. Falso </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Falso</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32151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 calcmode="lin" valueType="num">
                                      <p:cBhvr additive="base">
                                        <p:cTn id="2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5846472"/>
          </a:xfrm>
          <a:prstGeom prst="rect">
            <a:avLst/>
          </a:prstGeom>
          <a:noFill/>
        </p:spPr>
        <p:txBody>
          <a:bodyPr wrap="square">
            <a:spAutoFit/>
          </a:bodyPr>
          <a:lstStyle/>
          <a:p>
            <a:pPr marR="0" lvl="0">
              <a:lnSpc>
                <a:spcPct val="150000"/>
              </a:lnSpc>
              <a:spcBef>
                <a:spcPts val="0"/>
              </a:spcBef>
              <a:spcAft>
                <a:spcPts val="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7</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En el contexto de lo visto en este capítulo, la expresión</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¨el santo de los santos¨ se refiere a: </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E</a:t>
            </a:r>
            <a:r>
              <a:rPr lang="es-ES" sz="2400" b="1" dirty="0">
                <a:effectLst/>
                <a:latin typeface="Calibri" panose="020F0502020204030204" pitchFamily="34" charset="0"/>
                <a:ea typeface="Calibri" panose="020F0502020204030204" pitchFamily="34" charset="0"/>
                <a:cs typeface="Times New Roman" panose="02020603050405020304" pitchFamily="18" charset="0"/>
              </a:rPr>
              <a:t>l lugar santísimo                                           b. Jehová Dios</a:t>
            </a:r>
          </a:p>
          <a:p>
            <a:pPr marR="0" lvl="0">
              <a:lnSpc>
                <a:spcPct val="150000"/>
              </a:lnSpc>
              <a:spcBef>
                <a:spcPts val="0"/>
              </a:spcBef>
              <a:spcAft>
                <a:spcPts val="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8. </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¿Dónde </a:t>
            </a: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se e</a:t>
            </a:r>
            <a:r>
              <a:rPr lang="es-E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stá efectuando en estos momentos el ministerio sumo sacerdotal de Cristo que producirá la destrucción total y el borrado de los pecados de los justos?</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En el primer compartimiento del Santuario celestial (Lugar Santo)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Detrás del segundo velo del Santuario celestial (Lugar Santísimo)</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B</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2800" b="1" dirty="0"/>
          </a:p>
        </p:txBody>
      </p:sp>
    </p:spTree>
    <p:extLst>
      <p:ext uri="{BB962C8B-B14F-4D97-AF65-F5344CB8AC3E}">
        <p14:creationId xmlns:p14="http://schemas.microsoft.com/office/powerpoint/2010/main" val="42733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 calcmode="lin" valueType="num">
                                      <p:cBhvr additive="base">
                                        <p:cTn id="2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4EC00D-6A69-D01E-55B6-A2D55ABFC0F7}"/>
              </a:ext>
            </a:extLst>
          </p:cNvPr>
          <p:cNvSpPr txBox="1"/>
          <p:nvPr/>
        </p:nvSpPr>
        <p:spPr>
          <a:xfrm>
            <a:off x="493290" y="406987"/>
            <a:ext cx="5270203" cy="6119496"/>
          </a:xfrm>
          <a:prstGeom prst="rect">
            <a:avLst/>
          </a:prstGeom>
          <a:noFill/>
        </p:spPr>
        <p:txBody>
          <a:bodyPr wrap="square">
            <a:spAutoFit/>
          </a:bodyPr>
          <a:lstStyle/>
          <a:p>
            <a:pPr algn="just">
              <a:lnSpc>
                <a:spcPct val="150000"/>
              </a:lnSpc>
              <a:spcBef>
                <a:spcPts val="1800"/>
              </a:spcBef>
            </a:pPr>
            <a:r>
              <a:rPr lang="es-ES" sz="2400" b="1" dirty="0">
                <a:latin typeface="Calibri" panose="020F0502020204030204" pitchFamily="34" charset="0"/>
                <a:ea typeface="Calibri" panose="020F0502020204030204" pitchFamily="34" charset="0"/>
                <a:cs typeface="Times New Roman" panose="02020603050405020304" pitchFamily="18" charset="0"/>
              </a:rPr>
              <a:t>Hebreos 2:17-18</a:t>
            </a:r>
          </a:p>
          <a:p>
            <a:pPr algn="just">
              <a:lnSpc>
                <a:spcPct val="150000"/>
              </a:lnSpc>
              <a:spcBef>
                <a:spcPts val="1800"/>
              </a:spcBef>
            </a:pPr>
            <a:r>
              <a:rPr lang="es-ES" sz="2400" b="1" dirty="0">
                <a:solidFill>
                  <a:schemeClr val="accent2">
                    <a:lumMod val="40000"/>
                    <a:lumOff val="60000"/>
                  </a:schemeClr>
                </a:solidFill>
                <a:latin typeface="Google Sans"/>
              </a:rPr>
              <a:t>¨Por lo cual debía ser en todo semejante a sus hermanos, para venir a ser misericordioso y fiel </a:t>
            </a:r>
            <a:r>
              <a:rPr lang="es-ES" sz="2400" b="1" dirty="0">
                <a:solidFill>
                  <a:srgbClr val="FFC000"/>
                </a:solidFill>
                <a:latin typeface="Google Sans"/>
              </a:rPr>
              <a:t>sumo sacerdote </a:t>
            </a:r>
            <a:r>
              <a:rPr lang="es-ES" sz="2400" b="1" dirty="0">
                <a:solidFill>
                  <a:schemeClr val="accent2">
                    <a:lumMod val="40000"/>
                    <a:lumOff val="60000"/>
                  </a:schemeClr>
                </a:solidFill>
                <a:latin typeface="Google Sans"/>
              </a:rPr>
              <a:t>en lo que a Dios se refiere, para expiar los pecados del pueblo. Pues en cuanto él mismo padeció siendo tentado, </a:t>
            </a:r>
            <a:r>
              <a:rPr lang="es-ES" sz="2400" b="1" dirty="0">
                <a:solidFill>
                  <a:srgbClr val="00B050"/>
                </a:solidFill>
                <a:latin typeface="Google Sans"/>
              </a:rPr>
              <a:t>es poderoso para socorrer a los que son tentados</a:t>
            </a:r>
            <a:r>
              <a:rPr lang="es-ES" sz="2400" b="1" i="0" dirty="0">
                <a:solidFill>
                  <a:schemeClr val="accent2">
                    <a:lumMod val="40000"/>
                    <a:lumOff val="60000"/>
                  </a:schemeClr>
                </a:solidFill>
                <a:effectLst/>
                <a:latin typeface="Google Sans"/>
              </a:rPr>
              <a:t>¨. </a:t>
            </a:r>
            <a:endParaRPr lang="es-ES" sz="2400" b="1" dirty="0">
              <a:solidFill>
                <a:schemeClr val="accent2">
                  <a:lumMod val="40000"/>
                  <a:lumOff val="60000"/>
                </a:schemeClr>
              </a:solidFill>
              <a:latin typeface="Calibri" panose="020F0502020204030204" pitchFamily="34" charset="0"/>
              <a:cs typeface="Calibri" panose="020F0502020204030204" pitchFamily="34" charset="0"/>
            </a:endParaRPr>
          </a:p>
          <a:p>
            <a:pPr algn="just">
              <a:lnSpc>
                <a:spcPct val="150000"/>
              </a:lnSpc>
              <a:spcBef>
                <a:spcPts val="1800"/>
              </a:spcBef>
            </a:pPr>
            <a:endParaRPr lang="es-E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B48E036-8E40-756E-A6EE-FDC76DFD1FFF}"/>
              </a:ext>
            </a:extLst>
          </p:cNvPr>
          <p:cNvPicPr>
            <a:picLocks noChangeAspect="1"/>
          </p:cNvPicPr>
          <p:nvPr/>
        </p:nvPicPr>
        <p:blipFill>
          <a:blip r:embed="rId7"/>
          <a:stretch>
            <a:fillRect/>
          </a:stretch>
        </p:blipFill>
        <p:spPr>
          <a:xfrm>
            <a:off x="6096000" y="586125"/>
            <a:ext cx="5602710" cy="5761219"/>
          </a:xfrm>
          <a:prstGeom prst="rect">
            <a:avLst/>
          </a:prstGeom>
        </p:spPr>
      </p:pic>
    </p:spTree>
    <p:extLst>
      <p:ext uri="{BB962C8B-B14F-4D97-AF65-F5344CB8AC3E}">
        <p14:creationId xmlns:p14="http://schemas.microsoft.com/office/powerpoint/2010/main" val="3179492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4893647"/>
          </a:xfrm>
          <a:prstGeom prst="rect">
            <a:avLst/>
          </a:prstGeom>
          <a:noFill/>
        </p:spPr>
        <p:txBody>
          <a:bodyPr wrap="square" rtlCol="0">
            <a:spAutoFit/>
          </a:bodyPr>
          <a:lstStyle/>
          <a:p>
            <a:pPr algn="just" defTabSz="457200"/>
            <a:r>
              <a:rPr lang="es-DO" sz="4800" b="1" dirty="0">
                <a:solidFill>
                  <a:srgbClr val="FFFF00"/>
                </a:solidFill>
                <a:latin typeface="Century Gothic" panose="020B0502020202020204"/>
              </a:rPr>
              <a:t>¿</a:t>
            </a:r>
            <a:r>
              <a:rPr lang="es-DO" sz="4400" b="1" dirty="0">
                <a:solidFill>
                  <a:srgbClr val="FFFF00"/>
                </a:solidFill>
                <a:latin typeface="Century Gothic" panose="020B0502020202020204"/>
              </a:rPr>
              <a:t>Aceptas el sacrificio de Cristo como Cordero y su intercesión a tu favor como Sumo Sacerdote en el Santuario celestial?</a:t>
            </a:r>
            <a:endParaRPr lang="en-US" sz="44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4EC00D-6A69-D01E-55B6-A2D55ABFC0F7}"/>
              </a:ext>
            </a:extLst>
          </p:cNvPr>
          <p:cNvSpPr txBox="1"/>
          <p:nvPr/>
        </p:nvSpPr>
        <p:spPr>
          <a:xfrm>
            <a:off x="590394" y="406987"/>
            <a:ext cx="5023669" cy="4780668"/>
          </a:xfrm>
          <a:prstGeom prst="rect">
            <a:avLst/>
          </a:prstGeom>
          <a:noFill/>
        </p:spPr>
        <p:txBody>
          <a:bodyPr wrap="square">
            <a:spAutoFit/>
          </a:bodyPr>
          <a:lstStyle/>
          <a:p>
            <a:pPr algn="just">
              <a:lnSpc>
                <a:spcPct val="150000"/>
              </a:lnSpc>
              <a:spcBef>
                <a:spcPts val="1800"/>
              </a:spcBef>
            </a:pPr>
            <a:r>
              <a:rPr lang="es-ES" sz="2800" b="1" dirty="0">
                <a:latin typeface="Calibri" panose="020F0502020204030204" pitchFamily="34" charset="0"/>
                <a:ea typeface="Calibri" panose="020F0502020204030204" pitchFamily="34" charset="0"/>
                <a:cs typeface="Times New Roman" panose="02020603050405020304" pitchFamily="18" charset="0"/>
              </a:rPr>
              <a:t>Hebreos 4:15</a:t>
            </a:r>
          </a:p>
          <a:p>
            <a:pPr algn="just">
              <a:lnSpc>
                <a:spcPct val="150000"/>
              </a:lnSpc>
              <a:spcBef>
                <a:spcPts val="1800"/>
              </a:spcBef>
            </a:pPr>
            <a:r>
              <a:rPr lang="es-ES" sz="2800" b="1" dirty="0">
                <a:solidFill>
                  <a:schemeClr val="accent2">
                    <a:lumMod val="40000"/>
                    <a:lumOff val="60000"/>
                  </a:schemeClr>
                </a:solidFill>
                <a:latin typeface="Google Sans"/>
              </a:rPr>
              <a:t>¨Porque no tenemos un </a:t>
            </a:r>
            <a:r>
              <a:rPr lang="es-ES" sz="2800" b="1" dirty="0">
                <a:solidFill>
                  <a:srgbClr val="FFC000"/>
                </a:solidFill>
                <a:latin typeface="Google Sans"/>
              </a:rPr>
              <a:t>sumo sacerdote</a:t>
            </a:r>
            <a:r>
              <a:rPr lang="es-ES" sz="2800" b="1" dirty="0">
                <a:solidFill>
                  <a:schemeClr val="accent2">
                    <a:lumMod val="40000"/>
                    <a:lumOff val="60000"/>
                  </a:schemeClr>
                </a:solidFill>
                <a:latin typeface="Google Sans"/>
              </a:rPr>
              <a:t> que no pueda compadecerse de nuestras debilidades, sino uno que fue tentado en todo según nuestra semejanza, pero sin pecado</a:t>
            </a:r>
            <a:r>
              <a:rPr lang="es-ES" sz="2800" b="1" i="0" dirty="0">
                <a:solidFill>
                  <a:schemeClr val="accent2">
                    <a:lumMod val="40000"/>
                    <a:lumOff val="60000"/>
                  </a:schemeClr>
                </a:solidFill>
                <a:effectLst/>
                <a:latin typeface="Google Sans"/>
              </a:rPr>
              <a:t>¨. </a:t>
            </a:r>
            <a:endParaRPr lang="es-ES" sz="2800" b="1" dirty="0">
              <a:solidFill>
                <a:schemeClr val="accent2">
                  <a:lumMod val="40000"/>
                  <a:lumOff val="6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D40E133-D61E-E458-9EE5-6018FC1027D4}"/>
              </a:ext>
            </a:extLst>
          </p:cNvPr>
          <p:cNvPicPr>
            <a:picLocks noChangeAspect="1"/>
          </p:cNvPicPr>
          <p:nvPr/>
        </p:nvPicPr>
        <p:blipFill>
          <a:blip r:embed="rId7"/>
          <a:stretch>
            <a:fillRect/>
          </a:stretch>
        </p:blipFill>
        <p:spPr>
          <a:xfrm>
            <a:off x="6090775" y="670321"/>
            <a:ext cx="5616313" cy="5517358"/>
          </a:xfrm>
          <a:prstGeom prst="rect">
            <a:avLst/>
          </a:prstGeom>
        </p:spPr>
      </p:pic>
    </p:spTree>
    <p:extLst>
      <p:ext uri="{BB962C8B-B14F-4D97-AF65-F5344CB8AC3E}">
        <p14:creationId xmlns:p14="http://schemas.microsoft.com/office/powerpoint/2010/main" val="329591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4EC00D-6A69-D01E-55B6-A2D55ABFC0F7}"/>
              </a:ext>
            </a:extLst>
          </p:cNvPr>
          <p:cNvSpPr txBox="1"/>
          <p:nvPr/>
        </p:nvSpPr>
        <p:spPr>
          <a:xfrm>
            <a:off x="417203" y="406987"/>
            <a:ext cx="4561400" cy="5099088"/>
          </a:xfrm>
          <a:prstGeom prst="rect">
            <a:avLst/>
          </a:prstGeom>
          <a:noFill/>
        </p:spPr>
        <p:txBody>
          <a:bodyPr wrap="square">
            <a:spAutoFit/>
          </a:bodyPr>
          <a:lstStyle/>
          <a:p>
            <a:pPr algn="just">
              <a:lnSpc>
                <a:spcPct val="150000"/>
              </a:lnSpc>
              <a:spcBef>
                <a:spcPts val="1800"/>
              </a:spcBef>
            </a:pPr>
            <a:r>
              <a:rPr lang="es-ES" sz="3000" b="1" dirty="0">
                <a:latin typeface="Calibri" panose="020F0502020204030204" pitchFamily="34" charset="0"/>
                <a:ea typeface="Calibri" panose="020F0502020204030204" pitchFamily="34" charset="0"/>
                <a:cs typeface="Times New Roman" panose="02020603050405020304" pitchFamily="18" charset="0"/>
              </a:rPr>
              <a:t>Hebreos 7:25</a:t>
            </a:r>
          </a:p>
          <a:p>
            <a:pPr algn="just">
              <a:lnSpc>
                <a:spcPct val="150000"/>
              </a:lnSpc>
              <a:spcBef>
                <a:spcPts val="1800"/>
              </a:spcBef>
            </a:pPr>
            <a:r>
              <a:rPr lang="es-ES" sz="3000" b="1" dirty="0">
                <a:solidFill>
                  <a:schemeClr val="accent2">
                    <a:lumMod val="40000"/>
                    <a:lumOff val="60000"/>
                  </a:schemeClr>
                </a:solidFill>
                <a:latin typeface="Google Sans"/>
              </a:rPr>
              <a:t>¨P</a:t>
            </a:r>
            <a:r>
              <a:rPr lang="es-ES" sz="3000" b="1" i="0" dirty="0">
                <a:solidFill>
                  <a:schemeClr val="accent2">
                    <a:lumMod val="40000"/>
                    <a:lumOff val="60000"/>
                  </a:schemeClr>
                </a:solidFill>
                <a:effectLst/>
                <a:latin typeface="Google Sans"/>
              </a:rPr>
              <a:t>or eso él puede también salvar enteramente a los que por medio de él se acercan a Dios, </a:t>
            </a:r>
            <a:r>
              <a:rPr lang="es-ES" sz="3000" b="1" i="0" dirty="0">
                <a:solidFill>
                  <a:srgbClr val="00B050"/>
                </a:solidFill>
                <a:effectLst/>
                <a:latin typeface="Google Sans"/>
              </a:rPr>
              <a:t>viviendo siempre para interceder por ellos ¨. </a:t>
            </a:r>
            <a:endParaRPr lang="es-ES" sz="3000" b="1" dirty="0">
              <a:solidFill>
                <a:srgbClr val="00B05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4A9931-A4A6-67F3-002F-3A8DC8A28F19}"/>
              </a:ext>
            </a:extLst>
          </p:cNvPr>
          <p:cNvPicPr>
            <a:picLocks noChangeAspect="1"/>
          </p:cNvPicPr>
          <p:nvPr/>
        </p:nvPicPr>
        <p:blipFill>
          <a:blip r:embed="rId7"/>
          <a:stretch>
            <a:fillRect/>
          </a:stretch>
        </p:blipFill>
        <p:spPr>
          <a:xfrm>
            <a:off x="5458951" y="595746"/>
            <a:ext cx="5819775" cy="5500254"/>
          </a:xfrm>
          <a:prstGeom prst="rect">
            <a:avLst/>
          </a:prstGeom>
        </p:spPr>
      </p:pic>
    </p:spTree>
    <p:extLst>
      <p:ext uri="{BB962C8B-B14F-4D97-AF65-F5344CB8AC3E}">
        <p14:creationId xmlns:p14="http://schemas.microsoft.com/office/powerpoint/2010/main" val="45220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04800"/>
            <a:ext cx="9250636" cy="534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Cordero y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000" b="1" dirty="0">
                <a:effectLst/>
                <a:latin typeface="Calibri" panose="020F0502020204030204" pitchFamily="34" charset="0"/>
                <a:ea typeface="Calibri" panose="020F0502020204030204" pitchFamily="34" charset="0"/>
                <a:cs typeface="Times New Roman" panose="02020603050405020304" pitchFamily="18" charset="0"/>
              </a:rPr>
              <a:t>El Salvador tiene muchos títulos, porque Él </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"heredó un nombre más excelente" [</a:t>
            </a:r>
            <a:r>
              <a:rPr lang="es-ES" sz="3000" b="1"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Heb</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1:4],</a:t>
            </a:r>
            <a:r>
              <a:rPr lang="es-ES" sz="3000" b="1" dirty="0">
                <a:effectLst/>
                <a:latin typeface="Calibri" panose="020F0502020204030204" pitchFamily="34" charset="0"/>
                <a:ea typeface="Calibri" panose="020F0502020204030204" pitchFamily="34" charset="0"/>
                <a:cs typeface="Times New Roman" panose="02020603050405020304" pitchFamily="18" charset="0"/>
              </a:rPr>
              <a:t> que todas las huestes angélicas del cielo. De los diferentes títulos conferidos a Él, no hay ninguno que sea tan querido para la humanidad </a:t>
            </a:r>
            <a:r>
              <a:rPr lang="es-ES" sz="3000" b="1" dirty="0">
                <a:latin typeface="Calibri" panose="020F0502020204030204" pitchFamily="34" charset="0"/>
                <a:ea typeface="Calibri" panose="020F0502020204030204" pitchFamily="34" charset="0"/>
                <a:cs typeface="Times New Roman" panose="02020603050405020304" pitchFamily="18" charset="0"/>
              </a:rPr>
              <a:t>como</a:t>
            </a:r>
            <a:r>
              <a:rPr lang="es-ES" sz="3000" b="1" dirty="0">
                <a:effectLst/>
                <a:latin typeface="Calibri" panose="020F0502020204030204" pitchFamily="34" charset="0"/>
                <a:ea typeface="Calibri" panose="020F0502020204030204" pitchFamily="34" charset="0"/>
                <a:cs typeface="Times New Roman" panose="02020603050405020304" pitchFamily="18" charset="0"/>
              </a:rPr>
              <a:t> el de </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"Cordero de Dios" </a:t>
            </a:r>
            <a:r>
              <a:rPr lang="es-ES" sz="3000" b="1" dirty="0">
                <a:effectLst/>
                <a:latin typeface="Calibri" panose="020F0502020204030204" pitchFamily="34" charset="0"/>
                <a:ea typeface="Calibri" panose="020F0502020204030204" pitchFamily="34" charset="0"/>
                <a:cs typeface="Times New Roman" panose="02020603050405020304" pitchFamily="18" charset="0"/>
              </a:rPr>
              <a:t>y </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"Sumo Sacerdote".</a:t>
            </a:r>
            <a:r>
              <a:rPr lang="es-ES" sz="3000" b="1" dirty="0">
                <a:effectLst/>
                <a:latin typeface="Calibri" panose="020F0502020204030204" pitchFamily="34" charset="0"/>
                <a:ea typeface="Calibri" panose="020F0502020204030204" pitchFamily="34" charset="0"/>
                <a:cs typeface="Times New Roman" panose="02020603050405020304" pitchFamily="18" charset="0"/>
              </a:rPr>
              <a:t> </a:t>
            </a:r>
            <a:r>
              <a:rPr lang="es-ES" sz="30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En virtud de estos dos oficios Él levantó la pobre raza humana hasta un lugar donde ellos pudieran compartir su glorioso reino de gracia, </a:t>
            </a:r>
            <a:r>
              <a:rPr lang="es-ES" sz="3000" b="1" dirty="0">
                <a:effectLst/>
                <a:latin typeface="Calibri" panose="020F0502020204030204" pitchFamily="34" charset="0"/>
                <a:ea typeface="Calibri" panose="020F0502020204030204" pitchFamily="34" charset="0"/>
                <a:cs typeface="Times New Roman" panose="02020603050405020304" pitchFamily="18" charset="0"/>
              </a:rPr>
              <a:t>aun cuando estén en medio de este mundo lleno de pecado. </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800"/>
              </a:spcBef>
            </a:pPr>
            <a:endParaRPr lang="es-E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3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 </a:t>
            </a:r>
            <a:r>
              <a:rPr lang="es-ES" sz="4000" b="1" dirty="0">
                <a:solidFill>
                  <a:schemeClr val="bg2">
                    <a:lumMod val="50000"/>
                    <a:lumOff val="50000"/>
                  </a:schemeClr>
                </a:solidFill>
              </a:rPr>
              <a:t>Cristo, Cordero y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En el servicio típico, aquel que comprendiera que era un pecador, tenía que traer un cordero como ofrenda por el pecado. </a:t>
            </a:r>
            <a:r>
              <a:rPr lang="es-ES" sz="32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El sacerdote no podía oficiar por él si no traía esta ofrenda.</a:t>
            </a:r>
            <a:r>
              <a:rPr lang="es-ES" sz="3200" b="1" dirty="0">
                <a:effectLst/>
                <a:latin typeface="Calibri" panose="020F0502020204030204" pitchFamily="34" charset="0"/>
                <a:ea typeface="Calibri" panose="020F0502020204030204" pitchFamily="34" charset="0"/>
                <a:cs typeface="Times New Roman" panose="02020603050405020304" pitchFamily="18" charset="0"/>
              </a:rPr>
              <a:t> Todo el servicio no era más que una lección de kindergarten, cuyo objetivo era que el camino de la salvación se volviese tan fácil que nadie pudiese errar en comprenderlo. </a:t>
            </a:r>
            <a:endParaRPr lang="es-E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2">
                    <a:lumMod val="50000"/>
                    <a:lumOff val="50000"/>
                  </a:schemeClr>
                </a:solidFill>
              </a:rPr>
              <a:t> </a:t>
            </a:r>
            <a:r>
              <a:rPr lang="es-ES" sz="4000" b="1" dirty="0">
                <a:solidFill>
                  <a:schemeClr val="bg2">
                    <a:lumMod val="50000"/>
                    <a:lumOff val="50000"/>
                  </a:schemeClr>
                </a:solidFill>
              </a:rPr>
              <a:t>Cristo, Cordero y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200" b="1" dirty="0">
                <a:effectLst/>
                <a:latin typeface="Calibri" panose="020F0502020204030204" pitchFamily="34" charset="0"/>
                <a:ea typeface="Calibri" panose="020F0502020204030204" pitchFamily="34" charset="0"/>
                <a:cs typeface="Times New Roman" panose="02020603050405020304" pitchFamily="18" charset="0"/>
              </a:rPr>
              <a:t>Cuando entendemos que somos pecadores, nos acordamos de nuestro "Cordero", confesamos nuestros pecados, y en su nombre estos son perdonados; entonces Él oficia como Sumo Sacerdote a favor nuestro delante del Padre. Él pleitea el mérito de su sangre, y cubre nuestra vida, manchada de pecado, con el manto de su justicia, y nosotros estamos en pie delante del Padre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"aceptados en el Amado" [Efesios 1:6]. </a:t>
            </a: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68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264490" cy="465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2">
                    <a:lumMod val="50000"/>
                    <a:lumOff val="50000"/>
                  </a:schemeClr>
                </a:solidFill>
              </a:rPr>
              <a:t> Cristo, Cordero y Sumo Sacerdote</a:t>
            </a:r>
            <a:endParaRPr lang="en-US" sz="4000" b="1" dirty="0">
              <a:solidFill>
                <a:schemeClr val="bg2">
                  <a:lumMod val="50000"/>
                  <a:lumOff val="50000"/>
                </a:schemeClr>
              </a:solidFill>
            </a:endParaRPr>
          </a:p>
        </p:txBody>
      </p:sp>
      <p:sp>
        <p:nvSpPr>
          <p:cNvPr id="5" name="Título 1"/>
          <p:cNvSpPr txBox="1">
            <a:spLocks/>
          </p:cNvSpPr>
          <p:nvPr/>
        </p:nvSpPr>
        <p:spPr>
          <a:xfrm>
            <a:off x="450098" y="1039091"/>
            <a:ext cx="10952193" cy="58189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ES" sz="3000" b="1" dirty="0">
                <a:effectLst/>
                <a:latin typeface="Calibri" panose="020F0502020204030204" pitchFamily="34" charset="0"/>
                <a:ea typeface="Calibri" panose="020F0502020204030204" pitchFamily="34" charset="0"/>
                <a:cs typeface="Times New Roman" panose="02020603050405020304" pitchFamily="18" charset="0"/>
              </a:rPr>
              <a:t>En el tipo, la sangre de la ofrenda por el pecado era esparcida en el atrio, y después el sacerdote entraba en el santuario con la sangre, para presentarla delante del Señor . El Salvador dio su vida como un sacrificio por el pecado aquí en la tierra; y cuando entró en el Santuario celestial como Sumo Sacerdote, es llamado </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“Precursor". </a:t>
            </a:r>
            <a:r>
              <a:rPr lang="es-ES" sz="3000" b="1" dirty="0">
                <a:effectLst/>
                <a:latin typeface="Calibri" panose="020F0502020204030204" pitchFamily="34" charset="0"/>
                <a:ea typeface="Calibri" panose="020F0502020204030204" pitchFamily="34" charset="0"/>
                <a:cs typeface="Times New Roman" panose="02020603050405020304" pitchFamily="18" charset="0"/>
              </a:rPr>
              <a:t>Bajo ninguna circunstancia, excepto cuando entró "dentro del velo" del Santuario celestial, le es aplicado ese nombre al Salvador.</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pPr>
            <a:endParaRPr lang="es-E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2907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904</TotalTime>
  <Words>1992</Words>
  <Application>Microsoft Office PowerPoint</Application>
  <PresentationFormat>Widescreen</PresentationFormat>
  <Paragraphs>81</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Aptos</vt:lpstr>
      <vt:lpstr>Aptos Display</vt:lpstr>
      <vt:lpstr>Arial</vt:lpstr>
      <vt:lpstr>Calibri</vt:lpstr>
      <vt:lpstr>Century Gothic</vt:lpstr>
      <vt:lpstr>Google Sans</vt:lpstr>
      <vt:lpstr>Wingdings 3</vt:lpstr>
      <vt:lpstr>Tema de Office</vt:lpstr>
      <vt:lpstr>1_Ion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Cristo, el Precursor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Mirla Jackeline De Jesús Bidó</cp:lastModifiedBy>
  <cp:revision>48</cp:revision>
  <dcterms:created xsi:type="dcterms:W3CDTF">2024-04-21T02:46:20Z</dcterms:created>
  <dcterms:modified xsi:type="dcterms:W3CDTF">2024-06-09T23:56:30Z</dcterms:modified>
</cp:coreProperties>
</file>