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452" r:id="rId6"/>
    <p:sldId id="453" r:id="rId7"/>
    <p:sldId id="454" r:id="rId8"/>
    <p:sldId id="466" r:id="rId9"/>
    <p:sldId id="455" r:id="rId10"/>
    <p:sldId id="456" r:id="rId11"/>
    <p:sldId id="457" r:id="rId12"/>
    <p:sldId id="458" r:id="rId13"/>
    <p:sldId id="459" r:id="rId14"/>
    <p:sldId id="460" r:id="rId15"/>
    <p:sldId id="461" r:id="rId16"/>
    <p:sldId id="462" r:id="rId17"/>
    <p:sldId id="465" r:id="rId18"/>
    <p:sldId id="463" r:id="rId19"/>
    <p:sldId id="464" r:id="rId20"/>
    <p:sldId id="425" r:id="rId21"/>
    <p:sldId id="284" r:id="rId22"/>
    <p:sldId id="259" r:id="rId23"/>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ises Aguero Arroyo" userId="6911e8fa5ae1fd38" providerId="LiveId" clId="{25FF3B3E-4842-4E81-8672-CD7E35DFD2A4}"/>
    <pc:docChg chg="modSld">
      <pc:chgData name="Ulises Aguero Arroyo" userId="6911e8fa5ae1fd38" providerId="LiveId" clId="{25FF3B3E-4842-4E81-8672-CD7E35DFD2A4}" dt="2025-03-09T23:55:26.373" v="6" actId="14100"/>
      <pc:docMkLst>
        <pc:docMk/>
      </pc:docMkLst>
      <pc:sldChg chg="modSp mod">
        <pc:chgData name="Ulises Aguero Arroyo" userId="6911e8fa5ae1fd38" providerId="LiveId" clId="{25FF3B3E-4842-4E81-8672-CD7E35DFD2A4}" dt="2025-03-09T23:55:26.373" v="6" actId="14100"/>
        <pc:sldMkLst>
          <pc:docMk/>
          <pc:sldMk cId="1527970377" sldId="425"/>
        </pc:sldMkLst>
        <pc:graphicFrameChg chg="mod modGraphic">
          <ac:chgData name="Ulises Aguero Arroyo" userId="6911e8fa5ae1fd38" providerId="LiveId" clId="{25FF3B3E-4842-4E81-8672-CD7E35DFD2A4}" dt="2025-03-09T23:55:26.373" v="6" actId="14100"/>
          <ac:graphicFrameMkLst>
            <pc:docMk/>
            <pc:sldMk cId="1527970377" sldId="425"/>
            <ac:graphicFrameMk id="4" creationId="{B3ECFC06-C0B4-D8A9-2433-9EA460C59084}"/>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9/3/2025</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9/3/2025</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9/3/2025</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3/9/2025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9/3/2025</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3/9/2025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3/9/2025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9/3/2025</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9/3/2025</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9/3/2025</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9/3/2025</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9/3/2025</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9/3/2025</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9/3/2025</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9/3/2025</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8C892-B7B7-F00D-79B3-E68603A66EF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AB9AD96-6CF8-2CF9-A05F-51D153641D1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A51FABB8-AD3D-6CC8-3864-74C030FAB79C}"/>
              </a:ext>
            </a:extLst>
          </p:cNvPr>
          <p:cNvSpPr txBox="1">
            <a:spLocks/>
          </p:cNvSpPr>
          <p:nvPr/>
        </p:nvSpPr>
        <p:spPr>
          <a:xfrm>
            <a:off x="295146" y="150127"/>
            <a:ext cx="11750550"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E97132">
                    <a:lumMod val="40000"/>
                    <a:lumOff val="60000"/>
                  </a:srgbClr>
                </a:solidFill>
                <a:effectLst/>
                <a:uLnTx/>
                <a:uFillTx/>
                <a:latin typeface="Aptos" panose="02110004020202020204"/>
                <a:ea typeface="+mn-ea"/>
                <a:cs typeface="+mn-cs"/>
              </a:rPr>
              <a:t>"No sembrarás tu viña con especies de semilla diferentes</a:t>
            </a:r>
            <a:r>
              <a:rPr kumimoji="0" lang="es-ES" sz="2800" b="1" i="0" u="none" strike="noStrike" kern="1200" cap="none" spc="0" normalizeH="0" baseline="0" noProof="0" dirty="0">
                <a:ln>
                  <a:noFill/>
                </a:ln>
                <a:solidFill>
                  <a:srgbClr val="E97132">
                    <a:lumMod val="40000"/>
                    <a:lumOff val="60000"/>
                  </a:srgbClr>
                </a:solidFill>
                <a:effectLst/>
                <a:uLnTx/>
                <a:uFillTx/>
                <a:latin typeface="Aptos" panose="02110004020202020204"/>
                <a:ea typeface="+mn-ea"/>
                <a:cs typeface="+mn-cs"/>
              </a:rPr>
              <a:t>¨</a:t>
            </a:r>
            <a:endParaRPr kumimoji="0" lang="en-US" sz="2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ítulo 1">
            <a:extLst>
              <a:ext uri="{FF2B5EF4-FFF2-40B4-BE49-F238E27FC236}">
                <a16:creationId xmlns:a16="http://schemas.microsoft.com/office/drawing/2014/main" id="{74ECFCEA-5E1F-96F5-904D-EE00628998B3}"/>
              </a:ext>
            </a:extLst>
          </p:cNvPr>
          <p:cNvSpPr txBox="1">
            <a:spLocks/>
          </p:cNvSpPr>
          <p:nvPr/>
        </p:nvSpPr>
        <p:spPr>
          <a:xfrm>
            <a:off x="146304" y="839339"/>
            <a:ext cx="11750550"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600" b="1" i="0" u="none" strike="noStrike" kern="1200" cap="none" spc="0" normalizeH="0" baseline="0" noProof="0" dirty="0">
                <a:ln>
                  <a:noFill/>
                </a:ln>
                <a:effectLst/>
                <a:uLnTx/>
                <a:uFillTx/>
                <a:latin typeface="Century Gothic" panose="020B0502020202020204"/>
                <a:ea typeface="+mj-ea"/>
                <a:cs typeface="+mj-cs"/>
              </a:rPr>
              <a:t>La Versión Revisada del Nuevo Testamento dice, </a:t>
            </a:r>
            <a:r>
              <a:rPr kumimoji="0" lang="es-ES" sz="2600" b="1" i="0" u="none" strike="noStrike" kern="1200" cap="none" spc="0" normalizeH="0" baseline="0" noProof="0" dirty="0">
                <a:ln>
                  <a:noFill/>
                </a:ln>
                <a:solidFill>
                  <a:srgbClr val="FFFF00"/>
                </a:solidFill>
                <a:effectLst/>
                <a:uLnTx/>
                <a:uFillTx/>
                <a:latin typeface="Century Gothic" panose="020B0502020202020204"/>
                <a:ea typeface="+mj-ea"/>
                <a:cs typeface="+mj-cs"/>
              </a:rPr>
              <a:t>"Las malas compañías ciertamente corromperán las buenas costumbres". </a:t>
            </a:r>
            <a:r>
              <a:rPr kumimoji="0" lang="es-ES" sz="2600" b="1" i="0" u="none" strike="noStrike" kern="1200" cap="none" spc="0" normalizeH="0" baseline="0" noProof="0" dirty="0">
                <a:ln>
                  <a:noFill/>
                </a:ln>
                <a:effectLst/>
                <a:uLnTx/>
                <a:uFillTx/>
                <a:latin typeface="Century Gothic" panose="020B0502020202020204"/>
                <a:ea typeface="+mj-ea"/>
                <a:cs typeface="+mj-cs"/>
              </a:rPr>
              <a:t>El Testamento del Siglo Veinte lo coloca en una forma más fuerte aun, mostrando que la contaminación con la asociación maligna afecta mucho más que las costumbres externas. Ella dice, "No os engañéis; el buen carácter es destruido por la mala compañía".</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600" b="1" i="0" u="none" strike="noStrike" kern="1200" cap="none" spc="0" normalizeH="0" baseline="0" noProof="0" dirty="0">
                <a:ln>
                  <a:noFill/>
                </a:ln>
                <a:effectLst/>
                <a:uLnTx/>
                <a:uFillTx/>
                <a:latin typeface="Century Gothic" panose="020B0502020202020204"/>
                <a:ea typeface="+mj-ea"/>
                <a:cs typeface="+mj-cs"/>
              </a:rPr>
              <a:t>El Nuevo Testamento Siríaco nos da una luz adicional en lo que está incluido en el término "mala compañía" o "mala comunicación", al colocar el versículo Así: </a:t>
            </a:r>
            <a:r>
              <a:rPr kumimoji="0" lang="es-ES" sz="2600" b="1" i="0" u="none" strike="noStrike" kern="1200" cap="none" spc="0" normalizeH="0" baseline="0" noProof="0" dirty="0">
                <a:ln>
                  <a:noFill/>
                </a:ln>
                <a:solidFill>
                  <a:srgbClr val="FFFF00"/>
                </a:solidFill>
                <a:effectLst/>
                <a:uLnTx/>
                <a:uFillTx/>
                <a:latin typeface="Century Gothic" panose="020B0502020202020204"/>
                <a:ea typeface="+mj-ea"/>
                <a:cs typeface="+mj-cs"/>
              </a:rPr>
              <a:t>"No os engañéis. Historias malas corrompen una mente bien dispuesta". </a:t>
            </a:r>
            <a:r>
              <a:rPr kumimoji="0" lang="es-ES" sz="2600" b="1" i="0" u="none" strike="noStrike" kern="1200" cap="none" spc="0" normalizeH="0" baseline="0" noProof="0" dirty="0">
                <a:ln>
                  <a:noFill/>
                </a:ln>
                <a:effectLst/>
                <a:uLnTx/>
                <a:uFillTx/>
                <a:latin typeface="Century Gothic" panose="020B0502020202020204"/>
                <a:ea typeface="+mj-ea"/>
                <a:cs typeface="+mj-cs"/>
              </a:rPr>
              <a:t>No hay ninguna diferencia en cómo se reciben, si vía oral, o a través de la TV, o en las columnas del diario, la verdad permanece siempre la misma, la mente bien dispuesta siempre será corrompida por ellas.</a:t>
            </a:r>
          </a:p>
        </p:txBody>
      </p:sp>
    </p:spTree>
    <p:extLst>
      <p:ext uri="{BB962C8B-B14F-4D97-AF65-F5344CB8AC3E}">
        <p14:creationId xmlns:p14="http://schemas.microsoft.com/office/powerpoint/2010/main" val="58110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051F-9A22-EC5C-5558-C46AA35B65EF}"/>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512D2E53-FADD-752D-0222-86A17D0CBA6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C227ED25-2082-F2DD-27B4-D2E12C4C425C}"/>
              </a:ext>
            </a:extLst>
          </p:cNvPr>
          <p:cNvSpPr txBox="1">
            <a:spLocks/>
          </p:cNvSpPr>
          <p:nvPr/>
        </p:nvSpPr>
        <p:spPr>
          <a:xfrm>
            <a:off x="295146" y="150127"/>
            <a:ext cx="11354310"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E97132">
                    <a:lumMod val="40000"/>
                    <a:lumOff val="60000"/>
                  </a:srgbClr>
                </a:solidFill>
                <a:effectLst/>
                <a:uLnTx/>
                <a:uFillTx/>
                <a:latin typeface="Aptos" panose="02110004020202020204"/>
                <a:ea typeface="+mn-ea"/>
                <a:cs typeface="+mn-cs"/>
              </a:rPr>
              <a:t>"No sembrarás tu viña con especies de semilla diferentes¨</a:t>
            </a:r>
            <a:endParaRPr kumimoji="0" lang="en-US" sz="24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ítulo 1">
            <a:extLst>
              <a:ext uri="{FF2B5EF4-FFF2-40B4-BE49-F238E27FC236}">
                <a16:creationId xmlns:a16="http://schemas.microsoft.com/office/drawing/2014/main" id="{AFDDF43B-6464-19D0-0EF8-A5C43D3C23E8}"/>
              </a:ext>
            </a:extLst>
          </p:cNvPr>
          <p:cNvSpPr txBox="1">
            <a:spLocks/>
          </p:cNvSpPr>
          <p:nvPr/>
        </p:nvSpPr>
        <p:spPr>
          <a:xfrm>
            <a:off x="47717" y="839338"/>
            <a:ext cx="11849137"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500" b="1" i="0" u="none" strike="noStrike" kern="1200" cap="none" spc="0" normalizeH="0" baseline="0" noProof="0" dirty="0">
                <a:ln>
                  <a:noFill/>
                </a:ln>
                <a:effectLst/>
                <a:uLnTx/>
                <a:uFillTx/>
                <a:latin typeface="Century Gothic" panose="020B0502020202020204"/>
                <a:ea typeface="+mj-ea"/>
                <a:cs typeface="+mj-cs"/>
              </a:rPr>
              <a:t>Tan ciertamente como el trigo, el cual nos provee nuestro pan de cada Día, se hecha a perder al ser mezclado con otras semillas en el campo; de manera que la mente más bien dispuesta a recibir las enseñanzas espirituales, tiene que mantenerse alejada de las malas personas, porque </a:t>
            </a:r>
            <a:r>
              <a:rPr kumimoji="0" lang="es-ES" sz="2500" b="1" i="0" u="none" strike="noStrike" kern="1200" cap="none" spc="0" normalizeH="0" baseline="0" noProof="0" dirty="0">
                <a:ln>
                  <a:noFill/>
                </a:ln>
                <a:solidFill>
                  <a:srgbClr val="FFFF00"/>
                </a:solidFill>
                <a:effectLst/>
                <a:uLnTx/>
                <a:uFillTx/>
                <a:latin typeface="Century Gothic" panose="020B0502020202020204"/>
                <a:ea typeface="+mj-ea"/>
                <a:cs typeface="+mj-cs"/>
              </a:rPr>
              <a:t>"su lenguaje corroe como cáncer" [2 Tim. 2:17]. "No pecó en esto Salomón, rey de Israel ? Todavía entre muchas razones no había rey semejante a él, y era amado por su Dios, y Dios lo constituyó rey sobre todo Israel. No obstante las mujeres extranjeras lo hicieron caer en pecado" [</a:t>
            </a:r>
            <a:r>
              <a:rPr kumimoji="0" lang="es-ES" sz="2500" b="1" i="0" u="none" strike="noStrike" kern="1200" cap="none" spc="0" normalizeH="0" baseline="0" noProof="0" dirty="0" err="1">
                <a:ln>
                  <a:noFill/>
                </a:ln>
                <a:solidFill>
                  <a:srgbClr val="FFFF00"/>
                </a:solidFill>
                <a:effectLst/>
                <a:uLnTx/>
                <a:uFillTx/>
                <a:latin typeface="Century Gothic" panose="020B0502020202020204"/>
                <a:ea typeface="+mj-ea"/>
                <a:cs typeface="+mj-cs"/>
              </a:rPr>
              <a:t>Neh</a:t>
            </a:r>
            <a:r>
              <a:rPr kumimoji="0" lang="es-ES" sz="2500" b="1" i="0" u="none" strike="noStrike" kern="1200" cap="none" spc="0" normalizeH="0" baseline="0" noProof="0" dirty="0">
                <a:ln>
                  <a:noFill/>
                </a:ln>
                <a:solidFill>
                  <a:srgbClr val="FFFF00"/>
                </a:solidFill>
                <a:effectLst/>
                <a:uLnTx/>
                <a:uFillTx/>
                <a:latin typeface="Century Gothic" panose="020B0502020202020204"/>
                <a:ea typeface="+mj-ea"/>
                <a:cs typeface="+mj-cs"/>
              </a:rPr>
              <a:t>. 13:23-26].</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500" b="1" i="0" u="none" strike="noStrike" kern="1200" cap="none" spc="0" normalizeH="0" baseline="0" noProof="0" dirty="0">
                <a:ln>
                  <a:noFill/>
                </a:ln>
                <a:effectLst/>
                <a:uLnTx/>
                <a:uFillTx/>
                <a:latin typeface="Century Gothic" panose="020B0502020202020204"/>
                <a:ea typeface="+mj-ea"/>
                <a:cs typeface="+mj-cs"/>
              </a:rPr>
              <a:t>"A través del contemplar somos modificados", es una ley de nuestro cuerpo. Si miramos de cara abierta al Señor, seremos transformados a Su imagen </a:t>
            </a:r>
            <a:r>
              <a:rPr kumimoji="0" lang="es-ES" sz="2500" b="1" i="0" u="none" strike="noStrike" kern="1200" cap="none" spc="0" normalizeH="0" baseline="0" noProof="0" dirty="0">
                <a:ln>
                  <a:noFill/>
                </a:ln>
                <a:solidFill>
                  <a:srgbClr val="FFFF00"/>
                </a:solidFill>
                <a:effectLst/>
                <a:uLnTx/>
                <a:uFillTx/>
                <a:latin typeface="Century Gothic" panose="020B0502020202020204"/>
                <a:ea typeface="+mj-ea"/>
                <a:cs typeface="+mj-cs"/>
              </a:rPr>
              <a:t>[2 </a:t>
            </a:r>
            <a:r>
              <a:rPr kumimoji="0" lang="es-ES" sz="2500" b="1" i="0" u="none" strike="noStrike" kern="1200" cap="none" spc="0" normalizeH="0" baseline="0" noProof="0" dirty="0" err="1">
                <a:ln>
                  <a:noFill/>
                </a:ln>
                <a:solidFill>
                  <a:srgbClr val="FFFF00"/>
                </a:solidFill>
                <a:effectLst/>
                <a:uLnTx/>
                <a:uFillTx/>
                <a:latin typeface="Century Gothic" panose="020B0502020202020204"/>
                <a:ea typeface="+mj-ea"/>
                <a:cs typeface="+mj-cs"/>
              </a:rPr>
              <a:t>Cor</a:t>
            </a:r>
            <a:r>
              <a:rPr kumimoji="0" lang="es-ES" sz="2500" b="1" i="0" u="none" strike="noStrike" kern="1200" cap="none" spc="0" normalizeH="0" baseline="0" noProof="0" dirty="0">
                <a:ln>
                  <a:noFill/>
                </a:ln>
                <a:solidFill>
                  <a:srgbClr val="FFFF00"/>
                </a:solidFill>
                <a:effectLst/>
                <a:uLnTx/>
                <a:uFillTx/>
                <a:latin typeface="Century Gothic" panose="020B0502020202020204"/>
                <a:ea typeface="+mj-ea"/>
                <a:cs typeface="+mj-cs"/>
              </a:rPr>
              <a:t>. 3:18]. </a:t>
            </a:r>
            <a:r>
              <a:rPr kumimoji="0" lang="es-ES" sz="2500" b="1" i="0" u="none" strike="noStrike" kern="1200" cap="none" spc="0" normalizeH="0" baseline="0" noProof="0" dirty="0">
                <a:ln>
                  <a:noFill/>
                </a:ln>
                <a:effectLst/>
                <a:uLnTx/>
                <a:uFillTx/>
                <a:latin typeface="Century Gothic" panose="020B0502020202020204"/>
                <a:ea typeface="+mj-ea"/>
                <a:cs typeface="+mj-cs"/>
              </a:rPr>
              <a:t>Si dejamos que nuestras mentes se alimenten con cosas malignas, seremos transformados de acuerdo con ellas. Así como David, necesitamos orar, </a:t>
            </a:r>
            <a:r>
              <a:rPr kumimoji="0" lang="es-ES" sz="2500" b="1" i="0" u="none" strike="noStrike" kern="1200" cap="none" spc="0" normalizeH="0" baseline="0" noProof="0" dirty="0">
                <a:ln>
                  <a:noFill/>
                </a:ln>
                <a:solidFill>
                  <a:srgbClr val="FFFF00"/>
                </a:solidFill>
                <a:effectLst/>
                <a:uLnTx/>
                <a:uFillTx/>
                <a:latin typeface="Century Gothic" panose="020B0502020202020204"/>
                <a:ea typeface="+mj-ea"/>
                <a:cs typeface="+mj-cs"/>
              </a:rPr>
              <a:t>"Desvía mis ojos para que no vean la vanidad y vivifícame en Tu camino" [Salmo 119:37].</a:t>
            </a:r>
          </a:p>
        </p:txBody>
      </p:sp>
    </p:spTree>
    <p:extLst>
      <p:ext uri="{BB962C8B-B14F-4D97-AF65-F5344CB8AC3E}">
        <p14:creationId xmlns:p14="http://schemas.microsoft.com/office/powerpoint/2010/main" val="57633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454D-CF8E-0244-3ADF-5CA13C18C3AC}"/>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F4140F5A-3E97-7360-E9AC-709DF035728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FBA919D3-CCE8-4D1A-2418-E8309C35F6D7}"/>
              </a:ext>
            </a:extLst>
          </p:cNvPr>
          <p:cNvSpPr txBox="1">
            <a:spLocks/>
          </p:cNvSpPr>
          <p:nvPr/>
        </p:nvSpPr>
        <p:spPr>
          <a:xfrm>
            <a:off x="295146" y="150127"/>
            <a:ext cx="11354310"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lumMod val="40000"/>
                    <a:lumOff val="60000"/>
                  </a:schemeClr>
                </a:solidFill>
              </a:rPr>
              <a:t>"</a:t>
            </a:r>
            <a:r>
              <a:rPr lang="es-ES" sz="2000" b="1" dirty="0">
                <a:solidFill>
                  <a:schemeClr val="accent2">
                    <a:lumMod val="40000"/>
                    <a:lumOff val="60000"/>
                  </a:schemeClr>
                </a:solidFill>
              </a:rPr>
              <a:t>cuando edifiques una casa nueva, le harás en la terraza una protección¨ </a:t>
            </a:r>
            <a:endParaRPr lang="en-US" sz="2400" b="1" dirty="0"/>
          </a:p>
        </p:txBody>
      </p:sp>
      <p:sp>
        <p:nvSpPr>
          <p:cNvPr id="5" name="Título 1">
            <a:extLst>
              <a:ext uri="{FF2B5EF4-FFF2-40B4-BE49-F238E27FC236}">
                <a16:creationId xmlns:a16="http://schemas.microsoft.com/office/drawing/2014/main" id="{2F4ACD49-3CD0-288D-7A80-0B0550856990}"/>
              </a:ext>
            </a:extLst>
          </p:cNvPr>
          <p:cNvSpPr txBox="1">
            <a:spLocks/>
          </p:cNvSpPr>
          <p:nvPr/>
        </p:nvSpPr>
        <p:spPr>
          <a:xfrm>
            <a:off x="1" y="694944"/>
            <a:ext cx="11896853" cy="61630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300" b="1" i="0" u="none" strike="noStrike" kern="1200" cap="none" spc="0" normalizeH="0" baseline="0" noProof="0" dirty="0">
                <a:ln>
                  <a:noFill/>
                </a:ln>
                <a:effectLst/>
                <a:uLnTx/>
                <a:uFillTx/>
                <a:latin typeface="Century Gothic" panose="020B0502020202020204"/>
                <a:ea typeface="+mj-ea"/>
                <a:cs typeface="+mj-cs"/>
              </a:rPr>
              <a:t>Para aquel que estaba construyendo una casa, era dado el siguiente mandamiento, </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"cuando edifiques una casa nueva, le harás en la terraza una protección, para que en ella no pongas culpa de sangre, si alguien de alguna manera viniera caer en ella" [</a:t>
            </a:r>
            <a:r>
              <a:rPr kumimoji="0" lang="es-ES" sz="2300" b="1" i="0" u="none" strike="noStrike" kern="1200" cap="none" spc="0" normalizeH="0" baseline="0" noProof="0" dirty="0" err="1">
                <a:ln>
                  <a:noFill/>
                </a:ln>
                <a:solidFill>
                  <a:srgbClr val="FFFF00"/>
                </a:solidFill>
                <a:effectLst/>
                <a:uLnTx/>
                <a:uFillTx/>
                <a:latin typeface="Century Gothic" panose="020B0502020202020204"/>
                <a:ea typeface="+mj-ea"/>
                <a:cs typeface="+mj-cs"/>
              </a:rPr>
              <a:t>Deut</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 22:8]. </a:t>
            </a:r>
            <a:r>
              <a:rPr kumimoji="0" lang="es-ES" sz="2300" b="1" i="0" u="none" strike="noStrike" kern="1200" cap="none" spc="0" normalizeH="0" baseline="0" noProof="0" dirty="0">
                <a:ln>
                  <a:noFill/>
                </a:ln>
                <a:effectLst/>
                <a:uLnTx/>
                <a:uFillTx/>
                <a:latin typeface="Century Gothic" panose="020B0502020202020204"/>
                <a:ea typeface="+mj-ea"/>
                <a:cs typeface="+mj-cs"/>
              </a:rPr>
              <a:t>Las casas en Palestina normalmente tienen techos planos, y sobre ellos las personas pueden andar para disfrutar el aire fresco, conversar, dormir, etc. La necesidad de una protección es evidente.</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300" b="1" i="0" u="none" strike="noStrike" kern="1200" cap="none" spc="0" normalizeH="0" baseline="0" noProof="0" dirty="0">
                <a:ln>
                  <a:noFill/>
                </a:ln>
                <a:effectLst/>
                <a:uLnTx/>
                <a:uFillTx/>
                <a:latin typeface="Century Gothic" panose="020B0502020202020204"/>
                <a:ea typeface="+mj-ea"/>
                <a:cs typeface="+mj-cs"/>
              </a:rPr>
              <a:t>Pero hay una gran lección espiritual en este mandamiento. Cada hombre edifica su propio carácter. Pablo dice, </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"vosotros sois edificios de Dios" </a:t>
            </a:r>
            <a:r>
              <a:rPr kumimoji="0" lang="es-ES" sz="2300" b="1" i="0" u="none" strike="noStrike" kern="1200" cap="none" spc="0" normalizeH="0" baseline="0" noProof="0" dirty="0">
                <a:ln>
                  <a:noFill/>
                </a:ln>
                <a:effectLst/>
                <a:uLnTx/>
                <a:uFillTx/>
                <a:latin typeface="Century Gothic" panose="020B0502020202020204"/>
                <a:ea typeface="+mj-ea"/>
                <a:cs typeface="+mj-cs"/>
              </a:rPr>
              <a:t>y cada edificio será probado por el Señor </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[1 </a:t>
            </a:r>
            <a:r>
              <a:rPr kumimoji="0" lang="es-ES" sz="2300" b="1" i="0" u="none" strike="noStrike" kern="1200" cap="none" spc="0" normalizeH="0" baseline="0" noProof="0" dirty="0" err="1">
                <a:ln>
                  <a:noFill/>
                </a:ln>
                <a:solidFill>
                  <a:srgbClr val="FFFF00"/>
                </a:solidFill>
                <a:effectLst/>
                <a:uLnTx/>
                <a:uFillTx/>
                <a:latin typeface="Century Gothic" panose="020B0502020202020204"/>
                <a:ea typeface="+mj-ea"/>
                <a:cs typeface="+mj-cs"/>
              </a:rPr>
              <a:t>Cor</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 3:9-17].</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300" b="1" i="0" u="none" strike="noStrike" kern="1200" cap="none" spc="0" normalizeH="0" baseline="0" noProof="0" dirty="0">
                <a:ln>
                  <a:noFill/>
                </a:ln>
                <a:effectLst/>
                <a:uLnTx/>
                <a:uFillTx/>
                <a:latin typeface="Century Gothic" panose="020B0502020202020204"/>
                <a:ea typeface="+mj-ea"/>
                <a:cs typeface="+mj-cs"/>
              </a:rPr>
              <a:t>Es posible construir un carácter que pase el test del juicio, y que en este mundo permanezca como un farol en las tinieblas morales del pecado, guiando a otros al puerto seguro del descanso. Del otro lado, la casa que no tiene ninguna protección, puede ser la ruina de muchas almas. En la construcción de nuestro carácter necesitamos dar pasos firmes en el camino, </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"para que no se extravíe el que es manco, sino que sea salvado" [</a:t>
            </a:r>
            <a:r>
              <a:rPr kumimoji="0" lang="es-ES" sz="2300" b="1" i="0" u="none" strike="noStrike" kern="1200" cap="none" spc="0" normalizeH="0" baseline="0" noProof="0" dirty="0" err="1">
                <a:ln>
                  <a:noFill/>
                </a:ln>
                <a:solidFill>
                  <a:srgbClr val="FFFF00"/>
                </a:solidFill>
                <a:effectLst/>
                <a:uLnTx/>
                <a:uFillTx/>
                <a:latin typeface="Century Gothic" panose="020B0502020202020204"/>
                <a:ea typeface="+mj-ea"/>
                <a:cs typeface="+mj-cs"/>
              </a:rPr>
              <a:t>Heb</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 12:13].</a:t>
            </a:r>
          </a:p>
        </p:txBody>
      </p:sp>
    </p:spTree>
    <p:extLst>
      <p:ext uri="{BB962C8B-B14F-4D97-AF65-F5344CB8AC3E}">
        <p14:creationId xmlns:p14="http://schemas.microsoft.com/office/powerpoint/2010/main" val="4123093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D985B-F209-4016-B133-2B54FB8F8FCF}"/>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2803A0C8-7FF0-ABAA-FAED-E36E1C52A42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126FF5A6-1DC0-DC63-0551-F63346F81315}"/>
              </a:ext>
            </a:extLst>
          </p:cNvPr>
          <p:cNvSpPr txBox="1">
            <a:spLocks/>
          </p:cNvSpPr>
          <p:nvPr/>
        </p:nvSpPr>
        <p:spPr>
          <a:xfrm>
            <a:off x="295146" y="150127"/>
            <a:ext cx="10970262"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solidFill>
                  <a:schemeClr val="accent2">
                    <a:lumMod val="40000"/>
                    <a:lumOff val="60000"/>
                  </a:schemeClr>
                </a:solidFill>
              </a:rPr>
              <a:t>¨No atarás la boca al buey cuando pisa el grano" </a:t>
            </a:r>
            <a:endParaRPr lang="en-US" sz="2800" b="1" dirty="0"/>
          </a:p>
        </p:txBody>
      </p:sp>
      <p:sp>
        <p:nvSpPr>
          <p:cNvPr id="5" name="Título 1">
            <a:extLst>
              <a:ext uri="{FF2B5EF4-FFF2-40B4-BE49-F238E27FC236}">
                <a16:creationId xmlns:a16="http://schemas.microsoft.com/office/drawing/2014/main" id="{059523D0-1A8B-AF59-3B99-3DC3DEF43CA5}"/>
              </a:ext>
            </a:extLst>
          </p:cNvPr>
          <p:cNvSpPr txBox="1">
            <a:spLocks/>
          </p:cNvSpPr>
          <p:nvPr/>
        </p:nvSpPr>
        <p:spPr>
          <a:xfrm>
            <a:off x="47717" y="839338"/>
            <a:ext cx="11849137"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300" b="1" i="0" u="none" strike="noStrike" kern="1200" cap="none" spc="0" normalizeH="0" baseline="0" noProof="0" dirty="0">
                <a:ln>
                  <a:noFill/>
                </a:ln>
                <a:effectLst/>
                <a:uLnTx/>
                <a:uFillTx/>
                <a:latin typeface="Century Gothic" panose="020B0502020202020204"/>
                <a:ea typeface="+mj-ea"/>
                <a:cs typeface="+mj-cs"/>
              </a:rPr>
              <a:t>Se dice que la rígida apariencia de una estatua de mármol puede cambiar su expresión, pudiendo llegar a sonreír, cuando manos hábiles mueven una luz delante de ella; de la misma manera el simple mandamiento, </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"No atarás la boca al buey cuando pisa el grano" [</a:t>
            </a:r>
            <a:r>
              <a:rPr kumimoji="0" lang="es-ES" sz="2300" b="1" i="0" u="none" strike="noStrike" kern="1200" cap="none" spc="0" normalizeH="0" baseline="0" noProof="0" dirty="0" err="1">
                <a:ln>
                  <a:noFill/>
                </a:ln>
                <a:solidFill>
                  <a:srgbClr val="FFFF00"/>
                </a:solidFill>
                <a:effectLst/>
                <a:uLnTx/>
                <a:uFillTx/>
                <a:latin typeface="Century Gothic" panose="020B0502020202020204"/>
                <a:ea typeface="+mj-ea"/>
                <a:cs typeface="+mj-cs"/>
              </a:rPr>
              <a:t>Deut</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 25:4], </a:t>
            </a:r>
            <a:r>
              <a:rPr kumimoji="0" lang="es-ES" sz="2300" b="1" i="0" u="none" strike="noStrike" kern="1200" cap="none" spc="0" normalizeH="0" baseline="0" noProof="0" dirty="0">
                <a:ln>
                  <a:noFill/>
                </a:ln>
                <a:effectLst/>
                <a:uLnTx/>
                <a:uFillTx/>
                <a:latin typeface="Century Gothic" panose="020B0502020202020204"/>
                <a:ea typeface="+mj-ea"/>
                <a:cs typeface="+mj-cs"/>
              </a:rPr>
              <a:t>cuando es mirado bajo la luz del Nuevo Testamento, contiene lecciones espirituales para la iglesia cristiana.</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300" b="1" i="0" u="none" strike="noStrike" kern="1200" cap="none" spc="0" normalizeH="0" baseline="0" noProof="0" dirty="0">
                <a:ln>
                  <a:noFill/>
                </a:ln>
                <a:effectLst/>
                <a:uLnTx/>
                <a:uFillTx/>
                <a:latin typeface="Century Gothic" panose="020B0502020202020204"/>
                <a:ea typeface="+mj-ea"/>
                <a:cs typeface="+mj-cs"/>
              </a:rPr>
              <a:t>Al escribir sobre el soporte del obrero cristiano, Pablo dice, </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"Porque está escrito en la ley de Moisés: No atarás la boca al buey que pisa el grano. Acaso es de bueyes que Dios se preocupa ? O es seguramente por nosotros que El se preocupa ? Ciertamente es por nosotros que está escrito" [1 </a:t>
            </a:r>
            <a:r>
              <a:rPr kumimoji="0" lang="es-ES" sz="2300" b="1" i="0" u="none" strike="noStrike" kern="1200" cap="none" spc="0" normalizeH="0" baseline="0" noProof="0" dirty="0" err="1">
                <a:ln>
                  <a:noFill/>
                </a:ln>
                <a:solidFill>
                  <a:srgbClr val="FFFF00"/>
                </a:solidFill>
                <a:effectLst/>
                <a:uLnTx/>
                <a:uFillTx/>
                <a:latin typeface="Century Gothic" panose="020B0502020202020204"/>
                <a:ea typeface="+mj-ea"/>
                <a:cs typeface="+mj-cs"/>
              </a:rPr>
              <a:t>Cor</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 9:9-10].</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300" b="1" i="0" u="none" strike="noStrike" kern="1200" cap="none" spc="0" normalizeH="0" baseline="0" noProof="0" dirty="0">
                <a:ln>
                  <a:noFill/>
                </a:ln>
                <a:effectLst/>
                <a:uLnTx/>
                <a:uFillTx/>
                <a:latin typeface="Century Gothic" panose="020B0502020202020204"/>
                <a:ea typeface="+mj-ea"/>
                <a:cs typeface="+mj-cs"/>
              </a:rPr>
              <a:t>Entonces él procedió a explicar que si recibimos ayuda espiritual de los obreros cristianos, estamos por su vez en la obligación de darles de nuestras cosas "carnales" o temporales. No tenemos ningún derecho en disfrutar la ayuda espiritual obtenida de un obrero cristiano, sin darle una ayuda financiera para que él sea capaz de soportar el trabajo, que lo que los antiguos Israelitas tenían de amarrar la boca del buey que estaba pacientemente juntando sus granos.</a:t>
            </a:r>
          </a:p>
        </p:txBody>
      </p:sp>
    </p:spTree>
    <p:extLst>
      <p:ext uri="{BB962C8B-B14F-4D97-AF65-F5344CB8AC3E}">
        <p14:creationId xmlns:p14="http://schemas.microsoft.com/office/powerpoint/2010/main" val="423062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BE80A-15DE-6938-8167-5DBAF945321B}"/>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E9BEE6DC-DD1F-338D-735F-39FD63581B5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5A34B2D4-47B9-2A69-2C02-4D6965A395DD}"/>
              </a:ext>
            </a:extLst>
          </p:cNvPr>
          <p:cNvSpPr txBox="1">
            <a:spLocks/>
          </p:cNvSpPr>
          <p:nvPr/>
        </p:nvSpPr>
        <p:spPr>
          <a:xfrm>
            <a:off x="47717" y="150127"/>
            <a:ext cx="11620027"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solidFill>
                  <a:schemeClr val="accent2">
                    <a:lumMod val="40000"/>
                    <a:lumOff val="60000"/>
                  </a:schemeClr>
                </a:solidFill>
              </a:rPr>
              <a:t>¨No atarás la boca al buey cuando pisa el grano" </a:t>
            </a:r>
          </a:p>
        </p:txBody>
      </p:sp>
      <p:sp>
        <p:nvSpPr>
          <p:cNvPr id="5" name="Título 1">
            <a:extLst>
              <a:ext uri="{FF2B5EF4-FFF2-40B4-BE49-F238E27FC236}">
                <a16:creationId xmlns:a16="http://schemas.microsoft.com/office/drawing/2014/main" id="{7E80E7FD-E2F3-33FE-BB80-14B6924A88F6}"/>
              </a:ext>
            </a:extLst>
          </p:cNvPr>
          <p:cNvSpPr txBox="1">
            <a:spLocks/>
          </p:cNvSpPr>
          <p:nvPr/>
        </p:nvSpPr>
        <p:spPr>
          <a:xfrm>
            <a:off x="47717" y="839338"/>
            <a:ext cx="11849137"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600" b="1" i="0" u="none" strike="noStrike" kern="1200" cap="none" spc="0" normalizeH="0" baseline="0" noProof="0" dirty="0">
                <a:ln>
                  <a:noFill/>
                </a:ln>
                <a:effectLst/>
                <a:uLnTx/>
                <a:uFillTx/>
                <a:latin typeface="Century Gothic" panose="020B0502020202020204"/>
                <a:ea typeface="+mj-ea"/>
                <a:cs typeface="+mj-cs"/>
              </a:rPr>
              <a:t>Pablo encierra su argumentación mostrándonos que el mismo sistema de diezmos dado por Dios para sostener Su obra antiguamente, aun está activo en la iglesia cristiana. </a:t>
            </a:r>
            <a:r>
              <a:rPr kumimoji="0" lang="es-ES" sz="2600" b="1" i="0" u="none" strike="noStrike" kern="1200" cap="none" spc="0" normalizeH="0" baseline="0" noProof="0" dirty="0">
                <a:ln>
                  <a:noFill/>
                </a:ln>
                <a:solidFill>
                  <a:srgbClr val="FFFF00"/>
                </a:solidFill>
                <a:effectLst/>
                <a:uLnTx/>
                <a:uFillTx/>
                <a:latin typeface="Century Gothic" panose="020B0502020202020204"/>
                <a:ea typeface="+mj-ea"/>
                <a:cs typeface="+mj-cs"/>
              </a:rPr>
              <a:t>"No sabéis vosotros que los que prestan servicios sagrados, se alimentan del propio templo; y quien sirve al altar, del altar saca su sustento ? Así ordenó también el Señor a los que predican el evangelio, que vivan del evangelio" [1 </a:t>
            </a:r>
            <a:r>
              <a:rPr kumimoji="0" lang="es-ES" sz="2600" b="1" i="0" u="none" strike="noStrike" kern="1200" cap="none" spc="0" normalizeH="0" baseline="0" noProof="0" dirty="0" err="1">
                <a:ln>
                  <a:noFill/>
                </a:ln>
                <a:solidFill>
                  <a:srgbClr val="FFFF00"/>
                </a:solidFill>
                <a:effectLst/>
                <a:uLnTx/>
                <a:uFillTx/>
                <a:latin typeface="Century Gothic" panose="020B0502020202020204"/>
                <a:ea typeface="+mj-ea"/>
                <a:cs typeface="+mj-cs"/>
              </a:rPr>
              <a:t>Cor</a:t>
            </a:r>
            <a:r>
              <a:rPr kumimoji="0" lang="es-ES" sz="2600" b="1" i="0" u="none" strike="noStrike" kern="1200" cap="none" spc="0" normalizeH="0" baseline="0" noProof="0" dirty="0">
                <a:ln>
                  <a:noFill/>
                </a:ln>
                <a:solidFill>
                  <a:srgbClr val="FFFF00"/>
                </a:solidFill>
                <a:effectLst/>
                <a:uLnTx/>
                <a:uFillTx/>
                <a:latin typeface="Century Gothic" panose="020B0502020202020204"/>
                <a:ea typeface="+mj-ea"/>
                <a:cs typeface="+mj-cs"/>
              </a:rPr>
              <a:t>. 9:13-14].</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600" b="1" i="0" u="none" strike="noStrike" kern="1200" cap="none" spc="0" normalizeH="0" baseline="0" noProof="0" dirty="0">
                <a:ln>
                  <a:noFill/>
                </a:ln>
                <a:solidFill>
                  <a:srgbClr val="FFFF00"/>
                </a:solidFill>
                <a:effectLst/>
                <a:uLnTx/>
                <a:uFillTx/>
                <a:latin typeface="Century Gothic" panose="020B0502020202020204"/>
                <a:ea typeface="+mj-ea"/>
                <a:cs typeface="+mj-cs"/>
              </a:rPr>
              <a:t>"No ates la boca del buey que pisa el grano " </a:t>
            </a:r>
            <a:r>
              <a:rPr kumimoji="0" lang="es-ES" sz="2600" b="1" i="0" u="none" strike="noStrike" kern="1200" cap="none" spc="0" normalizeH="0" baseline="0" noProof="0" dirty="0">
                <a:ln>
                  <a:noFill/>
                </a:ln>
                <a:effectLst/>
                <a:uLnTx/>
                <a:uFillTx/>
                <a:latin typeface="Century Gothic" panose="020B0502020202020204"/>
                <a:ea typeface="+mj-ea"/>
                <a:cs typeface="+mj-cs"/>
              </a:rPr>
              <a:t>contiene una lección para los obreros cristianos y para aquellos para los cuales ellos laboran. La atadura no se pone en la boca del buey </a:t>
            </a:r>
            <a:r>
              <a:rPr kumimoji="0" lang="es-ES" sz="2600" b="1" i="0" u="none" strike="noStrike" kern="1200" cap="none" spc="0" normalizeH="0" baseline="0" noProof="0" dirty="0">
                <a:ln>
                  <a:noFill/>
                </a:ln>
                <a:solidFill>
                  <a:srgbClr val="FFFF00"/>
                </a:solidFill>
                <a:effectLst/>
                <a:uLnTx/>
                <a:uFillTx/>
                <a:latin typeface="Century Gothic" panose="020B0502020202020204"/>
                <a:ea typeface="+mj-ea"/>
                <a:cs typeface="+mj-cs"/>
              </a:rPr>
              <a:t>"cuando está pisando el grano",</a:t>
            </a:r>
            <a:r>
              <a:rPr kumimoji="0" lang="es-ES" sz="2600" b="1" i="0" u="none" strike="noStrike" kern="1200" cap="none" spc="0" normalizeH="0" baseline="0" noProof="0" dirty="0">
                <a:ln>
                  <a:noFill/>
                </a:ln>
                <a:effectLst/>
                <a:uLnTx/>
                <a:uFillTx/>
                <a:latin typeface="Century Gothic" panose="020B0502020202020204"/>
                <a:ea typeface="+mj-ea"/>
                <a:cs typeface="+mj-cs"/>
              </a:rPr>
              <a:t> sino cuando éste está sin hacer nada y no está pisando ningún tipo de grano, de manera que sería entonces correcto amarrarle la boca. El mandamiento es extremamente rico, y requiere del obrero cristiano un servicio fiel; al mismo tiempo recae sobre otros la obligación de soportar fielmente los obreros evangélicos.</a:t>
            </a:r>
          </a:p>
        </p:txBody>
      </p:sp>
    </p:spTree>
    <p:extLst>
      <p:ext uri="{BB962C8B-B14F-4D97-AF65-F5344CB8AC3E}">
        <p14:creationId xmlns:p14="http://schemas.microsoft.com/office/powerpoint/2010/main" val="416012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F27BC-CB56-09CD-9700-DECA6E3FA0B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A343F8C-A8D4-6700-C6D5-15286C1F6F1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853E8384-73B8-5069-9F36-2AC618325B0E}"/>
              </a:ext>
            </a:extLst>
          </p:cNvPr>
          <p:cNvSpPr txBox="1">
            <a:spLocks/>
          </p:cNvSpPr>
          <p:nvPr/>
        </p:nvSpPr>
        <p:spPr>
          <a:xfrm>
            <a:off x="295146" y="150127"/>
            <a:ext cx="11601708"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Diversas Leyes y Ceremonias Levíticas</a:t>
            </a:r>
          </a:p>
        </p:txBody>
      </p:sp>
      <p:sp>
        <p:nvSpPr>
          <p:cNvPr id="5" name="Título 1">
            <a:extLst>
              <a:ext uri="{FF2B5EF4-FFF2-40B4-BE49-F238E27FC236}">
                <a16:creationId xmlns:a16="http://schemas.microsoft.com/office/drawing/2014/main" id="{B2304CE4-4AB7-1FC2-9B9F-5F96D9A62B56}"/>
              </a:ext>
            </a:extLst>
          </p:cNvPr>
          <p:cNvSpPr txBox="1">
            <a:spLocks/>
          </p:cNvSpPr>
          <p:nvPr/>
        </p:nvSpPr>
        <p:spPr>
          <a:xfrm>
            <a:off x="295146" y="839338"/>
            <a:ext cx="11601708"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effectLst/>
                <a:uLnTx/>
                <a:uFillTx/>
                <a:latin typeface="Century Gothic" panose="020B0502020202020204"/>
                <a:ea typeface="+mj-ea"/>
                <a:cs typeface="+mj-cs"/>
              </a:rPr>
              <a:t>Durante los 40 años que vagaron en el desierto, los hijos de Israel pasaron por varias experiencias. Al igual que la humanidad de nuestros días, fallaron en ser agradecidos por los amorosos cuidados de Dios. No vieron que Dios los había protegido de los reptiles venenosos que habían infectado su caminar. Dios retiró su amoroso cariño, y permitió que serpientes venenosas aparecieran en el campamento,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"y mordieron al pueblo, y muchos Israelitas murieron" [</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Num</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21:5-6].</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n-ea"/>
                <a:cs typeface="+mn-cs"/>
              </a:rPr>
              <a:t>El pueblo confesó que habían pecado y que habían hablado contra Dios, y le pidieron a Moisés que intercediera por ellos. Dios le dijo a Moisés que hiciera una serpiente de bronce y que la pusiera sobre un poste, y todo aquel que la mirara viviría.</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s-ES" sz="27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543671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3E90C-728C-705A-7724-44CBD2876E6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A365844-4A72-07A9-2C51-7649802491E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8BB670D1-F09F-A6FA-4B51-505DCC61EC94}"/>
              </a:ext>
            </a:extLst>
          </p:cNvPr>
          <p:cNvSpPr txBox="1">
            <a:spLocks/>
          </p:cNvSpPr>
          <p:nvPr/>
        </p:nvSpPr>
        <p:spPr>
          <a:xfrm>
            <a:off x="295146" y="150127"/>
            <a:ext cx="11601708"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Diversas Leyes y Ceremonias Levíticas</a:t>
            </a:r>
          </a:p>
        </p:txBody>
      </p:sp>
      <p:sp>
        <p:nvSpPr>
          <p:cNvPr id="5" name="Título 1">
            <a:extLst>
              <a:ext uri="{FF2B5EF4-FFF2-40B4-BE49-F238E27FC236}">
                <a16:creationId xmlns:a16="http://schemas.microsoft.com/office/drawing/2014/main" id="{4ECD48DE-FF24-2142-5371-14E7E388AFF4}"/>
              </a:ext>
            </a:extLst>
          </p:cNvPr>
          <p:cNvSpPr txBox="1">
            <a:spLocks/>
          </p:cNvSpPr>
          <p:nvPr/>
        </p:nvSpPr>
        <p:spPr>
          <a:xfrm>
            <a:off x="295146" y="839338"/>
            <a:ext cx="11601708"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500" b="1" i="0" u="none" strike="noStrike" kern="1200" cap="none" spc="0" normalizeH="0" baseline="0" noProof="0" dirty="0">
                <a:ln>
                  <a:noFill/>
                </a:ln>
                <a:solidFill>
                  <a:prstClr val="white"/>
                </a:solidFill>
                <a:effectLst/>
                <a:uLnTx/>
                <a:uFillTx/>
                <a:latin typeface="Century Gothic" panose="020B0502020202020204"/>
                <a:ea typeface="+mn-ea"/>
                <a:cs typeface="+mn-cs"/>
              </a:rPr>
              <a:t>La esperanza nació en muchos corazones, a medida que levantaban las cabezas de sus seres queridos y les dirigían su mirada hacia la serpiente. Tan luego como la mirada de aquellos que habían sido mordidos, caía sobre ella, les volvía la vida y la salud inmediatamente.</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500" b="1" i="0" u="none" strike="noStrike" kern="1200" cap="none" spc="0" normalizeH="0" baseline="0" noProof="0" dirty="0">
                <a:ln>
                  <a:noFill/>
                </a:ln>
                <a:solidFill>
                  <a:prstClr val="white"/>
                </a:solidFill>
                <a:effectLst/>
                <a:uLnTx/>
                <a:uFillTx/>
                <a:latin typeface="Century Gothic" panose="020B0502020202020204"/>
                <a:ea typeface="+mn-ea"/>
                <a:cs typeface="+mn-cs"/>
              </a:rPr>
              <a:t> El remedio no era simple, solo "mirar", como algunos se burlaron, sino que al rehusarse a mirar, estaban rehusando la vida. La introducción de las maravillosas palabras de Juan 3.16 son, </a:t>
            </a:r>
            <a:r>
              <a:rPr kumimoji="0" lang="es-ES" sz="2500" b="1" i="0" u="none" strike="noStrike" kern="1200" cap="none" spc="0" normalizeH="0" baseline="0" noProof="0" dirty="0">
                <a:ln>
                  <a:noFill/>
                </a:ln>
                <a:solidFill>
                  <a:srgbClr val="FFFF00"/>
                </a:solidFill>
                <a:effectLst/>
                <a:uLnTx/>
                <a:uFillTx/>
                <a:latin typeface="Century Gothic" panose="020B0502020202020204"/>
                <a:ea typeface="+mn-ea"/>
                <a:cs typeface="+mn-cs"/>
              </a:rPr>
              <a:t>"Así como Moisés levantó la serpiente en el desierto, Así tiene que ser levantado el Hijo del hombre: aquel que crea en El no morirá, sino que tendrá la vida eterna" [Juan 3:14-15].</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500" b="1" i="0" u="none" strike="noStrike" kern="1200" cap="none" spc="0" normalizeH="0" baseline="0" noProof="0" dirty="0">
                <a:ln>
                  <a:noFill/>
                </a:ln>
                <a:solidFill>
                  <a:prstClr val="white"/>
                </a:solidFill>
                <a:effectLst/>
                <a:uLnTx/>
                <a:uFillTx/>
                <a:latin typeface="Century Gothic" panose="020B0502020202020204"/>
                <a:ea typeface="+mn-ea"/>
                <a:cs typeface="+mn-cs"/>
              </a:rPr>
              <a:t>Así como la serpiente fue levantada en el palo, Así Jesús Cristo fue levantado en la cruz. Así como los Israelitas tenían que mirar a la serpiente de bronce, Así los pecadores tenemos que mirar a Cristo para ser salvos.</a:t>
            </a:r>
            <a:endParaRPr kumimoji="0" lang="es-ES" sz="25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s-ES" sz="2300" b="1" i="0" u="none" strike="noStrike" kern="1200" cap="none" spc="0" normalizeH="0" baseline="0" noProof="0" dirty="0">
              <a:ln>
                <a:noFill/>
              </a:ln>
              <a:effectLst/>
              <a:uLnTx/>
              <a:uFillTx/>
              <a:latin typeface="Century Gothic" panose="020B0502020202020204"/>
              <a:ea typeface="+mj-ea"/>
              <a:cs typeface="+mj-cs"/>
            </a:endParaRPr>
          </a:p>
        </p:txBody>
      </p:sp>
    </p:spTree>
    <p:extLst>
      <p:ext uri="{BB962C8B-B14F-4D97-AF65-F5344CB8AC3E}">
        <p14:creationId xmlns:p14="http://schemas.microsoft.com/office/powerpoint/2010/main" val="143978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808EC-0431-E025-BC9F-8AABDA1F905E}"/>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5CCE608-C797-85B3-688C-C9649A4121D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3D31917B-3D3F-43ED-C9E3-6DDB44A26C01}"/>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2">
                    <a:lumMod val="40000"/>
                    <a:lumOff val="60000"/>
                  </a:schemeClr>
                </a:solidFill>
              </a:rPr>
              <a:t>Diversas Leyes y Ceremonias Levíticas</a:t>
            </a:r>
            <a:endParaRPr lang="en-US" sz="3200" b="1" dirty="0"/>
          </a:p>
        </p:txBody>
      </p:sp>
      <p:sp>
        <p:nvSpPr>
          <p:cNvPr id="5" name="Título 1">
            <a:extLst>
              <a:ext uri="{FF2B5EF4-FFF2-40B4-BE49-F238E27FC236}">
                <a16:creationId xmlns:a16="http://schemas.microsoft.com/office/drawing/2014/main" id="{88D244AF-ABA4-CBDE-DFEF-868542B5F7CE}"/>
              </a:ext>
            </a:extLst>
          </p:cNvPr>
          <p:cNvSpPr txBox="1">
            <a:spLocks/>
          </p:cNvSpPr>
          <p:nvPr/>
        </p:nvSpPr>
        <p:spPr>
          <a:xfrm>
            <a:off x="295146" y="839338"/>
            <a:ext cx="11601708"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700" b="1" i="0" u="none" strike="noStrike" kern="1200" cap="none" spc="0" normalizeH="0" baseline="0" noProof="0" dirty="0">
                <a:ln>
                  <a:noFill/>
                </a:ln>
                <a:effectLst/>
                <a:uLnTx/>
                <a:uFillTx/>
                <a:latin typeface="Century Gothic" panose="020B0502020202020204"/>
                <a:ea typeface="+mj-ea"/>
                <a:cs typeface="+mj-cs"/>
              </a:rPr>
              <a:t>Como Dios no proveyó ningún otro remedio a no ser este mirar al herido Israelita, Así El tampoco proveyó ningún otro camino de salvación a no ser la fe en la sangre de Su Hijo. Así como aquel que miraba a la serpiente de bronce era curado y vivía; Así, aquel que cree en el Señor Jesús Cristo no morirá, sino que tendrá la vida eterna.</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700" b="1" i="0" u="none" strike="noStrike" kern="1200" cap="none" spc="0" normalizeH="0" baseline="0" noProof="0" dirty="0">
                <a:ln>
                  <a:noFill/>
                </a:ln>
                <a:solidFill>
                  <a:prstClr val="white"/>
                </a:solidFill>
                <a:effectLst/>
                <a:uLnTx/>
                <a:uFillTx/>
                <a:latin typeface="Century Gothic" panose="020B0502020202020204"/>
                <a:ea typeface="+mn-ea"/>
                <a:cs typeface="+mn-cs"/>
              </a:rPr>
              <a:t>Los efectos fatales del pecado pueden ser removidos únicamente mediante los medios que Dios ha provisto para eso. La antigua serpiente, que es el diablo, está hiriendo hombres y mujeres en todas partes a través de su mordida mortal; pero Cristo ha derramado Su sangre en la cruz del Calvario, y todo aquel que mire a Cristo, creyendo que Su sangre lo limpiará de todo pecado, será libre de todas las mordidas de la serpiente </a:t>
            </a:r>
            <a:r>
              <a:rPr kumimoji="0" lang="es-ES" sz="2700" b="1" i="0" u="none" strike="noStrike" kern="1200" cap="none" spc="0" normalizeH="0" baseline="0" noProof="0" dirty="0">
                <a:ln>
                  <a:noFill/>
                </a:ln>
                <a:solidFill>
                  <a:srgbClr val="FFFF00"/>
                </a:solidFill>
                <a:effectLst/>
                <a:uLnTx/>
                <a:uFillTx/>
                <a:latin typeface="Century Gothic" panose="020B0502020202020204"/>
                <a:ea typeface="+mn-ea"/>
                <a:cs typeface="+mn-cs"/>
              </a:rPr>
              <a:t>[Juan 3:14-15].</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s-ES" sz="2200" b="1" i="0" u="none" strike="noStrike" kern="1200" cap="none" spc="0" normalizeH="0" baseline="0" noProof="0" dirty="0">
              <a:ln>
                <a:noFill/>
              </a:ln>
              <a:effectLst/>
              <a:uLnTx/>
              <a:uFillTx/>
              <a:latin typeface="Century Gothic" panose="020B0502020202020204"/>
              <a:ea typeface="+mj-ea"/>
              <a:cs typeface="+mj-cs"/>
            </a:endParaRPr>
          </a:p>
        </p:txBody>
      </p:sp>
    </p:spTree>
    <p:extLst>
      <p:ext uri="{BB962C8B-B14F-4D97-AF65-F5344CB8AC3E}">
        <p14:creationId xmlns:p14="http://schemas.microsoft.com/office/powerpoint/2010/main" val="192640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7EF26-C89B-9288-C9D3-6EDC6EE03117}"/>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C29B68D-B5A2-7727-4B02-C395020A204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08CDDD7B-839E-5FD7-85FD-33378E3B05DF}"/>
              </a:ext>
            </a:extLst>
          </p:cNvPr>
          <p:cNvSpPr txBox="1">
            <a:spLocks/>
          </p:cNvSpPr>
          <p:nvPr/>
        </p:nvSpPr>
        <p:spPr>
          <a:xfrm>
            <a:off x="0" y="-73152"/>
            <a:ext cx="9196326" cy="7623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solidFill>
                  <a:schemeClr val="accent2">
                    <a:lumMod val="40000"/>
                    <a:lumOff val="60000"/>
                  </a:schemeClr>
                </a:solidFill>
              </a:rPr>
              <a:t>"ya sea vaca o sea oveja, no inmolarás a ella y a su hijo, ambos en el mismo Día" </a:t>
            </a:r>
            <a:endParaRPr lang="en-US" sz="2800" b="1" dirty="0"/>
          </a:p>
        </p:txBody>
      </p:sp>
      <p:sp>
        <p:nvSpPr>
          <p:cNvPr id="5" name="Título 1">
            <a:extLst>
              <a:ext uri="{FF2B5EF4-FFF2-40B4-BE49-F238E27FC236}">
                <a16:creationId xmlns:a16="http://schemas.microsoft.com/office/drawing/2014/main" id="{C7E0C022-0783-C06F-D7B6-30DC3819B5D2}"/>
              </a:ext>
            </a:extLst>
          </p:cNvPr>
          <p:cNvSpPr txBox="1">
            <a:spLocks/>
          </p:cNvSpPr>
          <p:nvPr/>
        </p:nvSpPr>
        <p:spPr>
          <a:xfrm>
            <a:off x="146304" y="839338"/>
            <a:ext cx="11750550"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400" b="1" i="0" u="none" strike="noStrike" kern="1200" cap="none" spc="0" normalizeH="0" baseline="0" noProof="0" dirty="0">
                <a:ln>
                  <a:noFill/>
                </a:ln>
                <a:effectLst/>
                <a:uLnTx/>
                <a:uFillTx/>
                <a:latin typeface="Century Gothic" panose="020B0502020202020204"/>
                <a:ea typeface="+mj-ea"/>
                <a:cs typeface="+mj-cs"/>
              </a:rPr>
              <a:t>Del mandamiento,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"ya sea vaca o sea oveja, no inmolarás a ella y a su hijo, ambos en el mismo Día" [1 Juan 1:7,9]. </a:t>
            </a:r>
            <a:r>
              <a:rPr kumimoji="0" lang="es-ES" sz="2400" b="1" i="0" u="none" strike="noStrike" kern="1200" cap="none" spc="0" normalizeH="0" baseline="0" noProof="0" dirty="0">
                <a:ln>
                  <a:noFill/>
                </a:ln>
                <a:effectLst/>
                <a:uLnTx/>
                <a:uFillTx/>
                <a:latin typeface="Century Gothic" panose="020B0502020202020204"/>
                <a:ea typeface="+mj-ea"/>
                <a:cs typeface="+mj-cs"/>
              </a:rPr>
              <a:t>Andrew A. </a:t>
            </a:r>
            <a:r>
              <a:rPr kumimoji="0" lang="es-ES" sz="2400" b="1" i="0" u="none" strike="noStrike" kern="1200" cap="none" spc="0" normalizeH="0" baseline="0" noProof="0" dirty="0" err="1">
                <a:ln>
                  <a:noFill/>
                </a:ln>
                <a:effectLst/>
                <a:uLnTx/>
                <a:uFillTx/>
                <a:latin typeface="Century Gothic" panose="020B0502020202020204"/>
                <a:ea typeface="+mj-ea"/>
                <a:cs typeface="+mj-cs"/>
              </a:rPr>
              <a:t>Bonar</a:t>
            </a:r>
            <a:r>
              <a:rPr kumimoji="0" lang="es-ES" sz="2400" b="1" i="0" u="none" strike="noStrike" kern="1200" cap="none" spc="0" normalizeH="0" baseline="0" noProof="0" dirty="0">
                <a:ln>
                  <a:noFill/>
                </a:ln>
                <a:effectLst/>
                <a:uLnTx/>
                <a:uFillTx/>
                <a:latin typeface="Century Gothic" panose="020B0502020202020204"/>
                <a:ea typeface="+mj-ea"/>
                <a:cs typeface="+mj-cs"/>
              </a:rPr>
              <a:t> hizo el siguiente comentario: "Algunos opinan que esto fue dado simplemente para evitar la crueldad. No hay duda que tenía este efecto. Pero permanece escondida una razón típica, y que es muy preciosa. El Padre iba a dar a Su Hijo; y el Hijo iba a ser, como lo fue, separado de los cuidados del Padre a través de manos de hombres inicuos. Cómo podría ser esto representado si la oveja y su cría fuesen ambas ofrecidas al mismo tiempo ? Esta parte de la verdad nunca deberá ser oscurecida, que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"Dios amó al mundo de tal manera, que dio a Su Hijo". </a:t>
            </a:r>
            <a:r>
              <a:rPr kumimoji="0" lang="es-ES" sz="2400" b="1" i="0" u="none" strike="noStrike" kern="1200" cap="none" spc="0" normalizeH="0" baseline="0" noProof="0" dirty="0">
                <a:ln>
                  <a:noFill/>
                </a:ln>
                <a:effectLst/>
                <a:uLnTx/>
                <a:uFillTx/>
                <a:latin typeface="Century Gothic" panose="020B0502020202020204"/>
                <a:ea typeface="+mj-ea"/>
                <a:cs typeface="+mj-cs"/>
              </a:rPr>
              <a:t>Y los balidos del querido cordero en los oídos del pastor, a medida que iba siendo separado del rebaño, llenando el aire con tristeza, representaban los balidos del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"Cordero llevado al matadero", </a:t>
            </a:r>
            <a:r>
              <a:rPr kumimoji="0" lang="es-ES" sz="2400" b="1" i="0" u="none" strike="noStrike" kern="1200" cap="none" spc="0" normalizeH="0" baseline="0" noProof="0" dirty="0">
                <a:ln>
                  <a:noFill/>
                </a:ln>
                <a:effectLst/>
                <a:uLnTx/>
                <a:uFillTx/>
                <a:latin typeface="Century Gothic" panose="020B0502020202020204"/>
                <a:ea typeface="+mj-ea"/>
                <a:cs typeface="+mj-cs"/>
              </a:rPr>
              <a:t>que baló tan tristemente,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'Elí! Elí! lama </a:t>
            </a:r>
            <a:r>
              <a:rPr kumimoji="0" lang="es-ES" sz="2400" b="1" i="0" u="none" strike="noStrike" kern="1200" cap="none" spc="0" normalizeH="0" baseline="0" noProof="0" dirty="0" err="1">
                <a:ln>
                  <a:noFill/>
                </a:ln>
                <a:solidFill>
                  <a:srgbClr val="FFFF00"/>
                </a:solidFill>
                <a:effectLst/>
                <a:uLnTx/>
                <a:uFillTx/>
                <a:latin typeface="Century Gothic" panose="020B0502020202020204"/>
                <a:ea typeface="+mj-ea"/>
                <a:cs typeface="+mj-cs"/>
              </a:rPr>
              <a:t>sabactani</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 </a:t>
            </a:r>
            <a:r>
              <a:rPr kumimoji="0" lang="es-ES" sz="2400" b="1" i="0" u="none" strike="noStrike" kern="1200" cap="none" spc="0" normalizeH="0" baseline="0" noProof="0" dirty="0">
                <a:ln>
                  <a:noFill/>
                </a:ln>
                <a:effectLst/>
                <a:uLnTx/>
                <a:uFillTx/>
                <a:latin typeface="Century Gothic" panose="020B0502020202020204"/>
                <a:ea typeface="+mj-ea"/>
                <a:cs typeface="+mj-cs"/>
              </a:rPr>
              <a:t>... Podemos ver un cuadro en cada casa de Israel relacionado con esa gran verdad,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Dios no escatimó Su propio Hijo, sino que Lo entregó por todos nosotros" [Rom. 8:32].</a:t>
            </a:r>
          </a:p>
        </p:txBody>
      </p:sp>
    </p:spTree>
    <p:extLst>
      <p:ext uri="{BB962C8B-B14F-4D97-AF65-F5344CB8AC3E}">
        <p14:creationId xmlns:p14="http://schemas.microsoft.com/office/powerpoint/2010/main" val="391640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EA17BD-C39E-4115-EEAF-2061D9C3C0F9}"/>
            </a:ext>
          </a:extLst>
        </p:cNvPr>
        <p:cNvGrpSpPr/>
        <p:nvPr/>
      </p:nvGrpSpPr>
      <p:grpSpPr>
        <a:xfrm>
          <a:off x="0" y="0"/>
          <a:ext cx="0" cy="0"/>
          <a:chOff x="0" y="0"/>
          <a:chExt cx="0" cy="0"/>
        </a:xfrm>
      </p:grpSpPr>
      <p:sp>
        <p:nvSpPr>
          <p:cNvPr id="101" name="Rectangle 10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Isosceles Triangle 11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a 3">
            <a:extLst>
              <a:ext uri="{FF2B5EF4-FFF2-40B4-BE49-F238E27FC236}">
                <a16:creationId xmlns:a16="http://schemas.microsoft.com/office/drawing/2014/main" id="{B3ECFC06-C0B4-D8A9-2433-9EA460C59084}"/>
              </a:ext>
            </a:extLst>
          </p:cNvPr>
          <p:cNvGraphicFramePr>
            <a:graphicFrameLocks noGrp="1"/>
          </p:cNvGraphicFramePr>
          <p:nvPr>
            <p:extLst>
              <p:ext uri="{D42A27DB-BD31-4B8C-83A1-F6EECF244321}">
                <p14:modId xmlns:p14="http://schemas.microsoft.com/office/powerpoint/2010/main" val="2112733684"/>
              </p:ext>
            </p:extLst>
          </p:nvPr>
        </p:nvGraphicFramePr>
        <p:xfrm>
          <a:off x="124691" y="0"/>
          <a:ext cx="12067309" cy="6857999"/>
        </p:xfrm>
        <a:graphic>
          <a:graphicData uri="http://schemas.openxmlformats.org/drawingml/2006/table">
            <a:tbl>
              <a:tblPr firstRow="1" firstCol="1" bandRow="1">
                <a:tableStyleId>{3B4B98B0-60AC-42C2-AFA5-B58CD77FA1E5}</a:tableStyleId>
              </a:tblPr>
              <a:tblGrid>
                <a:gridCol w="5961878">
                  <a:extLst>
                    <a:ext uri="{9D8B030D-6E8A-4147-A177-3AD203B41FA5}">
                      <a16:colId xmlns:a16="http://schemas.microsoft.com/office/drawing/2014/main" val="3649295375"/>
                    </a:ext>
                  </a:extLst>
                </a:gridCol>
                <a:gridCol w="6105431">
                  <a:extLst>
                    <a:ext uri="{9D8B030D-6E8A-4147-A177-3AD203B41FA5}">
                      <a16:colId xmlns:a16="http://schemas.microsoft.com/office/drawing/2014/main" val="334302351"/>
                    </a:ext>
                  </a:extLst>
                </a:gridCol>
              </a:tblGrid>
              <a:tr h="362381">
                <a:tc>
                  <a:txBody>
                    <a:bodyPr/>
                    <a:lstStyle/>
                    <a:p>
                      <a:pPr marL="0" marR="0" algn="ctr">
                        <a:lnSpc>
                          <a:spcPct val="107000"/>
                        </a:lnSpc>
                        <a:spcAft>
                          <a:spcPts val="800"/>
                        </a:spcAft>
                      </a:pPr>
                      <a:r>
                        <a:rPr lang="es-ES" sz="1500" b="1" kern="0">
                          <a:solidFill>
                            <a:srgbClr val="000000"/>
                          </a:solidFill>
                          <a:effectLst/>
                        </a:rPr>
                        <a:t>Tipo</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gn="ctr">
                        <a:lnSpc>
                          <a:spcPct val="107000"/>
                        </a:lnSpc>
                        <a:spcAft>
                          <a:spcPts val="800"/>
                        </a:spcAft>
                      </a:pPr>
                      <a:r>
                        <a:rPr lang="es-ES" sz="1500" b="1" kern="0">
                          <a:solidFill>
                            <a:srgbClr val="000000"/>
                          </a:solidFill>
                          <a:effectLst/>
                        </a:rPr>
                        <a:t>Antitipo</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2655021912"/>
                  </a:ext>
                </a:extLst>
              </a:tr>
              <a:tr h="362381">
                <a:tc>
                  <a:txBody>
                    <a:bodyPr/>
                    <a:lstStyle/>
                    <a:p>
                      <a:pPr marL="0" marR="0">
                        <a:lnSpc>
                          <a:spcPct val="107000"/>
                        </a:lnSpc>
                        <a:spcAft>
                          <a:spcPts val="800"/>
                        </a:spcAft>
                      </a:pPr>
                      <a:r>
                        <a:rPr lang="es-ES" sz="1500" kern="0">
                          <a:solidFill>
                            <a:srgbClr val="000000"/>
                          </a:solidFill>
                          <a:effectLst/>
                        </a:rPr>
                        <a:t>Deut. 22:11</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nSpc>
                          <a:spcPct val="107000"/>
                        </a:lnSpc>
                        <a:spcAft>
                          <a:spcPts val="800"/>
                        </a:spcAft>
                      </a:pPr>
                      <a:r>
                        <a:rPr lang="es-ES" sz="1500" kern="0">
                          <a:solidFill>
                            <a:srgbClr val="000000"/>
                          </a:solidFill>
                          <a:effectLst/>
                        </a:rPr>
                        <a:t>Isa. 64:6; 61:10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2918198124"/>
                  </a:ext>
                </a:extLst>
              </a:tr>
              <a:tr h="669101">
                <a:tc>
                  <a:txBody>
                    <a:bodyPr/>
                    <a:lstStyle/>
                    <a:p>
                      <a:pPr marL="0" marR="0">
                        <a:lnSpc>
                          <a:spcPct val="107000"/>
                        </a:lnSpc>
                        <a:spcAft>
                          <a:spcPts val="800"/>
                        </a:spcAft>
                      </a:pPr>
                      <a:r>
                        <a:rPr lang="es-ES" sz="1500" kern="0">
                          <a:solidFill>
                            <a:srgbClr val="000000"/>
                          </a:solidFill>
                          <a:effectLst/>
                        </a:rPr>
                        <a:t>"No te vestirás con muchas ropas diferentes, como lana y lino juntos.</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nSpc>
                          <a:spcPct val="107000"/>
                        </a:lnSpc>
                        <a:spcAft>
                          <a:spcPts val="800"/>
                        </a:spcAft>
                      </a:pPr>
                      <a:r>
                        <a:rPr lang="es-ES" sz="1500" kern="0">
                          <a:solidFill>
                            <a:srgbClr val="000000"/>
                          </a:solidFill>
                          <a:effectLst/>
                        </a:rPr>
                        <a:t>No podemos mezclar los harapos inmundos de nuestra justicia con el manto de justicia de Cristo.</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4156304483"/>
                  </a:ext>
                </a:extLst>
              </a:tr>
              <a:tr h="362381">
                <a:tc>
                  <a:txBody>
                    <a:bodyPr/>
                    <a:lstStyle/>
                    <a:p>
                      <a:pPr marL="0" marR="0">
                        <a:lnSpc>
                          <a:spcPct val="107000"/>
                        </a:lnSpc>
                        <a:spcAft>
                          <a:spcPts val="800"/>
                        </a:spcAft>
                      </a:pPr>
                      <a:r>
                        <a:rPr lang="es-ES" sz="1500" kern="0">
                          <a:solidFill>
                            <a:srgbClr val="000000"/>
                          </a:solidFill>
                          <a:effectLst/>
                        </a:rPr>
                        <a:t>Deut. 22.10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nSpc>
                          <a:spcPct val="107000"/>
                        </a:lnSpc>
                        <a:spcAft>
                          <a:spcPts val="800"/>
                        </a:spcAft>
                      </a:pPr>
                      <a:r>
                        <a:rPr lang="es-ES" sz="1500" kern="0">
                          <a:solidFill>
                            <a:srgbClr val="000000"/>
                          </a:solidFill>
                          <a:effectLst/>
                        </a:rPr>
                        <a:t>2 Cor. 6:14-17</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3640032438"/>
                  </a:ext>
                </a:extLst>
              </a:tr>
              <a:tr h="362381">
                <a:tc>
                  <a:txBody>
                    <a:bodyPr/>
                    <a:lstStyle/>
                    <a:p>
                      <a:pPr marL="0" marR="0">
                        <a:lnSpc>
                          <a:spcPct val="107000"/>
                        </a:lnSpc>
                        <a:spcAft>
                          <a:spcPts val="800"/>
                        </a:spcAft>
                      </a:pPr>
                      <a:r>
                        <a:rPr lang="es-ES" sz="1500" kern="0">
                          <a:solidFill>
                            <a:srgbClr val="000000"/>
                          </a:solidFill>
                          <a:effectLst/>
                        </a:rPr>
                        <a:t>"No labrarás con un buey y un asno juntos".</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nSpc>
                          <a:spcPct val="107000"/>
                        </a:lnSpc>
                        <a:spcAft>
                          <a:spcPts val="800"/>
                        </a:spcAft>
                      </a:pPr>
                      <a:r>
                        <a:rPr lang="es-ES" sz="1500" kern="0">
                          <a:solidFill>
                            <a:srgbClr val="000000"/>
                          </a:solidFill>
                          <a:effectLst/>
                        </a:rPr>
                        <a:t>"No os coloquéis en yugo desigual con los incrédulos".</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2880459921"/>
                  </a:ext>
                </a:extLst>
              </a:tr>
              <a:tr h="362381">
                <a:tc>
                  <a:txBody>
                    <a:bodyPr/>
                    <a:lstStyle/>
                    <a:p>
                      <a:pPr marL="0" marR="0">
                        <a:lnSpc>
                          <a:spcPct val="107000"/>
                        </a:lnSpc>
                        <a:spcAft>
                          <a:spcPts val="800"/>
                        </a:spcAft>
                      </a:pPr>
                      <a:r>
                        <a:rPr lang="es-ES" sz="1500" kern="0">
                          <a:solidFill>
                            <a:srgbClr val="000000"/>
                          </a:solidFill>
                          <a:effectLst/>
                        </a:rPr>
                        <a:t>Deut. 22:9</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nSpc>
                          <a:spcPct val="107000"/>
                        </a:lnSpc>
                        <a:spcAft>
                          <a:spcPts val="800"/>
                        </a:spcAft>
                      </a:pPr>
                      <a:r>
                        <a:rPr lang="es-ES" sz="1500" kern="0">
                          <a:solidFill>
                            <a:srgbClr val="000000"/>
                          </a:solidFill>
                          <a:effectLst/>
                        </a:rPr>
                        <a:t>1 Cor. 15:33</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1193599813"/>
                  </a:ext>
                </a:extLst>
              </a:tr>
              <a:tr h="975824">
                <a:tc>
                  <a:txBody>
                    <a:bodyPr/>
                    <a:lstStyle/>
                    <a:p>
                      <a:pPr marL="0" marR="0">
                        <a:lnSpc>
                          <a:spcPct val="107000"/>
                        </a:lnSpc>
                        <a:spcAft>
                          <a:spcPts val="800"/>
                        </a:spcAft>
                      </a:pPr>
                      <a:r>
                        <a:rPr lang="es-ES" sz="1500" kern="0" dirty="0">
                          <a:solidFill>
                            <a:srgbClr val="000000"/>
                          </a:solidFill>
                          <a:effectLst/>
                        </a:rPr>
                        <a:t>"No sembrarás la viña con diferentes semillas; para que no degenere el fruto de la semilla que sembraste y la cosecha de la viña".</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nSpc>
                          <a:spcPct val="107000"/>
                        </a:lnSpc>
                        <a:spcAft>
                          <a:spcPts val="800"/>
                        </a:spcAft>
                      </a:pPr>
                      <a:r>
                        <a:rPr lang="es-ES" sz="1500" kern="0">
                          <a:solidFill>
                            <a:srgbClr val="000000"/>
                          </a:solidFill>
                          <a:effectLst/>
                        </a:rPr>
                        <a:t>Versión del Siglo Veinte: "El buen carácter es echado a perder a través de las malas compañías". Versión Siríaca: "Cuentos malos corrompen mentes buenas”.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2567460770"/>
                  </a:ext>
                </a:extLst>
              </a:tr>
              <a:tr h="362381">
                <a:tc>
                  <a:txBody>
                    <a:bodyPr/>
                    <a:lstStyle/>
                    <a:p>
                      <a:pPr marL="0" marR="0">
                        <a:lnSpc>
                          <a:spcPct val="107000"/>
                        </a:lnSpc>
                        <a:spcAft>
                          <a:spcPts val="800"/>
                        </a:spcAft>
                      </a:pPr>
                      <a:r>
                        <a:rPr lang="es-ES" sz="1500" kern="0">
                          <a:solidFill>
                            <a:srgbClr val="000000"/>
                          </a:solidFill>
                          <a:effectLst/>
                        </a:rPr>
                        <a:t>Deut. 22:8</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nSpc>
                          <a:spcPct val="107000"/>
                        </a:lnSpc>
                        <a:spcAft>
                          <a:spcPts val="800"/>
                        </a:spcAft>
                      </a:pPr>
                      <a:r>
                        <a:rPr lang="es-ES" sz="1500" kern="0">
                          <a:solidFill>
                            <a:srgbClr val="000000"/>
                          </a:solidFill>
                          <a:effectLst/>
                        </a:rPr>
                        <a:t>Heb. 12:13</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203558564"/>
                  </a:ext>
                </a:extLst>
              </a:tr>
              <a:tr h="975824">
                <a:tc>
                  <a:txBody>
                    <a:bodyPr/>
                    <a:lstStyle/>
                    <a:p>
                      <a:pPr marL="0" marR="0">
                        <a:lnSpc>
                          <a:spcPct val="107000"/>
                        </a:lnSpc>
                        <a:spcAft>
                          <a:spcPts val="800"/>
                        </a:spcAft>
                      </a:pPr>
                      <a:r>
                        <a:rPr lang="es-ES" sz="1500" kern="0">
                          <a:solidFill>
                            <a:srgbClr val="000000"/>
                          </a:solidFill>
                          <a:effectLst/>
                        </a:rPr>
                        <a:t>"Cuando construyas una casa nueva, le harás una protección en la terraza, para que en ella no pongas culpa de sangre, si alguien llega a caer de ella”</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nSpc>
                          <a:spcPct val="107000"/>
                        </a:lnSpc>
                        <a:spcAft>
                          <a:spcPts val="800"/>
                        </a:spcAft>
                      </a:pPr>
                      <a:r>
                        <a:rPr lang="es-ES" sz="1500" kern="0">
                          <a:solidFill>
                            <a:srgbClr val="000000"/>
                          </a:solidFill>
                          <a:effectLst/>
                        </a:rPr>
                        <a:t>"Haced caminos rectos para vuestros pies, para que no se extravíe el que es manco, sino que sea curado.</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3011311152"/>
                  </a:ext>
                </a:extLst>
              </a:tr>
              <a:tr h="362381">
                <a:tc>
                  <a:txBody>
                    <a:bodyPr/>
                    <a:lstStyle/>
                    <a:p>
                      <a:pPr marL="0" marR="0">
                        <a:lnSpc>
                          <a:spcPct val="107000"/>
                        </a:lnSpc>
                        <a:spcAft>
                          <a:spcPts val="800"/>
                        </a:spcAft>
                      </a:pPr>
                      <a:r>
                        <a:rPr lang="es-ES" sz="1500" kern="0">
                          <a:solidFill>
                            <a:srgbClr val="000000"/>
                          </a:solidFill>
                          <a:effectLst/>
                        </a:rPr>
                        <a:t>Deut. 25:4</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nSpc>
                          <a:spcPct val="107000"/>
                        </a:lnSpc>
                        <a:spcAft>
                          <a:spcPts val="800"/>
                        </a:spcAft>
                      </a:pPr>
                      <a:r>
                        <a:rPr lang="es-ES" sz="1500" kern="0">
                          <a:solidFill>
                            <a:srgbClr val="000000"/>
                          </a:solidFill>
                          <a:effectLst/>
                        </a:rPr>
                        <a:t>1 Cor. 9:11; 1 Tim. 5.18</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2515145366"/>
                  </a:ext>
                </a:extLst>
              </a:tr>
              <a:tr h="669101">
                <a:tc>
                  <a:txBody>
                    <a:bodyPr/>
                    <a:lstStyle/>
                    <a:p>
                      <a:pPr marL="0" marR="0">
                        <a:lnSpc>
                          <a:spcPct val="107000"/>
                        </a:lnSpc>
                        <a:spcAft>
                          <a:spcPts val="800"/>
                        </a:spcAft>
                      </a:pPr>
                      <a:r>
                        <a:rPr lang="es-ES" sz="1500" kern="0">
                          <a:solidFill>
                            <a:srgbClr val="000000"/>
                          </a:solidFill>
                          <a:effectLst/>
                        </a:rPr>
                        <a:t>"No atarás la boca del buey cuando este pisa el grano".</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nSpc>
                          <a:spcPct val="107000"/>
                        </a:lnSpc>
                        <a:spcAft>
                          <a:spcPts val="800"/>
                        </a:spcAft>
                      </a:pPr>
                      <a:r>
                        <a:rPr lang="es-ES" sz="1500" kern="0">
                          <a:solidFill>
                            <a:srgbClr val="000000"/>
                          </a:solidFill>
                          <a:effectLst/>
                        </a:rPr>
                        <a:t>"Si nosotros os sembramos las cosas espirituales, será mucho si recogemos bienes materiales ?".</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1645314503"/>
                  </a:ext>
                </a:extLst>
              </a:tr>
              <a:tr h="362381">
                <a:tc>
                  <a:txBody>
                    <a:bodyPr/>
                    <a:lstStyle/>
                    <a:p>
                      <a:pPr marL="0" marR="0">
                        <a:lnSpc>
                          <a:spcPct val="107000"/>
                        </a:lnSpc>
                        <a:spcAft>
                          <a:spcPts val="800"/>
                        </a:spcAft>
                      </a:pPr>
                      <a:r>
                        <a:rPr lang="es-ES" sz="1500" kern="0">
                          <a:solidFill>
                            <a:srgbClr val="000000"/>
                          </a:solidFill>
                          <a:effectLst/>
                        </a:rPr>
                        <a:t>Num. 21:8-9</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nSpc>
                          <a:spcPct val="107000"/>
                        </a:lnSpc>
                        <a:spcAft>
                          <a:spcPts val="800"/>
                        </a:spcAft>
                      </a:pPr>
                      <a:r>
                        <a:rPr lang="es-ES" sz="1500" kern="0">
                          <a:solidFill>
                            <a:srgbClr val="000000"/>
                          </a:solidFill>
                          <a:effectLst/>
                        </a:rPr>
                        <a:t>Juan 3:14-15</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2425580194"/>
                  </a:ext>
                </a:extLst>
              </a:tr>
              <a:tr h="669101">
                <a:tc>
                  <a:txBody>
                    <a:bodyPr/>
                    <a:lstStyle/>
                    <a:p>
                      <a:pPr marL="0" marR="0">
                        <a:lnSpc>
                          <a:spcPct val="107000"/>
                        </a:lnSpc>
                        <a:spcAft>
                          <a:spcPts val="800"/>
                        </a:spcAft>
                      </a:pPr>
                      <a:r>
                        <a:rPr lang="es-ES" sz="1500" kern="0">
                          <a:solidFill>
                            <a:srgbClr val="000000"/>
                          </a:solidFill>
                          <a:effectLst/>
                        </a:rPr>
                        <a:t>Moisés levantó la serpiente en el desierto, y todo aquel que mire hacia ella, vivirá.</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tc>
                  <a:txBody>
                    <a:bodyPr/>
                    <a:lstStyle/>
                    <a:p>
                      <a:pPr marL="0" marR="0">
                        <a:lnSpc>
                          <a:spcPct val="107000"/>
                        </a:lnSpc>
                        <a:spcAft>
                          <a:spcPts val="800"/>
                        </a:spcAft>
                      </a:pPr>
                      <a:r>
                        <a:rPr lang="es-ES" sz="1500" kern="0" dirty="0">
                          <a:solidFill>
                            <a:srgbClr val="000000"/>
                          </a:solidFill>
                          <a:effectLst/>
                        </a:rPr>
                        <a:t>"Así debe ser levantado el Hijo del hombre; de manera que todo aquel que cree en El no perezca, sino que tenga la vida eterna".</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365" marR="79365" marT="0" marB="0" anchor="ctr"/>
                </a:tc>
                <a:extLst>
                  <a:ext uri="{0D108BD9-81ED-4DB2-BD59-A6C34878D82A}">
                    <a16:rowId xmlns:a16="http://schemas.microsoft.com/office/drawing/2014/main" val="2266424055"/>
                  </a:ext>
                </a:extLst>
              </a:tr>
            </a:tbl>
          </a:graphicData>
        </a:graphic>
      </p:graphicFrame>
    </p:spTree>
    <p:extLst>
      <p:ext uri="{BB962C8B-B14F-4D97-AF65-F5344CB8AC3E}">
        <p14:creationId xmlns:p14="http://schemas.microsoft.com/office/powerpoint/2010/main" val="152797037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472965" y="682388"/>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VIII.-</a:t>
            </a:r>
          </a:p>
          <a:p>
            <a:br>
              <a:rPr lang="es-DO" sz="7200" b="1" dirty="0"/>
            </a:br>
            <a:br>
              <a:rPr lang="es-DO" sz="4000" b="1" dirty="0"/>
            </a:b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Capítulo XXXVI: Diversas Leyes y Ceremonias Levíticas</a:t>
            </a:r>
            <a:endParaRPr lang="en-US" sz="7200" b="1" dirty="0"/>
          </a:p>
        </p:txBody>
      </p:sp>
    </p:spTree>
    <p:extLst>
      <p:ext uri="{BB962C8B-B14F-4D97-AF65-F5344CB8AC3E}">
        <p14:creationId xmlns:p14="http://schemas.microsoft.com/office/powerpoint/2010/main" val="188014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357360" y="1505727"/>
            <a:ext cx="5157427" cy="646331"/>
          </a:xfrm>
          <a:prstGeom prst="rect">
            <a:avLst/>
          </a:prstGeom>
          <a:noFill/>
        </p:spPr>
        <p:txBody>
          <a:bodyPr wrap="square" rtlCol="0">
            <a:spAutoFit/>
          </a:bodyPr>
          <a:lstStyle/>
          <a:p>
            <a:pPr lvl="0" algn="just" defTabSz="457200">
              <a:defRPr/>
            </a:pPr>
            <a:r>
              <a:rPr lang="es-ES" b="1" dirty="0">
                <a:solidFill>
                  <a:prstClr val="white"/>
                </a:solidFill>
              </a:rPr>
              <a:t>Este mandamiento incluye la relación marital y cada relación de negocio</a:t>
            </a:r>
            <a:endParaRPr kumimoji="0" lang="es-ES" b="0" i="0" u="none" strike="noStrike" kern="1200" cap="none" spc="0" normalizeH="0" baseline="0" noProof="0" dirty="0">
              <a:ln>
                <a:noFill/>
              </a:ln>
              <a:solidFill>
                <a:srgbClr val="FFFF00"/>
              </a:solidFill>
              <a:effectLst/>
              <a:uLnTx/>
              <a:uFillTx/>
              <a:latin typeface="Calibri" panose="020F0502020204030204"/>
            </a:endParaRPr>
          </a:p>
        </p:txBody>
      </p:sp>
      <p:sp>
        <p:nvSpPr>
          <p:cNvPr id="5" name="CuadroTexto 4">
            <a:extLst>
              <a:ext uri="{FF2B5EF4-FFF2-40B4-BE49-F238E27FC236}">
                <a16:creationId xmlns:a16="http://schemas.microsoft.com/office/drawing/2014/main" id="{2B80B65F-4774-4B34-B211-5F7CCD9DB0D1}"/>
              </a:ext>
            </a:extLst>
          </p:cNvPr>
          <p:cNvSpPr txBox="1"/>
          <p:nvPr/>
        </p:nvSpPr>
        <p:spPr>
          <a:xfrm>
            <a:off x="357360" y="532076"/>
            <a:ext cx="5157426" cy="923330"/>
          </a:xfrm>
          <a:prstGeom prst="rect">
            <a:avLst/>
          </a:prstGeom>
          <a:noFill/>
        </p:spPr>
        <p:txBody>
          <a:bodyPr wrap="square" rtlCol="0">
            <a:spAutoFit/>
          </a:bodyPr>
          <a:lstStyle/>
          <a:p>
            <a:pPr lvl="0" defTabSz="457200">
              <a:defRPr/>
            </a:pPr>
            <a:r>
              <a:rPr lang="es-ES" b="1" dirty="0">
                <a:solidFill>
                  <a:prstClr val="white"/>
                </a:solidFill>
              </a:rPr>
              <a:t>No podemos servir a Dios en nuestra vida hogareña y en la iglesia, y servir a mamón en nuestra vida comercial o de trabajo.</a:t>
            </a:r>
          </a:p>
        </p:txBody>
      </p:sp>
      <p:sp>
        <p:nvSpPr>
          <p:cNvPr id="6" name="CuadroTexto 5">
            <a:extLst>
              <a:ext uri="{FF2B5EF4-FFF2-40B4-BE49-F238E27FC236}">
                <a16:creationId xmlns:a16="http://schemas.microsoft.com/office/drawing/2014/main" id="{3C95100F-E8B5-4CF3-9E17-D707427B80EE}"/>
              </a:ext>
            </a:extLst>
          </p:cNvPr>
          <p:cNvSpPr txBox="1"/>
          <p:nvPr/>
        </p:nvSpPr>
        <p:spPr>
          <a:xfrm>
            <a:off x="354267" y="3227354"/>
            <a:ext cx="4803412" cy="1077218"/>
          </a:xfrm>
          <a:prstGeom prst="rect">
            <a:avLst/>
          </a:prstGeom>
          <a:noFill/>
        </p:spPr>
        <p:txBody>
          <a:bodyPr wrap="square" rtlCol="0">
            <a:spAutoFit/>
          </a:bodyPr>
          <a:lstStyle/>
          <a:p>
            <a:pPr lvl="0" algn="just" defTabSz="457200">
              <a:spcBef>
                <a:spcPts val="1000"/>
              </a:spcBef>
              <a:buClr>
                <a:srgbClr val="1E5155">
                  <a:lumMod val="40000"/>
                  <a:lumOff val="60000"/>
                </a:srgbClr>
              </a:buClr>
              <a:buSzPct val="80000"/>
              <a:defRPr/>
            </a:pPr>
            <a:r>
              <a:rPr lang="es-ES" sz="1600" b="1" dirty="0">
                <a:solidFill>
                  <a:prstClr val="white"/>
                </a:solidFill>
              </a:rPr>
              <a:t>Cada hombre edifica su propio carácter. Pablo dice, </a:t>
            </a:r>
            <a:r>
              <a:rPr lang="es-ES" sz="1600" b="1" dirty="0">
                <a:solidFill>
                  <a:srgbClr val="FFFF00"/>
                </a:solidFill>
              </a:rPr>
              <a:t>"vosotros sois edificios de Dios" </a:t>
            </a:r>
            <a:r>
              <a:rPr lang="es-ES" sz="1600" b="1" dirty="0">
                <a:solidFill>
                  <a:prstClr val="white"/>
                </a:solidFill>
              </a:rPr>
              <a:t>y cada edificio será probado por el Señor </a:t>
            </a:r>
            <a:r>
              <a:rPr lang="es-ES" sz="1600" b="1" dirty="0">
                <a:solidFill>
                  <a:srgbClr val="FFFF00"/>
                </a:solidFill>
              </a:rPr>
              <a:t>[1 </a:t>
            </a:r>
            <a:r>
              <a:rPr lang="es-ES" sz="1600" b="1" dirty="0" err="1">
                <a:solidFill>
                  <a:srgbClr val="FFFF00"/>
                </a:solidFill>
              </a:rPr>
              <a:t>Cor</a:t>
            </a:r>
            <a:r>
              <a:rPr lang="es-ES" sz="1600" b="1" dirty="0">
                <a:solidFill>
                  <a:srgbClr val="FFFF00"/>
                </a:solidFill>
              </a:rPr>
              <a:t>. 3:9-17].</a:t>
            </a:r>
          </a:p>
        </p:txBody>
      </p:sp>
      <p:sp>
        <p:nvSpPr>
          <p:cNvPr id="7" name="CuadroTexto 6">
            <a:extLst>
              <a:ext uri="{FF2B5EF4-FFF2-40B4-BE49-F238E27FC236}">
                <a16:creationId xmlns:a16="http://schemas.microsoft.com/office/drawing/2014/main" id="{484CE96C-CBE3-40DD-869A-7E653E50D465}"/>
              </a:ext>
            </a:extLst>
          </p:cNvPr>
          <p:cNvSpPr txBox="1"/>
          <p:nvPr/>
        </p:nvSpPr>
        <p:spPr>
          <a:xfrm>
            <a:off x="382213" y="4388038"/>
            <a:ext cx="4803412" cy="1077218"/>
          </a:xfrm>
          <a:prstGeom prst="rect">
            <a:avLst/>
          </a:prstGeom>
          <a:noFill/>
        </p:spPr>
        <p:txBody>
          <a:bodyPr wrap="square" rtlCol="0">
            <a:spAutoFit/>
          </a:bodyPr>
          <a:lstStyle/>
          <a:p>
            <a:pPr lvl="0" defTabSz="457200">
              <a:defRPr/>
            </a:pPr>
            <a:r>
              <a:rPr lang="es-ES" sz="1600" b="1" dirty="0"/>
              <a:t>El mandamiento requiere del obrero cristiano un servicio fiel; al mismo tiempo recae sobre otros la obligación de soportar fielmente los obreros evangélicos.</a:t>
            </a:r>
            <a:endParaRPr lang="es-ES" sz="1600" b="1" dirty="0">
              <a:solidFill>
                <a:srgbClr val="FFFF00"/>
              </a:solidFill>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354267" y="2376358"/>
            <a:ext cx="4933015" cy="584775"/>
          </a:xfrm>
          <a:prstGeom prst="rect">
            <a:avLst/>
          </a:prstGeom>
          <a:noFill/>
        </p:spPr>
        <p:txBody>
          <a:bodyPr wrap="square" rtlCol="0">
            <a:spAutoFit/>
          </a:bodyPr>
          <a:lstStyle/>
          <a:p>
            <a:pPr lvl="0" algn="just" defTabSz="457200">
              <a:defRPr/>
            </a:pPr>
            <a:r>
              <a:rPr lang="es-ES" sz="1600" b="1" dirty="0"/>
              <a:t>"Las malas compañías ciertamente corromperán las buenas costumbres". </a:t>
            </a:r>
            <a:endParaRPr kumimoji="0" lang="es-ES" sz="1600" b="0" i="0" u="none" strike="noStrike" kern="1200" cap="none" spc="0" normalizeH="0" baseline="0" noProof="0" dirty="0">
              <a:ln>
                <a:noFill/>
              </a:ln>
              <a:solidFill>
                <a:prstClr val="white"/>
              </a:solidFill>
              <a:effectLst/>
              <a:uLnTx/>
              <a:uFillTx/>
              <a:latin typeface="Calibri" panose="020F0502020204030204"/>
            </a:endParaRPr>
          </a:p>
        </p:txBody>
      </p:sp>
      <p:sp>
        <p:nvSpPr>
          <p:cNvPr id="9" name="CuadroTexto 8">
            <a:extLst>
              <a:ext uri="{FF2B5EF4-FFF2-40B4-BE49-F238E27FC236}">
                <a16:creationId xmlns:a16="http://schemas.microsoft.com/office/drawing/2014/main" id="{DB4BBA2C-AD84-4635-BFED-A54A24D56E2B}"/>
              </a:ext>
            </a:extLst>
          </p:cNvPr>
          <p:cNvSpPr txBox="1"/>
          <p:nvPr/>
        </p:nvSpPr>
        <p:spPr>
          <a:xfrm>
            <a:off x="5672861" y="3770241"/>
            <a:ext cx="6136926"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ES" sz="2400" dirty="0">
                <a:solidFill>
                  <a:srgbClr val="00B0F0"/>
                </a:solidFill>
                <a:latin typeface="Calibri" panose="020F0502020204030204"/>
              </a:rPr>
              <a:t>"No labrarás con un buey y un asno juntos" </a:t>
            </a:r>
          </a:p>
          <a:p>
            <a:pPr lvl="0" defTabSz="457200">
              <a:defRPr/>
            </a:pP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8F3B8264-4C31-43B4-BA54-43EE83420FE7}"/>
              </a:ext>
            </a:extLst>
          </p:cNvPr>
          <p:cNvSpPr txBox="1"/>
          <p:nvPr/>
        </p:nvSpPr>
        <p:spPr>
          <a:xfrm>
            <a:off x="5629488" y="1358066"/>
            <a:ext cx="6337103" cy="1446550"/>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ES" sz="2400" dirty="0">
                <a:solidFill>
                  <a:srgbClr val="00B0F0"/>
                </a:solidFill>
                <a:latin typeface="Calibri" panose="020F0502020204030204"/>
              </a:rPr>
              <a:t>¨No te vestirás con muchos vestidos al mismo tiempo¨</a:t>
            </a:r>
          </a:p>
          <a:p>
            <a:pPr lvl="0" defTabSz="457200">
              <a:defRPr/>
            </a:pPr>
            <a:endParaRPr kumimoji="0" lang="es-ES" sz="3200" b="0" i="0" u="none" strike="noStrike" kern="1200" cap="none" spc="0" normalizeH="0" baseline="0" noProof="0" dirty="0">
              <a:ln>
                <a:noFill/>
              </a:ln>
              <a:solidFill>
                <a:srgbClr val="00B0F0"/>
              </a:solidFill>
              <a:effectLst/>
              <a:uLnTx/>
              <a:uFillTx/>
              <a:latin typeface="Calibri" panose="020F0502020204030204"/>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661943" y="362799"/>
            <a:ext cx="5332006" cy="1446550"/>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a:t>
            </a:r>
            <a:r>
              <a:rPr kumimoji="0" lang="es-DO" sz="2400" b="0" i="0" u="none" strike="noStrike" kern="1200" cap="none" spc="0" normalizeH="0" baseline="0" noProof="0" dirty="0">
                <a:ln>
                  <a:noFill/>
                </a:ln>
                <a:solidFill>
                  <a:srgbClr val="FFFF00"/>
                </a:solidFill>
                <a:effectLst/>
                <a:uLnTx/>
                <a:uFillTx/>
                <a:latin typeface="Calibri" panose="020F0502020204030204"/>
              </a:rPr>
              <a:t>. </a:t>
            </a:r>
            <a:r>
              <a:rPr lang="es-ES" sz="2400" dirty="0">
                <a:solidFill>
                  <a:srgbClr val="00B0F0"/>
                </a:solidFill>
                <a:latin typeface="Calibri" panose="020F0502020204030204"/>
              </a:rPr>
              <a:t>"cuando edifiques una casa nueva, le harás en la terraza una protección¨ </a:t>
            </a:r>
            <a:endParaRPr lang="es-ES" sz="3200" dirty="0">
              <a:solidFill>
                <a:srgbClr val="00B0F0"/>
              </a:solidFill>
              <a:latin typeface="Calibri" panose="020F0502020204030204"/>
            </a:endParaRPr>
          </a:p>
          <a:p>
            <a:pPr lvl="0" defTabSz="457200">
              <a:defRPr/>
            </a:pP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661943" y="2839190"/>
            <a:ext cx="654211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lang="es-ES" sz="2400" dirty="0">
                <a:solidFill>
                  <a:srgbClr val="00B0F0"/>
                </a:solidFill>
                <a:latin typeface="Calibri" panose="020F0502020204030204"/>
              </a:rPr>
              <a:t>¨No atarás la boca al buey cuando pisa el grano"</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707284" y="5387036"/>
            <a:ext cx="6181510" cy="1446550"/>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ES" sz="2400" dirty="0">
                <a:solidFill>
                  <a:srgbClr val="00B0F0"/>
                </a:solidFill>
                <a:latin typeface="Calibri" panose="020F0502020204030204"/>
              </a:rPr>
              <a:t>"No sembrarás tu viña con especies de semilla diferentes¨</a:t>
            </a:r>
          </a:p>
          <a:p>
            <a:pPr lvl="0" defTabSz="457200">
              <a:defRPr/>
            </a:pPr>
            <a:endParaRPr kumimoji="0" lang="es-ES" sz="3200" b="0" i="0" u="none" strike="noStrike" kern="1200" cap="none" spc="0" normalizeH="0" baseline="0" noProof="0" dirty="0">
              <a:ln>
                <a:noFill/>
              </a:ln>
              <a:solidFill>
                <a:srgbClr val="00B0F0"/>
              </a:solidFill>
              <a:effectLst/>
              <a:uLnTx/>
              <a:uFillTx/>
              <a:latin typeface="Century Gothic" panose="020B0502020202020204"/>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661943" y="4513901"/>
            <a:ext cx="6412428" cy="892552"/>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a:t>
            </a:r>
            <a:r>
              <a:rPr lang="es-ES" sz="3200" dirty="0">
                <a:solidFill>
                  <a:prstClr val="white"/>
                </a:solidFill>
              </a:rPr>
              <a:t> </a:t>
            </a:r>
            <a:r>
              <a:rPr lang="es-ES" sz="2000" dirty="0">
                <a:solidFill>
                  <a:srgbClr val="00B0F0"/>
                </a:solidFill>
              </a:rPr>
              <a:t>Moisés levantó la serpiente en el desierto, y todo aquel que mire hacia ella, vivirá.</a:t>
            </a:r>
            <a:endParaRPr kumimoji="0" lang="es-ES" sz="3200" b="0" i="0" u="none" strike="noStrike" kern="1200" cap="none" spc="0" normalizeH="0" baseline="0" noProof="0" dirty="0">
              <a:ln>
                <a:noFill/>
              </a:ln>
              <a:solidFill>
                <a:srgbClr val="00B0F0"/>
              </a:solidFill>
              <a:effectLst/>
              <a:uLnTx/>
              <a:uFillTx/>
              <a:latin typeface="Calibri" panose="020F0502020204030204"/>
            </a:endParaRPr>
          </a:p>
        </p:txBody>
      </p:sp>
      <p:sp>
        <p:nvSpPr>
          <p:cNvPr id="2" name="CuadroTexto 1">
            <a:extLst>
              <a:ext uri="{FF2B5EF4-FFF2-40B4-BE49-F238E27FC236}">
                <a16:creationId xmlns:a16="http://schemas.microsoft.com/office/drawing/2014/main" id="{CEFE41F5-8E97-E3AA-AC41-8DEA64236912}"/>
              </a:ext>
            </a:extLst>
          </p:cNvPr>
          <p:cNvSpPr txBox="1"/>
          <p:nvPr/>
        </p:nvSpPr>
        <p:spPr>
          <a:xfrm>
            <a:off x="317411" y="5548722"/>
            <a:ext cx="4933015" cy="830997"/>
          </a:xfrm>
          <a:prstGeom prst="rect">
            <a:avLst/>
          </a:prstGeom>
          <a:noFill/>
        </p:spPr>
        <p:txBody>
          <a:bodyPr wrap="square" rtlCol="0">
            <a:spAutoFit/>
          </a:bodyPr>
          <a:lstStyle/>
          <a:p>
            <a:pPr lvl="0" algn="just" defTabSz="457200">
              <a:defRPr/>
            </a:pPr>
            <a:r>
              <a:rPr lang="es-ES" sz="1600" b="1" dirty="0"/>
              <a:t>"Así debe ser levantado el Hijo del hombre; de manera que todo aquel que cree en El no perezca, sino que tenga la vida eterna".</a:t>
            </a:r>
            <a:endParaRPr kumimoji="0" lang="es-ES" sz="1600"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1" y="561028"/>
            <a:ext cx="6045898" cy="5016758"/>
          </a:xfrm>
          <a:prstGeom prst="rect">
            <a:avLst/>
          </a:prstGeom>
          <a:noFill/>
        </p:spPr>
        <p:txBody>
          <a:bodyPr wrap="square" rtlCol="0">
            <a:spAutoFit/>
          </a:bodyPr>
          <a:lstStyle/>
          <a:p>
            <a:pPr defTabSz="457200"/>
            <a:r>
              <a:rPr lang="es-DO" sz="4000" b="1" dirty="0">
                <a:solidFill>
                  <a:srgbClr val="FFFF00"/>
                </a:solidFill>
                <a:latin typeface="Century Gothic" panose="020B0502020202020204"/>
              </a:rPr>
              <a:t>¿Quieres ser </a:t>
            </a:r>
            <a:r>
              <a:rPr lang="es-DO" sz="4000" b="1" dirty="0">
                <a:solidFill>
                  <a:schemeClr val="accent2">
                    <a:lumMod val="40000"/>
                    <a:lumOff val="60000"/>
                  </a:schemeClr>
                </a:solidFill>
                <a:latin typeface="Century Gothic" panose="020B0502020202020204"/>
              </a:rPr>
              <a:t>vestido por la justicia de Cristo</a:t>
            </a:r>
            <a:r>
              <a:rPr lang="es-DO" sz="4000" b="1" dirty="0">
                <a:solidFill>
                  <a:srgbClr val="FFFF00"/>
                </a:solidFill>
                <a:latin typeface="Century Gothic" panose="020B0502020202020204"/>
              </a:rPr>
              <a:t>, amistarte con otros discípulos mientras el </a:t>
            </a:r>
            <a:r>
              <a:rPr lang="es-DO" sz="4000" b="1" dirty="0">
                <a:solidFill>
                  <a:schemeClr val="accent2">
                    <a:lumMod val="40000"/>
                    <a:lumOff val="60000"/>
                  </a:schemeClr>
                </a:solidFill>
                <a:latin typeface="Century Gothic" panose="020B0502020202020204"/>
              </a:rPr>
              <a:t>Espíritu Santo renueva tu carácter </a:t>
            </a:r>
            <a:r>
              <a:rPr lang="es-DO" sz="4000" b="1" dirty="0">
                <a:solidFill>
                  <a:srgbClr val="FFFF00"/>
                </a:solidFill>
                <a:latin typeface="Century Gothic" panose="020B0502020202020204"/>
              </a:rPr>
              <a:t>atrayendo tu mirada cada día a </a:t>
            </a:r>
            <a:r>
              <a:rPr lang="es-DO" sz="4000" b="1" dirty="0">
                <a:solidFill>
                  <a:schemeClr val="accent2">
                    <a:lumMod val="40000"/>
                    <a:lumOff val="60000"/>
                  </a:schemeClr>
                </a:solidFill>
                <a:latin typeface="Century Gothic" panose="020B0502020202020204"/>
              </a:rPr>
              <a:t>la Cruz de Jesús</a:t>
            </a:r>
            <a:r>
              <a:rPr lang="es-DO" sz="4000" b="1" dirty="0">
                <a:solidFill>
                  <a:srgbClr val="FFFF00"/>
                </a:solidFill>
                <a:latin typeface="Century Gothic" panose="020B0502020202020204"/>
              </a:rPr>
              <a:t>?</a:t>
            </a:r>
            <a:endParaRPr lang="en-US" sz="40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7"/>
            <a:ext cx="10756031"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chemeClr val="accent2">
                    <a:lumMod val="40000"/>
                    <a:lumOff val="60000"/>
                  </a:schemeClr>
                </a:solidFill>
              </a:rPr>
              <a:t>Diversas Leyes y Ceremonias Levíticas</a:t>
            </a:r>
            <a:endParaRPr lang="en-US" sz="3600" b="1" dirty="0"/>
          </a:p>
        </p:txBody>
      </p:sp>
      <p:sp>
        <p:nvSpPr>
          <p:cNvPr id="5" name="Título 1"/>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El cristiano no puede tener vida separado de Cristo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[Juan 15:4-5].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Cada detalle de su vida está dirigido por el gran Maestro. Esto quedó muy claro en el antiguo ritual y ceremonias Levíticas.</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Los detalles del diario vivir del antiguo Israel estaban bajo la dirección de Dios. Su comida, sus vestidos, sus plantaciones y sus edificaciones, sus compras y sus ventas, estaban todos regulados por las leyes de Moisés. Para el lector menos agudo, estos requerimientos podrían parecer apenas una colección de formas sin mucho significado; pero para el estudiante de la Escritura, que está siguiendo los pasos de Su Maestro, cada ley Levítica es un reflejo, que nos da muchos rayos de luz del Hijo de la Justicia.</a:t>
            </a:r>
          </a:p>
        </p:txBody>
      </p:sp>
    </p:spTree>
    <p:extLst>
      <p:ext uri="{BB962C8B-B14F-4D97-AF65-F5344CB8AC3E}">
        <p14:creationId xmlns:p14="http://schemas.microsoft.com/office/powerpoint/2010/main" val="233008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C83D-0C3C-31E1-63A2-696BB9593F3D}"/>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DD6DBBFE-99C4-E1F4-27C8-B505DFD3EC1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D1DDFD05-0C1C-81F7-C190-0601A50D81A6}"/>
              </a:ext>
            </a:extLst>
          </p:cNvPr>
          <p:cNvSpPr txBox="1">
            <a:spLocks/>
          </p:cNvSpPr>
          <p:nvPr/>
        </p:nvSpPr>
        <p:spPr>
          <a:xfrm>
            <a:off x="295146" y="150127"/>
            <a:ext cx="11446756"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solidFill>
                  <a:schemeClr val="accent2">
                    <a:lumMod val="40000"/>
                    <a:lumOff val="60000"/>
                  </a:schemeClr>
                </a:solidFill>
              </a:rPr>
              <a:t>¨No te vestirás con muchos vestidos al mismo tiempo¨</a:t>
            </a:r>
            <a:endParaRPr lang="en-US" sz="2800" b="1" dirty="0"/>
          </a:p>
        </p:txBody>
      </p:sp>
      <p:sp>
        <p:nvSpPr>
          <p:cNvPr id="5" name="Título 1">
            <a:extLst>
              <a:ext uri="{FF2B5EF4-FFF2-40B4-BE49-F238E27FC236}">
                <a16:creationId xmlns:a16="http://schemas.microsoft.com/office/drawing/2014/main" id="{8A497AA5-CD25-F899-544C-DB3B7ECD272E}"/>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Leemos: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"No te vestirás con muchos vestidos al mismo tiempo, como de lana y lino juntos" [</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Deut</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22:11].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A menudo es hecha la pregunta, por que se les hizo este requerimiento ? Una de las primeras cosas que hizo Dios por Adán y Eva después que ellos pecaron, fue hacerles ropas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[Gen. 3:21].</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Las vestiduras son un tipo de la justicia de Cristo, sobre aquellos a quienes se les han perdonado sus pecados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[Isa. 61:10].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Antes que el hombre pecase, estaba vestido con ropas de luz y gloria, y Dios hizo con que nuestras ropas nos hicieran acordarnos de las ropas celestiales, con las cuales El finalmente vestirá a todos los redimidos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Apoc</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3:5; 19:8].</a:t>
            </a:r>
          </a:p>
        </p:txBody>
      </p:sp>
    </p:spTree>
    <p:extLst>
      <p:ext uri="{BB962C8B-B14F-4D97-AF65-F5344CB8AC3E}">
        <p14:creationId xmlns:p14="http://schemas.microsoft.com/office/powerpoint/2010/main" val="45113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A5603-CB1C-0702-6737-2B0938102769}"/>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AC258B6E-9824-C57C-6B71-F8B605A6965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968495E6-C988-226C-0E26-22B5087AA6F1}"/>
              </a:ext>
            </a:extLst>
          </p:cNvPr>
          <p:cNvSpPr txBox="1">
            <a:spLocks/>
          </p:cNvSpPr>
          <p:nvPr/>
        </p:nvSpPr>
        <p:spPr>
          <a:xfrm>
            <a:off x="295146" y="150127"/>
            <a:ext cx="11697142"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E97132">
                    <a:lumMod val="40000"/>
                    <a:lumOff val="60000"/>
                  </a:srgbClr>
                </a:solidFill>
                <a:effectLst/>
                <a:uLnTx/>
                <a:uFillTx/>
                <a:latin typeface="Aptos" panose="02110004020202020204"/>
                <a:ea typeface="+mn-ea"/>
                <a:cs typeface="+mn-cs"/>
              </a:rPr>
              <a:t>¨No te vestirás con muchos vestidos al mismo tiempo¨</a:t>
            </a:r>
            <a:endParaRPr kumimoji="0" lang="en-US" sz="2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ítulo 1">
            <a:extLst>
              <a:ext uri="{FF2B5EF4-FFF2-40B4-BE49-F238E27FC236}">
                <a16:creationId xmlns:a16="http://schemas.microsoft.com/office/drawing/2014/main" id="{9174BA27-71C3-A9F0-3257-5506E18B3B5B}"/>
              </a:ext>
            </a:extLst>
          </p:cNvPr>
          <p:cNvSpPr txBox="1">
            <a:spLocks/>
          </p:cNvSpPr>
          <p:nvPr/>
        </p:nvSpPr>
        <p:spPr>
          <a:xfrm>
            <a:off x="47717" y="839339"/>
            <a:ext cx="11849137"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Dios dice,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"Yo soy el primero y el último; y fuera de Mi no hay Dios". "No daré Mi gloria a otro, ni Mi honra a imágenes de escultura" [Isa. 44:6; 42:8].</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Una parte de nuestra vida no puede ser vestida con los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"harapos inmundos"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de nuestra propia justicia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[Isa. 64:6],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y el resto con el puro e inmaculado manto de la justicia de Cristo. No podemos servir a Dios en nuestra vida hogareña y en la iglesia, y servir a mamón en nuestra vida comercial o de trabajo.</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Aquel que Así lo haga no entrará en el reino de los cielos.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"No podéis servir a Dios y a mamón".</a:t>
            </a:r>
          </a:p>
        </p:txBody>
      </p:sp>
    </p:spTree>
    <p:extLst>
      <p:ext uri="{BB962C8B-B14F-4D97-AF65-F5344CB8AC3E}">
        <p14:creationId xmlns:p14="http://schemas.microsoft.com/office/powerpoint/2010/main" val="211542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EBB12-D1AD-7F0B-EEEF-3819BA73950F}"/>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31CD423B-8DB2-2DC8-EB52-17B9A79BA0A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1970EAF4-BBC4-7A8A-14E0-5169260FDA87}"/>
              </a:ext>
            </a:extLst>
          </p:cNvPr>
          <p:cNvSpPr txBox="1">
            <a:spLocks/>
          </p:cNvSpPr>
          <p:nvPr/>
        </p:nvSpPr>
        <p:spPr>
          <a:xfrm>
            <a:off x="295146" y="150127"/>
            <a:ext cx="11601708"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E97132">
                    <a:lumMod val="40000"/>
                    <a:lumOff val="60000"/>
                  </a:srgbClr>
                </a:solidFill>
                <a:effectLst/>
                <a:uLnTx/>
                <a:uFillTx/>
                <a:latin typeface="Aptos" panose="02110004020202020204"/>
                <a:ea typeface="+mn-ea"/>
                <a:cs typeface="+mn-cs"/>
              </a:rPr>
              <a:t>¨No te vestirás con muchos vestidos al mismo tiempo¨</a:t>
            </a:r>
            <a:endParaRPr kumimoji="0" lang="en-US" sz="2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ítulo 1">
            <a:extLst>
              <a:ext uri="{FF2B5EF4-FFF2-40B4-BE49-F238E27FC236}">
                <a16:creationId xmlns:a16="http://schemas.microsoft.com/office/drawing/2014/main" id="{AB894149-BA5A-AFFA-2DD5-EE712FC163A1}"/>
              </a:ext>
            </a:extLst>
          </p:cNvPr>
          <p:cNvSpPr txBox="1">
            <a:spLocks/>
          </p:cNvSpPr>
          <p:nvPr/>
        </p:nvSpPr>
        <p:spPr>
          <a:xfrm>
            <a:off x="47717" y="839338"/>
            <a:ext cx="11849137"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000" b="1" i="0" u="none" strike="noStrike" kern="1200" cap="none" spc="0" normalizeH="0" baseline="0" noProof="0" dirty="0">
                <a:ln>
                  <a:noFill/>
                </a:ln>
                <a:solidFill>
                  <a:prstClr val="white"/>
                </a:solidFill>
                <a:effectLst/>
                <a:uLnTx/>
                <a:uFillTx/>
                <a:latin typeface="Century Gothic" panose="020B0502020202020204"/>
                <a:ea typeface="+mn-ea"/>
                <a:cs typeface="+mn-cs"/>
              </a:rPr>
              <a:t>El Salvador nos enseñó la lección de que no podemos mezclar nuestros harapos inmundos de nuestra justicia propia con la justicia de Cristo.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n-ea"/>
                <a:cs typeface="+mn-cs"/>
              </a:rPr>
              <a:t>"Nadie le saca un pedazo a una ropa nueva para ponérselo a un vestido viejo, puesto que rasgará la ropa nueva y el remiendo de la nueva no se ajustará a la vieja" [Lucas 5:36].</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El Israelita que conscientemente rechazase usar lana y lino juntos en sus ropas diarias, y que conseguía ver en eso una lección que Dios quería enseñarle, también se refrenaría en pecar. Todas sus ropas, hechas de un único tejido, lo estarían constantemente recordando del perfecto manto de la justicia de Cristo, dado al fiel.</a:t>
            </a:r>
          </a:p>
        </p:txBody>
      </p:sp>
    </p:spTree>
    <p:extLst>
      <p:ext uri="{BB962C8B-B14F-4D97-AF65-F5344CB8AC3E}">
        <p14:creationId xmlns:p14="http://schemas.microsoft.com/office/powerpoint/2010/main" val="321159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98DE4-746B-CD13-51B5-DFDC47DE3EC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0752F87D-E1F8-619B-F964-F129D928CD7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F3938809-BCB4-8370-0C8A-896FDA965807}"/>
              </a:ext>
            </a:extLst>
          </p:cNvPr>
          <p:cNvSpPr txBox="1">
            <a:spLocks/>
          </p:cNvSpPr>
          <p:nvPr/>
        </p:nvSpPr>
        <p:spPr>
          <a:xfrm>
            <a:off x="295146" y="150127"/>
            <a:ext cx="10458198"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2">
                    <a:lumMod val="40000"/>
                    <a:lumOff val="60000"/>
                  </a:schemeClr>
                </a:solidFill>
              </a:rPr>
              <a:t>"No labrarás con un buey y un asno juntos" </a:t>
            </a:r>
            <a:endParaRPr lang="en-US" sz="3200" b="1" dirty="0"/>
          </a:p>
        </p:txBody>
      </p:sp>
      <p:sp>
        <p:nvSpPr>
          <p:cNvPr id="5" name="Título 1">
            <a:extLst>
              <a:ext uri="{FF2B5EF4-FFF2-40B4-BE49-F238E27FC236}">
                <a16:creationId xmlns:a16="http://schemas.microsoft.com/office/drawing/2014/main" id="{EDE8CFD1-67EA-98F5-D700-329E05937355}"/>
              </a:ext>
            </a:extLst>
          </p:cNvPr>
          <p:cNvSpPr txBox="1">
            <a:spLocks/>
          </p:cNvSpPr>
          <p:nvPr/>
        </p:nvSpPr>
        <p:spPr>
          <a:xfrm>
            <a:off x="47717" y="839338"/>
            <a:ext cx="11849137"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Cuando el Israelita salía todas las mañanas a trabajar, otro mandamiento lo constreñía: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"No labrarás con un buey y un asno juntos" [</a:t>
            </a:r>
            <a:r>
              <a:rPr kumimoji="0" lang="es-ES" sz="3000" b="1" i="0" u="none" strike="noStrike" kern="1200" cap="none" spc="0" normalizeH="0" baseline="0" noProof="0" dirty="0" err="1">
                <a:ln>
                  <a:noFill/>
                </a:ln>
                <a:solidFill>
                  <a:srgbClr val="FFFF00"/>
                </a:solidFill>
                <a:effectLst/>
                <a:uLnTx/>
                <a:uFillTx/>
                <a:latin typeface="Century Gothic" panose="020B0502020202020204"/>
                <a:ea typeface="+mj-ea"/>
                <a:cs typeface="+mj-cs"/>
              </a:rPr>
              <a:t>Deut</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 22:10].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El buey era un animal limpio; el asno, o burro, era inmundo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[Lev. 11:3-4].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Aun cuando ambos eran útiles, sin embargo, no tenían que ser enyugados juntos.</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El Salvador predicó, no para que fuésemos sacados de este mundo, sino para que fuésemos guardados del mal, en este mundo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[Juan 17:15].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Si bien podemos usar el mundo Así como los Israelitas usaban el asno inmundo, sin embargo, no debemos enyugarnos a nosotros mismos con nada malo de este mundo.</a:t>
            </a:r>
          </a:p>
        </p:txBody>
      </p:sp>
    </p:spTree>
    <p:extLst>
      <p:ext uri="{BB962C8B-B14F-4D97-AF65-F5344CB8AC3E}">
        <p14:creationId xmlns:p14="http://schemas.microsoft.com/office/powerpoint/2010/main" val="301536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C65A5-E738-0D36-3D3E-1E110FDCD447}"/>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6F8204A4-A54E-92F1-4A29-A09DBB0636C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1935DC48-26A1-DCF7-5E3A-A7421A5269B5}"/>
              </a:ext>
            </a:extLst>
          </p:cNvPr>
          <p:cNvSpPr txBox="1">
            <a:spLocks/>
          </p:cNvSpPr>
          <p:nvPr/>
        </p:nvSpPr>
        <p:spPr>
          <a:xfrm>
            <a:off x="295145" y="150127"/>
            <a:ext cx="10873597"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solidFill>
                  <a:schemeClr val="accent2">
                    <a:lumMod val="40000"/>
                    <a:lumOff val="60000"/>
                  </a:schemeClr>
                </a:solidFill>
              </a:rPr>
              <a:t>"No labrarás con un buey y un asno juntos" </a:t>
            </a:r>
          </a:p>
        </p:txBody>
      </p:sp>
      <p:sp>
        <p:nvSpPr>
          <p:cNvPr id="5" name="Título 1">
            <a:extLst>
              <a:ext uri="{FF2B5EF4-FFF2-40B4-BE49-F238E27FC236}">
                <a16:creationId xmlns:a16="http://schemas.microsoft.com/office/drawing/2014/main" id="{379F6115-59C6-86FD-56AE-34684E0E3621}"/>
              </a:ext>
            </a:extLst>
          </p:cNvPr>
          <p:cNvSpPr txBox="1">
            <a:spLocks/>
          </p:cNvSpPr>
          <p:nvPr/>
        </p:nvSpPr>
        <p:spPr>
          <a:xfrm>
            <a:off x="146304" y="839339"/>
            <a:ext cx="11750550"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500" b="1" i="0" u="none" strike="noStrike" kern="1200" cap="none" spc="0" normalizeH="0" baseline="0" noProof="0" dirty="0">
                <a:ln>
                  <a:noFill/>
                </a:ln>
                <a:solidFill>
                  <a:srgbClr val="FFFF00"/>
                </a:solidFill>
                <a:effectLst/>
                <a:uLnTx/>
                <a:uFillTx/>
                <a:latin typeface="Century Gothic" panose="020B0502020202020204"/>
                <a:ea typeface="+mj-ea"/>
                <a:cs typeface="+mj-cs"/>
              </a:rPr>
              <a:t>"No os pongáis en yugo desigual con los incrédulos; porque qué sociedad puede haber entre la justicia y la iniquidad ? O qué comunión entre la luz y las tinieblas ? Qué armonía entre Cristo y el Maligno? O qué unión entre el creyente y el incrédulo ?" [2 </a:t>
            </a:r>
            <a:r>
              <a:rPr kumimoji="0" lang="es-ES" sz="2500" b="1" i="0" u="none" strike="noStrike" kern="1200" cap="none" spc="0" normalizeH="0" baseline="0" noProof="0" dirty="0" err="1">
                <a:ln>
                  <a:noFill/>
                </a:ln>
                <a:solidFill>
                  <a:srgbClr val="FFFF00"/>
                </a:solidFill>
                <a:effectLst/>
                <a:uLnTx/>
                <a:uFillTx/>
                <a:latin typeface="Century Gothic" panose="020B0502020202020204"/>
                <a:ea typeface="+mj-ea"/>
                <a:cs typeface="+mj-cs"/>
              </a:rPr>
              <a:t>Cor</a:t>
            </a:r>
            <a:r>
              <a:rPr kumimoji="0" lang="es-ES" sz="2500" b="1" i="0" u="none" strike="noStrike" kern="1200" cap="none" spc="0" normalizeH="0" baseline="0" noProof="0" dirty="0">
                <a:ln>
                  <a:noFill/>
                </a:ln>
                <a:solidFill>
                  <a:srgbClr val="FFFF00"/>
                </a:solidFill>
                <a:effectLst/>
                <a:uLnTx/>
                <a:uFillTx/>
                <a:latin typeface="Century Gothic" panose="020B0502020202020204"/>
                <a:ea typeface="+mj-ea"/>
                <a:cs typeface="+mj-cs"/>
              </a:rPr>
              <a:t>. 6:14-17].</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500" b="1" i="0" u="none" strike="noStrike" kern="1200" cap="none" spc="0" normalizeH="0" baseline="0" noProof="0" dirty="0">
                <a:ln>
                  <a:noFill/>
                </a:ln>
                <a:solidFill>
                  <a:prstClr val="white"/>
                </a:solidFill>
                <a:effectLst/>
                <a:uLnTx/>
                <a:uFillTx/>
                <a:latin typeface="Century Gothic" panose="020B0502020202020204"/>
                <a:ea typeface="+mj-ea"/>
                <a:cs typeface="+mj-cs"/>
              </a:rPr>
              <a:t>Este mandamiento incluye la relación marital y cada relación de negocio. El hombre de negocios que no cree en Dios, a menudo usa métodos en la conducción de dicho negocio, que un cristiano no podría usar, sin comprometer seriamente su integridad cristiana.</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500" b="1" i="0" u="none" strike="noStrike" kern="1200" cap="none" spc="0" normalizeH="0" baseline="0" noProof="0" dirty="0">
                <a:ln>
                  <a:noFill/>
                </a:ln>
                <a:solidFill>
                  <a:prstClr val="white"/>
                </a:solidFill>
                <a:effectLst/>
                <a:uLnTx/>
                <a:uFillTx/>
                <a:latin typeface="Century Gothic" panose="020B0502020202020204"/>
                <a:ea typeface="+mj-ea"/>
                <a:cs typeface="+mj-cs"/>
              </a:rPr>
              <a:t>El cristiano tiene que llevar el yugo de Cristo, y no puede meterse en negocios en los cuales Cristo no pueda ayudarlo a llevar las cargas y perplejidades que ellos implican. El Salvador le dice a todos, </a:t>
            </a:r>
            <a:r>
              <a:rPr kumimoji="0" lang="es-ES" sz="2500" b="1" i="0" u="none" strike="noStrike" kern="1200" cap="none" spc="0" normalizeH="0" baseline="0" noProof="0" dirty="0">
                <a:ln>
                  <a:noFill/>
                </a:ln>
                <a:solidFill>
                  <a:srgbClr val="FFFF00"/>
                </a:solidFill>
                <a:effectLst/>
                <a:uLnTx/>
                <a:uFillTx/>
                <a:latin typeface="Century Gothic" panose="020B0502020202020204"/>
                <a:ea typeface="+mj-ea"/>
                <a:cs typeface="+mj-cs"/>
              </a:rPr>
              <a:t>"Tomas Mi yugo y aprended de Mi; porque Yo soy manso y humilde de corazón: y hallaréis descanso para vuestras almas" [Mat. 11:29].</a:t>
            </a:r>
          </a:p>
        </p:txBody>
      </p:sp>
    </p:spTree>
    <p:extLst>
      <p:ext uri="{BB962C8B-B14F-4D97-AF65-F5344CB8AC3E}">
        <p14:creationId xmlns:p14="http://schemas.microsoft.com/office/powerpoint/2010/main" val="3086081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326EB-80F5-7764-35FF-BB3AB3F5EED7}"/>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D10EEF33-DE3E-113F-5D76-E382F5E5D85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17" y="-150127"/>
            <a:ext cx="12192000" cy="6858000"/>
          </a:xfrm>
          <a:prstGeom prst="rect">
            <a:avLst/>
          </a:prstGeom>
        </p:spPr>
      </p:pic>
      <p:sp>
        <p:nvSpPr>
          <p:cNvPr id="4" name="Título 1">
            <a:extLst>
              <a:ext uri="{FF2B5EF4-FFF2-40B4-BE49-F238E27FC236}">
                <a16:creationId xmlns:a16="http://schemas.microsoft.com/office/drawing/2014/main" id="{976EE941-2ED6-B345-C046-5E2CE3608D6C}"/>
              </a:ext>
            </a:extLst>
          </p:cNvPr>
          <p:cNvSpPr txBox="1">
            <a:spLocks/>
          </p:cNvSpPr>
          <p:nvPr/>
        </p:nvSpPr>
        <p:spPr>
          <a:xfrm>
            <a:off x="295146" y="150127"/>
            <a:ext cx="11601708"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lumMod val="40000"/>
                    <a:lumOff val="60000"/>
                  </a:schemeClr>
                </a:solidFill>
              </a:rPr>
              <a:t>"No sembrarás tu viña con especies de semilla diferentes¨</a:t>
            </a:r>
            <a:endParaRPr lang="en-US" sz="2400" b="1" dirty="0"/>
          </a:p>
        </p:txBody>
      </p:sp>
      <p:sp>
        <p:nvSpPr>
          <p:cNvPr id="5" name="Título 1">
            <a:extLst>
              <a:ext uri="{FF2B5EF4-FFF2-40B4-BE49-F238E27FC236}">
                <a16:creationId xmlns:a16="http://schemas.microsoft.com/office/drawing/2014/main" id="{411FDC4C-076A-E872-B6C0-3E99E356CE0C}"/>
              </a:ext>
            </a:extLst>
          </p:cNvPr>
          <p:cNvSpPr txBox="1">
            <a:spLocks/>
          </p:cNvSpPr>
          <p:nvPr/>
        </p:nvSpPr>
        <p:spPr>
          <a:xfrm>
            <a:off x="146304" y="839339"/>
            <a:ext cx="11750550"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effectLst/>
                <a:uLnTx/>
                <a:uFillTx/>
                <a:latin typeface="Century Gothic" panose="020B0502020202020204"/>
                <a:ea typeface="+mj-ea"/>
                <a:cs typeface="+mj-cs"/>
              </a:rPr>
              <a:t>Todos los preceptos del Antiguo Testamento están irradiados con la gloria del Hijo de Dios. Esto es especialmente verdadero en el mandamiento,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No sembrarás tu viña con especies de semilla diferentes, para que no degenere el fruto de la semilla que sembraste y la cosecha de la viña" [</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Deut</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22:9].</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effectLst/>
                <a:uLnTx/>
                <a:uFillTx/>
                <a:latin typeface="Century Gothic" panose="020B0502020202020204"/>
                <a:ea typeface="+mj-ea"/>
                <a:cs typeface="+mj-cs"/>
              </a:rPr>
              <a:t>Horticultores conocen el valor de este mandamiento. Sembrando juntos trigo y avena arruina la avena y degenera al trigo. Esto, Así como las otras leyes Levíticas, se referían mucho más a la prosperidad material de los Israelitas. Esto les enseñaba que si permaneciesen fieles a Dios, no deberían asociarse con malas compañías.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"No os engañéis: las malas conversaciones corrompen las buenas costumbres" [1 </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Cor</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15:33].</a:t>
            </a:r>
          </a:p>
        </p:txBody>
      </p:sp>
    </p:spTree>
    <p:extLst>
      <p:ext uri="{BB962C8B-B14F-4D97-AF65-F5344CB8AC3E}">
        <p14:creationId xmlns:p14="http://schemas.microsoft.com/office/powerpoint/2010/main" val="382316919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1507</TotalTime>
  <Words>3383</Words>
  <Application>Microsoft Office PowerPoint</Application>
  <PresentationFormat>Panorámica</PresentationFormat>
  <Paragraphs>93</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21</vt:i4>
      </vt:variant>
    </vt:vector>
  </HeadingPairs>
  <TitlesOfParts>
    <vt:vector size="29" baseType="lpstr">
      <vt:lpstr>Aptos</vt:lpstr>
      <vt:lpstr>Aptos Display</vt:lpstr>
      <vt:lpstr>Arial</vt:lpstr>
      <vt:lpstr>Calibri</vt:lpstr>
      <vt:lpstr>Century Gothic</vt:lpstr>
      <vt:lpstr>Wingdings 3</vt:lpstr>
      <vt:lpstr>Tema de Office</vt:lpstr>
      <vt:lpstr>1_Ion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Ulises Aguero Arroyo</cp:lastModifiedBy>
  <cp:revision>56</cp:revision>
  <dcterms:created xsi:type="dcterms:W3CDTF">2024-04-21T02:46:20Z</dcterms:created>
  <dcterms:modified xsi:type="dcterms:W3CDTF">2025-03-09T23:55:28Z</dcterms:modified>
</cp:coreProperties>
</file>