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91" r:id="rId6"/>
    <p:sldId id="493" r:id="rId7"/>
    <p:sldId id="494" r:id="rId8"/>
    <p:sldId id="495" r:id="rId9"/>
    <p:sldId id="496" r:id="rId10"/>
    <p:sldId id="497" r:id="rId11"/>
    <p:sldId id="498"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410" r:id="rId38"/>
    <p:sldId id="284" r:id="rId39"/>
    <p:sldId id="259" r:id="rId40"/>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8" autoAdjust="0"/>
    <p:restoredTop sz="94660"/>
  </p:normalViewPr>
  <p:slideViewPr>
    <p:cSldViewPr snapToGrid="0">
      <p:cViewPr varScale="1">
        <p:scale>
          <a:sx n="89" d="100"/>
          <a:sy n="89" d="100"/>
        </p:scale>
        <p:origin x="184" y="9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pPr/>
              <a:t>3/11/24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3/11/24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11/3/24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263B-299E-3536-4443-D550641B658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F204749-E9E8-34B7-67DB-972BA6D09FCB}"/>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99DDDF3-6F23-0679-7059-80670BA59E43}"/>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4A94E008-D119-CD19-D0B8-C7C24C78D6AE}"/>
              </a:ext>
            </a:extLst>
          </p:cNvPr>
          <p:cNvSpPr txBox="1">
            <a:spLocks/>
          </p:cNvSpPr>
          <p:nvPr/>
        </p:nvSpPr>
        <p:spPr>
          <a:xfrm>
            <a:off x="543401" y="-425575"/>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Por eso, después que el leproso era declarado limpio, el ave viva, con sus plumas manchadas con sangre, </a:t>
            </a:r>
            <a:r>
              <a:rPr lang="es-ES" sz="3200" b="1" dirty="0">
                <a:solidFill>
                  <a:srgbClr val="00B050"/>
                </a:solidFill>
                <a:latin typeface="Century Gothic" panose="020B0502020202020204"/>
              </a:rPr>
              <a:t>era soltada para que volara por los aires</a:t>
            </a:r>
            <a:r>
              <a:rPr lang="es-ES" sz="3200" b="1" dirty="0">
                <a:solidFill>
                  <a:prstClr val="white"/>
                </a:solidFill>
                <a:latin typeface="Century Gothic" panose="020B0502020202020204"/>
              </a:rPr>
              <a:t>. La sangre no solamente era asperjada sobre la persona que había estado contaminada, sino que era Así llevada por los aires que estaba cargado de gérmenes de enfermedad y de pecado, </a:t>
            </a:r>
            <a:r>
              <a:rPr lang="es-ES" sz="3200" b="1" dirty="0">
                <a:solidFill>
                  <a:srgbClr val="00B050"/>
                </a:solidFill>
                <a:latin typeface="Century Gothic" panose="020B0502020202020204"/>
              </a:rPr>
              <a:t>en tipo de la sangre de Cristo la cual nos dará un nuevo cielo, una nueva atmósfera, para esta tierra maldita por el pecado</a:t>
            </a:r>
            <a:r>
              <a:rPr lang="es-ES" sz="3200" b="1" dirty="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212477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A6A0C-2657-EA25-3E78-A5864EFA969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F2E9253-56F2-478E-51CC-194883DDAA5C}"/>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A40F180-E934-E7E1-92EA-0EBF978F3B9C}"/>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BD7E7F57-7BAC-03E7-E6D4-5EEA6B72CE71}"/>
              </a:ext>
            </a:extLst>
          </p:cNvPr>
          <p:cNvSpPr txBox="1">
            <a:spLocks/>
          </p:cNvSpPr>
          <p:nvPr/>
        </p:nvSpPr>
        <p:spPr>
          <a:xfrm>
            <a:off x="461340" y="-320068"/>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En tipo de este poder regenerativo, un pedazo de madera de cedro, el gigante de la floresta, y un hisopo, la pequeña planta "que nace en la pared", eran sumergidos en la sangre. </a:t>
            </a:r>
            <a:r>
              <a:rPr lang="es-ES" sz="3600" b="1" dirty="0">
                <a:solidFill>
                  <a:srgbClr val="00B050"/>
                </a:solidFill>
                <a:latin typeface="Century Gothic" panose="020B0502020202020204"/>
              </a:rPr>
              <a:t>Fueron escogidos para representar los dos extremos en la vegetación, abrazándolo Así todo.</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29948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3D9F-E6CB-75F1-030A-DC565420C72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6BEF61F-242A-6316-16A3-5180C4863F1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F691252-F6A7-EB5D-BCC1-EEBB39E3FDF6}"/>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06BAE05A-9406-DEA0-BB1E-E9880466E378}"/>
              </a:ext>
            </a:extLst>
          </p:cNvPr>
          <p:cNvSpPr txBox="1">
            <a:spLocks/>
          </p:cNvSpPr>
          <p:nvPr/>
        </p:nvSpPr>
        <p:spPr>
          <a:xfrm>
            <a:off x="543402" y="148856"/>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La vida animal también está maldita por el pecado, pero </a:t>
            </a:r>
            <a:r>
              <a:rPr lang="es-ES" sz="3600" b="1" dirty="0">
                <a:solidFill>
                  <a:srgbClr val="00B050"/>
                </a:solidFill>
                <a:latin typeface="Century Gothic" panose="020B0502020202020204"/>
              </a:rPr>
              <a:t>a través del poder redentor d la sangre de Cristo</a:t>
            </a:r>
            <a:r>
              <a:rPr lang="es-ES" sz="3600" b="1" dirty="0">
                <a:solidFill>
                  <a:prstClr val="white"/>
                </a:solidFill>
                <a:latin typeface="Century Gothic" panose="020B0502020202020204"/>
              </a:rPr>
              <a:t>, vendrá el tiempo cuando "el lobo habitará con el cordero, y el leopardo se acostará con el cabrito; y el becerro y el león andarán juntos; y un niño los pastoreará"</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75734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AAB0-9606-AE3A-B27D-3D2B986E521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FA312DE-ACD5-B6BE-2E11-2B0CE82CA94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08EB515C-C523-2E84-22C8-93CE50684B37}"/>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75EA3DBA-892A-B6B9-AEFB-2DE1D41151AD}"/>
              </a:ext>
            </a:extLst>
          </p:cNvPr>
          <p:cNvSpPr txBox="1">
            <a:spLocks/>
          </p:cNvSpPr>
          <p:nvPr/>
        </p:nvSpPr>
        <p:spPr>
          <a:xfrm>
            <a:off x="543402" y="-48419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La lana escarlata sumergida en la sangre representaba el reino animal. La sangre del ave era colocada en un vaso de barro sostenido sobre aguas corrientes. Así vemos que en la purificación de la lepra </a:t>
            </a:r>
            <a:r>
              <a:rPr lang="es-ES" sz="3600" b="1" dirty="0">
                <a:solidFill>
                  <a:srgbClr val="00B050"/>
                </a:solidFill>
                <a:latin typeface="Century Gothic" panose="020B0502020202020204"/>
              </a:rPr>
              <a:t>la sangre entraba en contacto directo no solo con la lepra, sino que con todo lo que el pecado había contaminado; o sea, tierra, aire, agua, vegetación, y el reino animal.</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48895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28303-833D-3A24-CBD3-4E8CA50ACF8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58F14D4-F7C0-224F-2118-0BDB1CE945FD}"/>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1F04DDA-F23F-FA91-50A2-1BAFC9F256C6}"/>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F264CAA0-E04C-BA61-969E-0045315AB6D3}"/>
              </a:ext>
            </a:extLst>
          </p:cNvPr>
          <p:cNvSpPr txBox="1">
            <a:spLocks/>
          </p:cNvSpPr>
          <p:nvPr/>
        </p:nvSpPr>
        <p:spPr>
          <a:xfrm>
            <a:off x="484786" y="301256"/>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Estos tipos maravillosos eran compactas profecías del Antitipo, el cual era mucho más maravilloso. </a:t>
            </a:r>
            <a:r>
              <a:rPr lang="es-ES" sz="3600" b="1" dirty="0">
                <a:solidFill>
                  <a:srgbClr val="00B050"/>
                </a:solidFill>
                <a:latin typeface="Century Gothic" panose="020B0502020202020204"/>
              </a:rPr>
              <a:t>Cuando Cristo se arrodilló en agonía sobre el helado suelo del jardín del Getsemaní, grandes gotas de sangre cayeron de Su rostro. </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27068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C27A7-178C-9C35-FC8F-4935C5DDB0D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CF6C635-874F-E7DC-D19F-5667F4CAD9F9}"/>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625EF41-BCD0-E77A-CCFA-F05BF4F6D43C}"/>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9EA4B09F-7638-0B4A-5E43-5B16832B4627}"/>
              </a:ext>
            </a:extLst>
          </p:cNvPr>
          <p:cNvSpPr txBox="1">
            <a:spLocks/>
          </p:cNvSpPr>
          <p:nvPr/>
        </p:nvSpPr>
        <p:spPr>
          <a:xfrm>
            <a:off x="543402" y="-7538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Cuatro mil años antes, cuando Caín mató a su hermano, </a:t>
            </a:r>
            <a:r>
              <a:rPr lang="es-ES" sz="3600" b="1" dirty="0">
                <a:solidFill>
                  <a:srgbClr val="00B050"/>
                </a:solidFill>
                <a:latin typeface="Century Gothic" panose="020B0502020202020204"/>
              </a:rPr>
              <a:t>la tierra sintió por primera vez el contacto con sangre humana</a:t>
            </a:r>
            <a:r>
              <a:rPr lang="es-ES" sz="3600" b="1" dirty="0">
                <a:solidFill>
                  <a:prstClr val="white"/>
                </a:solidFill>
                <a:latin typeface="Century Gothic" panose="020B0502020202020204"/>
              </a:rPr>
              <a:t>, la cual cayó como una maldición, marchitando la productividad del campo. Muchas veces desde entonces ha tenido la tierra que soportar el derramamiento de sangre humana, </a:t>
            </a:r>
            <a:r>
              <a:rPr lang="es-ES" sz="3600" b="1" dirty="0">
                <a:solidFill>
                  <a:srgbClr val="00B050"/>
                </a:solidFill>
                <a:latin typeface="Century Gothic" panose="020B0502020202020204"/>
              </a:rPr>
              <a:t>y muchas veces han sido derramados verdaderos ríos de sangre por ejércitos armados, dirigidos por Satanás, y que se han destruido mutuamente</a:t>
            </a:r>
            <a:r>
              <a:rPr lang="es-ES" sz="3600" b="1" dirty="0">
                <a:solidFill>
                  <a:prstClr val="white"/>
                </a:solidFill>
                <a:latin typeface="Century Gothic" panose="020B0502020202020204"/>
              </a:rPr>
              <a:t>. </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27532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8526-9247-FE8C-AE63-6B24420CEDD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E975D7B-3EB5-BFD4-7F7C-99A65C07FD2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E132AB5-050C-2BE6-959F-4A63F15204B5}"/>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23A02485-D5DB-7E60-0A33-59D0A1651B25}"/>
              </a:ext>
            </a:extLst>
          </p:cNvPr>
          <p:cNvSpPr txBox="1">
            <a:spLocks/>
          </p:cNvSpPr>
          <p:nvPr/>
        </p:nvSpPr>
        <p:spPr>
          <a:xfrm>
            <a:off x="629932" y="-6014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srgbClr val="FFC000"/>
                </a:solidFill>
                <a:latin typeface="Century Gothic" panose="020B0502020202020204"/>
              </a:rPr>
              <a:t>La maldición del pecado permanece pesadamente en la atmósfera</a:t>
            </a:r>
            <a:r>
              <a:rPr lang="es-ES" sz="3600" b="1" dirty="0">
                <a:solidFill>
                  <a:prstClr val="white"/>
                </a:solidFill>
                <a:latin typeface="Century Gothic" panose="020B0502020202020204"/>
              </a:rPr>
              <a:t>, la cual está tan sobrecargada con gérmenes infecciosos que "la muerte ha llegado hasta nuestras ventanas, ha entrado en nuestros palacios, para llevarse los niños y los hombres jóvenes de las calles". En el tipo, la sangre de la ofrenda goteaba del ave a medida que el volaba a través del aire.</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00592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C8A09-31D3-7DCF-1633-8FB9B524E4E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48E80A3-9BC7-8CDA-48B1-2368BCC6E2C7}"/>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1747F5E7-57DD-4171-E433-CCE03C6E3B57}"/>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B82B7726-C5F7-EEAB-0F89-7A462BCB066F}"/>
              </a:ext>
            </a:extLst>
          </p:cNvPr>
          <p:cNvSpPr txBox="1">
            <a:spLocks/>
          </p:cNvSpPr>
          <p:nvPr/>
        </p:nvSpPr>
        <p:spPr>
          <a:xfrm>
            <a:off x="629932" y="-1442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De la gran Ofrenda </a:t>
            </a:r>
            <a:r>
              <a:rPr lang="es-ES" sz="3600" b="1" dirty="0" err="1">
                <a:solidFill>
                  <a:prstClr val="white"/>
                </a:solidFill>
                <a:latin typeface="Century Gothic" panose="020B0502020202020204"/>
              </a:rPr>
              <a:t>antitípica</a:t>
            </a:r>
            <a:r>
              <a:rPr lang="es-ES" sz="3600" b="1" dirty="0">
                <a:solidFill>
                  <a:prstClr val="white"/>
                </a:solidFill>
                <a:latin typeface="Century Gothic" panose="020B0502020202020204"/>
              </a:rPr>
              <a:t>, cuando El colgaba en el Calvario</a:t>
            </a:r>
            <a:r>
              <a:rPr lang="es-ES" sz="3600" b="1" dirty="0">
                <a:solidFill>
                  <a:srgbClr val="FFC000"/>
                </a:solidFill>
                <a:latin typeface="Century Gothic" panose="020B0502020202020204"/>
              </a:rPr>
              <a:t>, la preciosa y sanadora sangre goteaba de Sus manos heridas y pasaba por el aire, y caía sobre las rocas cercanas</a:t>
            </a: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Los tipos del antiguo servicio Levítico no eran una ceremonia sin ningún significado, sino que una profecía del gran Antitipo</a:t>
            </a:r>
            <a:r>
              <a:rPr lang="es-ES" sz="3600" b="1" dirty="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98206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6E0EF-AB2A-1FE9-379C-60164B52ADB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2D5633B-8937-FFA3-32DB-E2222494B550}"/>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03845F72-A57B-6940-06CB-ED55AEDC8B66}"/>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16B0ED81-853B-6974-B95F-951B6BEA7812}"/>
              </a:ext>
            </a:extLst>
          </p:cNvPr>
          <p:cNvSpPr txBox="1">
            <a:spLocks/>
          </p:cNvSpPr>
          <p:nvPr/>
        </p:nvSpPr>
        <p:spPr>
          <a:xfrm>
            <a:off x="547870" y="324702"/>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Desde los primeros tiempos, el agua ha sido afectada por la maldición del pecado. </a:t>
            </a:r>
            <a:r>
              <a:rPr lang="es-ES" sz="3600" b="1" dirty="0">
                <a:solidFill>
                  <a:srgbClr val="00B050"/>
                </a:solidFill>
                <a:latin typeface="Century Gothic" panose="020B0502020202020204"/>
              </a:rPr>
              <a:t>El ave que se mataba sobre el agua corriente era un tipo de la muerte de Cristo, el cual removería para siempre la maldición del pecado de las aguas de la tierra. </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51801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8BAF0-B357-3FDD-5615-98F4A1EBEE1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641DFA0-4924-DF2B-8338-2C7D6424C710}"/>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F018836-59F9-CC6C-6428-D7DF04EDAD7A}"/>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E3898A3A-BB4C-DE74-3830-199098F05BED}"/>
              </a:ext>
            </a:extLst>
          </p:cNvPr>
          <p:cNvSpPr txBox="1">
            <a:spLocks/>
          </p:cNvSpPr>
          <p:nvPr/>
        </p:nvSpPr>
        <p:spPr>
          <a:xfrm>
            <a:off x="547870" y="324702"/>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La sangre de Cristo llegó a entrar en contacto directo con el agua; cuando el soldado clavó la cruel lanza en el costado del Salvador, "salió inmediatamente sangre y agua"; no era una mezcla de sangre y agua, sino que sangre y agua, dos torrentes copiosas.</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174160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 Ofrendas Varias</a:t>
            </a:r>
            <a:br>
              <a:rPr lang="es-DO" sz="7200" b="1" dirty="0"/>
            </a:br>
            <a:br>
              <a:rPr lang="es-DO" sz="4000" b="1" dirty="0"/>
            </a:br>
            <a:r>
              <a:rPr lang="es-ES" sz="6600" b="1" dirty="0">
                <a:solidFill>
                  <a:srgbClr val="EBEBEB"/>
                </a:solidFill>
                <a:latin typeface="Century Gothic" panose="020B0502020202020204"/>
              </a:rPr>
              <a:t>Capítulo XXIV: La Purificación de la Lepra</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72EB-B079-D69D-1E9A-692F82E833E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F03DB28-552E-4F02-0622-2BC1DAA31CAB}"/>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A25F979-5DF0-2A3A-F528-A0CAB19FBD65}"/>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9F02FA6B-64BE-DD75-3F32-B072544208E4}"/>
              </a:ext>
            </a:extLst>
          </p:cNvPr>
          <p:cNvSpPr txBox="1">
            <a:spLocks/>
          </p:cNvSpPr>
          <p:nvPr/>
        </p:nvSpPr>
        <p:spPr>
          <a:xfrm>
            <a:off x="547870" y="-1442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"El maravilloso símbolo del ave viva sumergida en la sangre del ave muerta, y después liberada para su alegre vida, es para nosotros el símbolo de la expiación. </a:t>
            </a:r>
            <a:r>
              <a:rPr lang="es-ES" sz="3600" b="1" dirty="0">
                <a:solidFill>
                  <a:srgbClr val="00B050"/>
                </a:solidFill>
                <a:latin typeface="Century Gothic" panose="020B0502020202020204"/>
              </a:rPr>
              <a:t>La muerte y la vida estaban unidas, presentando al investigador de la verdad los tesoros ocultos, la unión de la sangre perdonadora con la resurrección y vida de nuestro Redentor.</a:t>
            </a:r>
          </a:p>
        </p:txBody>
      </p:sp>
    </p:spTree>
    <p:extLst>
      <p:ext uri="{BB962C8B-B14F-4D97-AF65-F5344CB8AC3E}">
        <p14:creationId xmlns:p14="http://schemas.microsoft.com/office/powerpoint/2010/main" val="92647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5EDB-5264-5EF3-B628-837379E2404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F7ED675-DF39-2089-946C-93DA9D142386}"/>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EB710F3-816C-C990-8157-6C355A34BAB3}"/>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713CA976-877F-9792-9C6B-69239CDF0C77}"/>
              </a:ext>
            </a:extLst>
          </p:cNvPr>
          <p:cNvSpPr txBox="1">
            <a:spLocks/>
          </p:cNvSpPr>
          <p:nvPr/>
        </p:nvSpPr>
        <p:spPr>
          <a:xfrm>
            <a:off x="524424" y="-9062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El ave era matada sobre agua viva; ese caudal en movimiento era un símbolo de la sangre que</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siempre fluye, que siempre purifica, la sangre de Cristo". </a:t>
            </a:r>
            <a:r>
              <a:rPr lang="es-ES" sz="3600" b="1" dirty="0">
                <a:solidFill>
                  <a:srgbClr val="00B050"/>
                </a:solidFill>
                <a:latin typeface="Century Gothic" panose="020B0502020202020204"/>
              </a:rPr>
              <a:t>La cruz en la cual estaba colgado el Salvador, y que quedó manchada con Su preciosa sangre, estaba hecha de madera de la floresta; un pequeño pedazo de hisopo soportaba la esponja que había sido sumergida en vinagre, y que Le fue dada para mitigar Su sed.</a:t>
            </a:r>
          </a:p>
        </p:txBody>
      </p:sp>
    </p:spTree>
    <p:extLst>
      <p:ext uri="{BB962C8B-B14F-4D97-AF65-F5344CB8AC3E}">
        <p14:creationId xmlns:p14="http://schemas.microsoft.com/office/powerpoint/2010/main" val="172109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AD5B-EB63-7075-11DB-12E0B4E57CF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EC0BE75-57D2-6D71-7593-F6D974D1E65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83DB087-3368-5412-0360-21B11D13624B}"/>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D0FDE48F-0A29-C677-1BAD-2C02EB7161F1}"/>
              </a:ext>
            </a:extLst>
          </p:cNvPr>
          <p:cNvSpPr txBox="1">
            <a:spLocks/>
          </p:cNvSpPr>
          <p:nvPr/>
        </p:nvSpPr>
        <p:spPr>
          <a:xfrm>
            <a:off x="500978" y="148856"/>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Cuando el Salvador colgaba en la cruz, El anhelaba escuchar alguna palabra humana de cariño, que pudiera indicar que Su sacrificio estaba siendo apreciado; </a:t>
            </a:r>
            <a:r>
              <a:rPr lang="es-ES" sz="3600" b="1" dirty="0">
                <a:solidFill>
                  <a:srgbClr val="00B050"/>
                </a:solidFill>
                <a:latin typeface="Century Gothic" panose="020B0502020202020204"/>
              </a:rPr>
              <a:t>pero solamente escuchó escarnios, vituperios y maldiciones venidos de la muchedumbre. </a:t>
            </a:r>
          </a:p>
        </p:txBody>
      </p:sp>
    </p:spTree>
    <p:extLst>
      <p:ext uri="{BB962C8B-B14F-4D97-AF65-F5344CB8AC3E}">
        <p14:creationId xmlns:p14="http://schemas.microsoft.com/office/powerpoint/2010/main" val="264296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16B0-0D61-CDD5-6430-7C986698A47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316021E-1C7F-FFD7-E093-ECEF93BADB0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058FC8B-EF3D-04E8-DBC6-2FAACB6B7356}"/>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1E6349B7-22A9-6703-1951-48DDE775C2CC}"/>
              </a:ext>
            </a:extLst>
          </p:cNvPr>
          <p:cNvSpPr txBox="1">
            <a:spLocks/>
          </p:cNvSpPr>
          <p:nvPr/>
        </p:nvSpPr>
        <p:spPr>
          <a:xfrm>
            <a:off x="500978" y="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Aún uno de los ladrones a Su lado se juntó a los</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murmuradores; pero el otro ladrón lo reprobó, y volviéndose a Jesús le dijo, "Señor, acuérdate de mi cuando vengas en Tu reino". </a:t>
            </a:r>
            <a:r>
              <a:rPr lang="es-ES" sz="3600" b="1" dirty="0">
                <a:solidFill>
                  <a:srgbClr val="FFC000"/>
                </a:solidFill>
                <a:latin typeface="Century Gothic" panose="020B0502020202020204"/>
              </a:rPr>
              <a:t>La respuesta de Jesús, "ciertamente te digo hoy, que estarás conmigo en el paraíso"; esta era una promesa de perdón. </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1670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46C03-9DA6-5A6E-64C0-E6C63B09696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F53F401-E8B2-74D1-B530-F5D92802D397}"/>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A61F560-E27D-7C11-55A2-0585B9881212}"/>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E34C7D2A-6ADE-2475-BD2C-2BB299ABF76C}"/>
              </a:ext>
            </a:extLst>
          </p:cNvPr>
          <p:cNvSpPr txBox="1">
            <a:spLocks/>
          </p:cNvSpPr>
          <p:nvPr/>
        </p:nvSpPr>
        <p:spPr>
          <a:xfrm>
            <a:off x="536147" y="-49237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Aún cuando la sangre purificadora de Cristo estaba fluyendo de Sus venas, </a:t>
            </a:r>
            <a:r>
              <a:rPr lang="es-ES" sz="3600" b="1" dirty="0">
                <a:solidFill>
                  <a:srgbClr val="00B050"/>
                </a:solidFill>
                <a:latin typeface="Century Gothic" panose="020B0502020202020204"/>
              </a:rPr>
              <a:t>el ladrón se regocijó en el poder que lo limpiaba del pecado.</a:t>
            </a:r>
            <a:r>
              <a:rPr lang="es-ES" sz="3600" b="1" dirty="0">
                <a:solidFill>
                  <a:prstClr val="white"/>
                </a:solidFill>
                <a:latin typeface="Century Gothic" panose="020B0502020202020204"/>
              </a:rPr>
              <a:t> Aquel que sus enemigos pensaban que lo conquistarían, murió como un gran Conquistador, y el ladrón experimentó el completo cumplimiento de la promesa, "Aunque tus pecados sean como la escarlata, serán tan blancos como la nieve”. </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139464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C74B4-0D3B-3849-BBE5-1593989EA42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385C0C1-37B8-AD6F-C19C-42967AEBA61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A00E3D6-3F86-8B5B-38B2-2B8A50FEEA3A}"/>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3C236799-EFAA-EC1A-419C-5BB513E81018}"/>
              </a:ext>
            </a:extLst>
          </p:cNvPr>
          <p:cNvSpPr txBox="1">
            <a:spLocks/>
          </p:cNvSpPr>
          <p:nvPr/>
        </p:nvSpPr>
        <p:spPr>
          <a:xfrm>
            <a:off x="536147" y="-37273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srgbClr val="00B050"/>
                </a:solidFill>
                <a:latin typeface="Century Gothic" panose="020B0502020202020204"/>
              </a:rPr>
              <a:t>Había un gran significado en el color de la lana que era sumergida en la sangre de la ofrenda típica</a:t>
            </a:r>
            <a:r>
              <a:rPr lang="es-ES" sz="3200" b="1" dirty="0">
                <a:solidFill>
                  <a:prstClr val="white"/>
                </a:solidFill>
                <a:latin typeface="Century Gothic" panose="020B0502020202020204"/>
              </a:rPr>
              <a:t>. Es casi imposible remover las manchas escarlatas, pero "aunque tus pecados sean como escarlata", la sangre de Cristo los puede volver "blancos como la nieve". Podemos ser condenados y contado entre los inútiles, por cualquiera Aquí en la tierra; </a:t>
            </a:r>
            <a:r>
              <a:rPr lang="es-ES" sz="3200" b="1" dirty="0">
                <a:solidFill>
                  <a:srgbClr val="FFC000"/>
                </a:solidFill>
                <a:latin typeface="Century Gothic" panose="020B0502020202020204"/>
              </a:rPr>
              <a:t>pero si miras al Salvador y clamas por Su poder purificador, El lavará tus pecados, y pondrá alegría y regocijo en tu corazón.</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273834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7376-8CDA-6245-2AF1-1AE30E5003A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DF01F43-8C54-DD12-B72C-4E2B398E8AB4}"/>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B6348A2-E576-94E3-4ECD-015E16755E4C}"/>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695C50BC-9C5C-36BC-708B-D73DA648FB68}"/>
              </a:ext>
            </a:extLst>
          </p:cNvPr>
          <p:cNvSpPr txBox="1">
            <a:spLocks/>
          </p:cNvSpPr>
          <p:nvPr/>
        </p:nvSpPr>
        <p:spPr>
          <a:xfrm>
            <a:off x="536147" y="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En el servicio típico, no obstante el hecho de que cuando uno era purificado de la lepra era asperjado con sangre, y era declarado limpio, </a:t>
            </a:r>
            <a:r>
              <a:rPr lang="es-ES" sz="3200" b="1" dirty="0">
                <a:solidFill>
                  <a:srgbClr val="00B050"/>
                </a:solidFill>
                <a:latin typeface="Century Gothic" panose="020B0502020202020204"/>
              </a:rPr>
              <a:t>aún cuando él tenía todavía que hacer algo</a:t>
            </a:r>
            <a:r>
              <a:rPr lang="es-ES" sz="3200" b="1" dirty="0">
                <a:solidFill>
                  <a:prstClr val="white"/>
                </a:solidFill>
                <a:latin typeface="Century Gothic" panose="020B0502020202020204"/>
              </a:rPr>
              <a:t>. </a:t>
            </a:r>
            <a:r>
              <a:rPr lang="es-ES" sz="3200" b="1" dirty="0">
                <a:solidFill>
                  <a:srgbClr val="FFC000"/>
                </a:solidFill>
                <a:latin typeface="Century Gothic" panose="020B0502020202020204"/>
              </a:rPr>
              <a:t>Al octavo Día después de haber sido declarado limpio, tenía que aparecer delante del sacerdote con dos corderos, una ofrenda comestible, y un poco de aceite.</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34385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544B5-BB14-C672-32D1-832BE4A9FD6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77895D2-2A52-FF6B-8B61-130E82811231}"/>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4211424-D3F1-9D38-8B84-1022E25D16A2}"/>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387C37A8-C52E-DE9B-E549-2B0C7F8889E2}"/>
              </a:ext>
            </a:extLst>
          </p:cNvPr>
          <p:cNvSpPr txBox="1">
            <a:spLocks/>
          </p:cNvSpPr>
          <p:nvPr/>
        </p:nvSpPr>
        <p:spPr>
          <a:xfrm>
            <a:off x="629932" y="-906447"/>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El sacerdote presentaba a la persona que iba a ser purificada a la puerta del tabernáculo, y </a:t>
            </a:r>
            <a:r>
              <a:rPr lang="es-ES" sz="3200" b="1" dirty="0">
                <a:solidFill>
                  <a:srgbClr val="00B050"/>
                </a:solidFill>
                <a:latin typeface="Century Gothic" panose="020B0502020202020204"/>
              </a:rPr>
              <a:t>movía uno de los corderos y el aceite delante del Señor</a:t>
            </a:r>
            <a:r>
              <a:rPr lang="es-ES" sz="3200" b="1" dirty="0">
                <a:solidFill>
                  <a:prstClr val="white"/>
                </a:solidFill>
                <a:latin typeface="Century Gothic" panose="020B0502020202020204"/>
              </a:rPr>
              <a:t>. Después mataba al cordero, tomaba un poco de la sangre de este y la colocaba sobre "la extremidad de la oreja derecha" de la persona que iba a ser purificada, "y sobre el pulgar de su mano derecha, y sobre el dedo grande del pie", </a:t>
            </a:r>
            <a:r>
              <a:rPr lang="es-ES" sz="3200" b="1" dirty="0">
                <a:solidFill>
                  <a:srgbClr val="FFC000"/>
                </a:solidFill>
                <a:latin typeface="Century Gothic" panose="020B0502020202020204"/>
              </a:rPr>
              <a:t>consagrando Así sus oídos para escuchar solamente aquellas cosas que lo mantuvieran puro, sus manos para servir al Señor, y sus pies para andar solamente en el camino de los mandamientos </a:t>
            </a:r>
            <a:r>
              <a:rPr lang="es-ES" sz="3200" b="1" dirty="0" err="1">
                <a:solidFill>
                  <a:srgbClr val="FFC000"/>
                </a:solidFill>
                <a:latin typeface="Century Gothic" panose="020B0502020202020204"/>
              </a:rPr>
              <a:t>deDios</a:t>
            </a:r>
            <a:r>
              <a:rPr lang="es-ES" sz="3200" b="1" dirty="0">
                <a:solidFill>
                  <a:srgbClr val="FFC000"/>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439627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1ECE-7E53-3510-F95A-FE315129896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EDCBF45-889A-53F4-CAE6-C6003E30EF2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6A36D1A-60FB-13AB-06AA-0D94DED98B9E}"/>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5CEEF865-545C-AF51-3182-3925D3A90005}"/>
              </a:ext>
            </a:extLst>
          </p:cNvPr>
          <p:cNvSpPr txBox="1">
            <a:spLocks/>
          </p:cNvSpPr>
          <p:nvPr/>
        </p:nvSpPr>
        <p:spPr>
          <a:xfrm>
            <a:off x="629932" y="-554755"/>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Este servicio no era una ceremonia vacía, sino que un tipo del bendito antitipo, </a:t>
            </a:r>
            <a:r>
              <a:rPr lang="es-ES" sz="3200" b="1" dirty="0">
                <a:solidFill>
                  <a:srgbClr val="FFC000"/>
                </a:solidFill>
                <a:latin typeface="Century Gothic" panose="020B0502020202020204"/>
              </a:rPr>
              <a:t>el cual se cumple en todo cristiano que se presenta a si mismo para el servicio al Señor, después que el Señor ha perdonado sus pecados y lo ha declarado limpio</a:t>
            </a:r>
            <a:r>
              <a:rPr lang="es-ES" sz="3200" b="1" dirty="0">
                <a:solidFill>
                  <a:prstClr val="white"/>
                </a:solidFill>
                <a:latin typeface="Century Gothic" panose="020B0502020202020204"/>
              </a:rPr>
              <a:t>. De María, dijo Jesús, "sus pecados, que son muchos, están perdonados; porque ella amó mucho: pero a aquel que se le ha perdonado poco, Así amará también poco”.</a:t>
            </a:r>
          </a:p>
          <a:p>
            <a:pPr algn="just" defTabSz="457200">
              <a:lnSpc>
                <a:spcPct val="100000"/>
              </a:lnSpc>
              <a:spcBef>
                <a:spcPts val="1000"/>
              </a:spcBef>
              <a:buClr>
                <a:srgbClr val="1E5155">
                  <a:lumMod val="40000"/>
                  <a:lumOff val="60000"/>
                </a:srgbClr>
              </a:buClr>
              <a:buSzPct val="80000"/>
              <a:defRPr/>
            </a:pPr>
            <a:endParaRPr lang="es-ES" sz="3600" b="1" dirty="0">
              <a:solidFill>
                <a:prstClr val="white"/>
              </a:solidFill>
              <a:latin typeface="Century Gothic" panose="020B0502020202020204"/>
            </a:endParaRPr>
          </a:p>
        </p:txBody>
      </p:sp>
    </p:spTree>
    <p:extLst>
      <p:ext uri="{BB962C8B-B14F-4D97-AF65-F5344CB8AC3E}">
        <p14:creationId xmlns:p14="http://schemas.microsoft.com/office/powerpoint/2010/main" val="305902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EEA14-4DE3-6873-8E04-63B3E82916B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F94C4EC-226A-C3B4-22CB-62B1F9E8826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AFB8188-93B6-3AAB-5908-3AF3D12F4A31}"/>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83E73B18-8646-41EE-4677-1FAC4F6E54F2}"/>
              </a:ext>
            </a:extLst>
          </p:cNvPr>
          <p:cNvSpPr txBox="1">
            <a:spLocks/>
          </p:cNvSpPr>
          <p:nvPr/>
        </p:nvSpPr>
        <p:spPr>
          <a:xfrm>
            <a:off x="629932" y="-355463"/>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El leproso que era limpiado de esa plaga, quedaba tan agradecido a Dios por la libertad y la purificación, que el consagraba su vida al Señor en servicio. No solamente es el aceite un emblema del Espíritu Santo, el cual prepara a los cristianos para el servicio, tocando en sus oídos, manos y pies, </a:t>
            </a:r>
            <a:r>
              <a:rPr lang="es-ES" sz="3200" b="1" dirty="0">
                <a:solidFill>
                  <a:srgbClr val="FFC000"/>
                </a:solidFill>
                <a:latin typeface="Century Gothic" panose="020B0502020202020204"/>
              </a:rPr>
              <a:t>sino que es derramado sobre sus cabezas, representando Así una entrega completa de todo el ser al servicio de Su Maestro, el cual los ha redimido. </a:t>
            </a:r>
            <a:endParaRPr lang="es-ES" sz="3600" b="1" dirty="0">
              <a:solidFill>
                <a:srgbClr val="FFC000"/>
              </a:solidFill>
              <a:latin typeface="Century Gothic" panose="020B0502020202020204"/>
            </a:endParaRPr>
          </a:p>
        </p:txBody>
      </p:sp>
    </p:spTree>
    <p:extLst>
      <p:ext uri="{BB962C8B-B14F-4D97-AF65-F5344CB8AC3E}">
        <p14:creationId xmlns:p14="http://schemas.microsoft.com/office/powerpoint/2010/main" val="208735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p:cNvSpPr txBox="1">
            <a:spLocks/>
          </p:cNvSpPr>
          <p:nvPr/>
        </p:nvSpPr>
        <p:spPr>
          <a:xfrm>
            <a:off x="295147" y="148856"/>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De todas las enfermedades que la humanidad ha heredado, </a:t>
            </a:r>
            <a:r>
              <a:rPr lang="es-ES" sz="3600" b="1" dirty="0">
                <a:solidFill>
                  <a:srgbClr val="FFC000"/>
                </a:solidFill>
                <a:latin typeface="Century Gothic" panose="020B0502020202020204"/>
              </a:rPr>
              <a:t>no hay ninguna más repugnante que la lepra</a:t>
            </a:r>
            <a:r>
              <a:rPr lang="es-ES" sz="3600" b="1" dirty="0">
                <a:solidFill>
                  <a:prstClr val="white"/>
                </a:solidFill>
                <a:latin typeface="Century Gothic" panose="020B0502020202020204"/>
              </a:rPr>
              <a:t>. El individuo vive durante años con la terrible enfermedad comiéndole lentamente pedazos de su cuerpo hasta que finalmente alcanza el descanso en la muerte.</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233008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2E6E-43B0-D358-EB58-05011F7087F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EA4B412-BC3F-EB55-413F-D027E6B73D4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B7A44DC-C9FD-0FA5-F824-7776ACF67D1A}"/>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58CE7B94-F9AD-ECDA-6A49-B842789F6B70}"/>
              </a:ext>
            </a:extLst>
          </p:cNvPr>
          <p:cNvSpPr txBox="1">
            <a:spLocks/>
          </p:cNvSpPr>
          <p:nvPr/>
        </p:nvSpPr>
        <p:spPr>
          <a:xfrm>
            <a:off x="629932" y="429983"/>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La ley Levítica </a:t>
            </a:r>
            <a:r>
              <a:rPr lang="es-ES" sz="3200" b="1" dirty="0">
                <a:solidFill>
                  <a:srgbClr val="FFC000"/>
                </a:solidFill>
                <a:latin typeface="Century Gothic" panose="020B0502020202020204"/>
              </a:rPr>
              <a:t>preveía la purificación de las casas y de las vestiduras infectadas con la lepra</a:t>
            </a:r>
            <a:r>
              <a:rPr lang="es-ES" sz="3200" b="1" dirty="0">
                <a:solidFill>
                  <a:prstClr val="white"/>
                </a:solidFill>
                <a:latin typeface="Century Gothic" panose="020B0502020202020204"/>
              </a:rPr>
              <a:t>. Si un habitante de una casa veía cualquier señal de lepra, tenía que informar esto al sacerdote, el cual inmediatamente procedía a inspeccionar la casa.</a:t>
            </a:r>
          </a:p>
        </p:txBody>
      </p:sp>
    </p:spTree>
    <p:extLst>
      <p:ext uri="{BB962C8B-B14F-4D97-AF65-F5344CB8AC3E}">
        <p14:creationId xmlns:p14="http://schemas.microsoft.com/office/powerpoint/2010/main" val="109524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2001-B39E-128B-1C79-4512C89D822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3A59357-38B8-93C8-380A-1B69A6D828F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B173CBFD-012D-18A9-01BC-1C30223D0C35}"/>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CB2AA79F-5563-E50C-CA65-C59D4973E17F}"/>
              </a:ext>
            </a:extLst>
          </p:cNvPr>
          <p:cNvSpPr txBox="1">
            <a:spLocks/>
          </p:cNvSpPr>
          <p:nvPr/>
        </p:nvSpPr>
        <p:spPr>
          <a:xfrm>
            <a:off x="629932" y="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srgbClr val="00B050"/>
                </a:solidFill>
                <a:latin typeface="Century Gothic" panose="020B0502020202020204"/>
              </a:rPr>
              <a:t>La casa tenía entonces que ser vaciada, y si el sacerdote veía manchas "verdes o rojas" en las paredes, la casa debía ser cerrada durante siete días</a:t>
            </a:r>
            <a:r>
              <a:rPr lang="es-ES" sz="3200" b="1" dirty="0">
                <a:solidFill>
                  <a:prstClr val="white"/>
                </a:solidFill>
                <a:latin typeface="Century Gothic" panose="020B0502020202020204"/>
              </a:rPr>
              <a:t>. Si al término de ese tiempo, las paredes aún estaban cubiertas de moho, </a:t>
            </a:r>
            <a:r>
              <a:rPr lang="es-ES" sz="3200" b="1" dirty="0">
                <a:solidFill>
                  <a:srgbClr val="00B050"/>
                </a:solidFill>
                <a:latin typeface="Century Gothic" panose="020B0502020202020204"/>
              </a:rPr>
              <a:t>tenían que sacar las piedras de las paredes y llevarlas a un lugar inmundo fuera de la ciudad, y la casa tenía que ser reparada por completo. </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119413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7E5A-D042-B752-743A-FBA733A2028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1DF9FDF-E050-A1E6-96C3-F33C2DA3CE8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D1BE231-51CE-DE9A-8F14-A9F8A7E31D29}"/>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FFE8E76A-DE69-408B-522A-960686B8D1C8}"/>
              </a:ext>
            </a:extLst>
          </p:cNvPr>
          <p:cNvSpPr txBox="1">
            <a:spLocks/>
          </p:cNvSpPr>
          <p:nvPr/>
        </p:nvSpPr>
        <p:spPr>
          <a:xfrm>
            <a:off x="711994" y="-375138"/>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Si las manchas aparecían nuevamente, esto probaba que la lepra no había llegado por algún defecto en las paredes, </a:t>
            </a:r>
            <a:r>
              <a:rPr lang="es-ES" sz="3200" b="1" dirty="0">
                <a:solidFill>
                  <a:srgbClr val="00B050"/>
                </a:solidFill>
                <a:latin typeface="Century Gothic" panose="020B0502020202020204"/>
              </a:rPr>
              <a:t>sino que el lugar era húmedo e insalubre, y entonces había que demoler la casa.</a:t>
            </a: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Si las leyes de salud hoy en Día fuesen tan cuidadosas respecto a las casas del pueblo Así como lo eran las leyes Levíticas, habrían mucho menos enfermedades, como la tuberculosis.</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381048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AE327-5BFE-89BB-62BF-E295DAF7415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F54654B-F1EF-A32F-ED69-163295300A2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E77A7D4-E635-309D-BE9F-D6BE62A8E9B1}"/>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75FF3C2E-2802-C546-F8FA-97BA5890FE8B}"/>
              </a:ext>
            </a:extLst>
          </p:cNvPr>
          <p:cNvSpPr txBox="1">
            <a:spLocks/>
          </p:cNvSpPr>
          <p:nvPr/>
        </p:nvSpPr>
        <p:spPr>
          <a:xfrm>
            <a:off x="629932" y="148856"/>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El nunca quiso que Su pueblo siguiese las modas del mundo. Debería haber una marcada diferencia entre las ropas que usan los cristianos y aquellas que usa el mundo. </a:t>
            </a:r>
            <a:r>
              <a:rPr lang="es-ES" sz="3200" b="1" dirty="0">
                <a:solidFill>
                  <a:srgbClr val="00B050"/>
                </a:solidFill>
                <a:latin typeface="Century Gothic" panose="020B0502020202020204"/>
              </a:rPr>
              <a:t>Las personas pueden argüir que ellos han vencido el orgullo, que cuando usan ropa de acuerdo a la moda del mundo, esto no los afecta a ellos, ya que han vencido el orgullo.</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540606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6732-246E-5391-3659-DD52ACA8970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5F45E8F-D6F2-EB55-839E-548BC66E9E6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68B439F-C58F-EE32-656E-9370735DD893}"/>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905FE810-CCFE-898C-D7E1-6A11EB8E9AF6}"/>
              </a:ext>
            </a:extLst>
          </p:cNvPr>
          <p:cNvSpPr txBox="1">
            <a:spLocks/>
          </p:cNvSpPr>
          <p:nvPr/>
        </p:nvSpPr>
        <p:spPr>
          <a:xfrm>
            <a:off x="629932" y="-109052"/>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De acuerdo con esto, una persona que recién se esté recuperando de la viruela, podría usar las ropas infectadas con esta enfermedad. El podría razonar que como ella ya tuvo la enfermedad y se recuperó, </a:t>
            </a:r>
            <a:r>
              <a:rPr lang="es-ES" sz="3200" b="1" dirty="0">
                <a:solidFill>
                  <a:srgbClr val="FFC000"/>
                </a:solidFill>
                <a:latin typeface="Century Gothic" panose="020B0502020202020204"/>
              </a:rPr>
              <a:t>no habría ningún peligro en exponerse una segunda vez</a:t>
            </a:r>
            <a:r>
              <a:rPr lang="es-ES" sz="3200" b="1" dirty="0">
                <a:solidFill>
                  <a:prstClr val="white"/>
                </a:solidFill>
                <a:latin typeface="Century Gothic" panose="020B0502020202020204"/>
              </a:rPr>
              <a:t>, y por lo tanto no hay ningún peligro en usar la ropa nuevamente; </a:t>
            </a:r>
            <a:r>
              <a:rPr lang="es-ES" sz="3200" b="1" dirty="0">
                <a:solidFill>
                  <a:srgbClr val="00B050"/>
                </a:solidFill>
                <a:latin typeface="Century Gothic" panose="020B0502020202020204"/>
              </a:rPr>
              <a:t>pero ella está repartiendo los gérmenes de la enfermedad donde quiera que vaya. </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73567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D6B6-7DE1-C2B9-3F6D-2D2ED4DCA63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E2FE008-53DB-2067-6C11-767D11825A64}"/>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3B1976E-A479-AFF3-0FFE-B17D09DB8376}"/>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5718C59F-6D37-FB4B-7C09-345D10D84464}"/>
              </a:ext>
            </a:extLst>
          </p:cNvPr>
          <p:cNvSpPr txBox="1">
            <a:spLocks/>
          </p:cNvSpPr>
          <p:nvPr/>
        </p:nvSpPr>
        <p:spPr>
          <a:xfrm>
            <a:off x="442363" y="-284898"/>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De la misma manera, el cristiano que no obedece las instrucciones del Señor en relación a las ropas, representa mal al Señor, </a:t>
            </a:r>
            <a:r>
              <a:rPr lang="es-ES" sz="3200" b="1" dirty="0">
                <a:solidFill>
                  <a:srgbClr val="FFC000"/>
                </a:solidFill>
                <a:latin typeface="Century Gothic" panose="020B0502020202020204"/>
              </a:rPr>
              <a:t>y reparte la semilla del orgullo y de la vanidad en los corazones de los miembros más débiles</a:t>
            </a:r>
            <a:r>
              <a:rPr lang="es-ES" sz="3200" b="1" dirty="0">
                <a:solidFill>
                  <a:prstClr val="white"/>
                </a:solidFill>
                <a:latin typeface="Century Gothic" panose="020B0502020202020204"/>
              </a:rPr>
              <a:t>. Es mejor seguir las instrucciones dadas en el servicio Levítico, y quemar las vestiduras infectadas con el orgullo y la vanidad, que representar mal a nuestro Señor y Maestro, con nuestros vestidos.</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234804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s-ES" sz="4400" b="1" dirty="0">
                <a:solidFill>
                  <a:srgbClr val="EBEBEB"/>
                </a:solidFill>
              </a:rPr>
              <a:t>La Ofrenda Pacífica </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Imagen 3">
            <a:extLst>
              <a:ext uri="{FF2B5EF4-FFF2-40B4-BE49-F238E27FC236}">
                <a16:creationId xmlns:a16="http://schemas.microsoft.com/office/drawing/2014/main" id="{7E3F43D8-DA3D-2BA1-F7FE-09882C027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1" y="1890238"/>
            <a:ext cx="12274062" cy="4967762"/>
          </a:xfrm>
          <a:prstGeom prst="rect">
            <a:avLst/>
          </a:prstGeom>
        </p:spPr>
      </p:pic>
      <p:pic>
        <p:nvPicPr>
          <p:cNvPr id="6" name="Imagen 5">
            <a:extLst>
              <a:ext uri="{FF2B5EF4-FFF2-40B4-BE49-F238E27FC236}">
                <a16:creationId xmlns:a16="http://schemas.microsoft.com/office/drawing/2014/main" id="{8077F8AF-F1A2-EBF6-D5EB-421834A40F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890238"/>
            <a:ext cx="12274061" cy="4768706"/>
          </a:xfrm>
          <a:prstGeom prst="rect">
            <a:avLst/>
          </a:prstGeom>
        </p:spPr>
      </p:pic>
    </p:spTree>
    <p:extLst>
      <p:ext uri="{BB962C8B-B14F-4D97-AF65-F5344CB8AC3E}">
        <p14:creationId xmlns:p14="http://schemas.microsoft.com/office/powerpoint/2010/main" val="2298460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84686" y="2461209"/>
            <a:ext cx="9845151" cy="830997"/>
          </a:xfrm>
          <a:prstGeom prst="rect">
            <a:avLst/>
          </a:prstGeom>
          <a:noFill/>
        </p:spPr>
        <p:txBody>
          <a:bodyPr wrap="square" rtlCol="0">
            <a:spAutoFit/>
          </a:bodyPr>
          <a:lstStyle/>
          <a:p>
            <a:pPr lvl="0" algn="just" defTabSz="457200">
              <a:defRPr/>
            </a:pPr>
            <a:r>
              <a:rPr lang="es-DO" sz="2400" dirty="0"/>
              <a:t>La purificación de la lepra incluía una ceremonia que abarcaba mucho más que cualquier otra ofrenda..</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284688" y="1525501"/>
            <a:ext cx="7519609" cy="830997"/>
          </a:xfrm>
          <a:prstGeom prst="rect">
            <a:avLst/>
          </a:prstGeom>
          <a:noFill/>
        </p:spPr>
        <p:txBody>
          <a:bodyPr wrap="square" rtlCol="0">
            <a:spAutoFit/>
          </a:bodyPr>
          <a:lstStyle/>
          <a:p>
            <a:pPr lvl="0" defTabSz="457200">
              <a:defRPr/>
            </a:pPr>
            <a:r>
              <a:rPr lang="es-DO" sz="2400" dirty="0"/>
              <a:t>La lepra es, desde tiempos antiguos un símbolo del pecado.</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284688" y="4172715"/>
            <a:ext cx="10174492" cy="830997"/>
          </a:xfrm>
          <a:prstGeom prst="rect">
            <a:avLst/>
          </a:prstGeom>
          <a:noFill/>
        </p:spPr>
        <p:txBody>
          <a:bodyPr wrap="square" rtlCol="0">
            <a:spAutoFit/>
          </a:bodyPr>
          <a:lstStyle/>
          <a:p>
            <a:pPr lvl="0" algn="just" defTabSz="457200">
              <a:defRPr/>
            </a:pPr>
            <a:r>
              <a:rPr lang="es-DO" sz="2400" dirty="0"/>
              <a:t>La ley Levítica establecía que si una casa mostraba signos de lepra y no mejoraba después de reparaciones, debía ser demolida.</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284687" y="3369532"/>
            <a:ext cx="9716562" cy="830997"/>
          </a:xfrm>
          <a:prstGeom prst="rect">
            <a:avLst/>
          </a:prstGeom>
          <a:noFill/>
        </p:spPr>
        <p:txBody>
          <a:bodyPr wrap="square" rtlCol="0">
            <a:spAutoFit/>
          </a:bodyPr>
          <a:lstStyle/>
          <a:p>
            <a:r>
              <a:rPr lang="es-DO" sz="2400" dirty="0"/>
              <a:t>Cuando una persona era purificada de la lepra, debía traer solamente una ave viva al sacerdote.</a:t>
            </a:r>
          </a:p>
        </p:txBody>
      </p:sp>
      <p:sp>
        <p:nvSpPr>
          <p:cNvPr id="2" name="CuadroTexto 1">
            <a:extLst>
              <a:ext uri="{FF2B5EF4-FFF2-40B4-BE49-F238E27FC236}">
                <a16:creationId xmlns:a16="http://schemas.microsoft.com/office/drawing/2014/main" id="{D3A204D3-DC0F-B793-719E-7B39FAA7ECB0}"/>
              </a:ext>
            </a:extLst>
          </p:cNvPr>
          <p:cNvSpPr txBox="1"/>
          <p:nvPr/>
        </p:nvSpPr>
        <p:spPr>
          <a:xfrm>
            <a:off x="2212725" y="362738"/>
            <a:ext cx="7519609" cy="461665"/>
          </a:xfrm>
          <a:prstGeom prst="rect">
            <a:avLst/>
          </a:prstGeom>
          <a:noFill/>
        </p:spPr>
        <p:txBody>
          <a:bodyPr wrap="square" rtlCol="0">
            <a:spAutoFit/>
          </a:bodyPr>
          <a:lstStyle/>
          <a:p>
            <a:pPr lvl="0" defTabSz="457200">
              <a:defRPr/>
            </a:pPr>
            <a:r>
              <a:rPr lang="es-ES" sz="2400" dirty="0"/>
              <a:t>Indica Verdadero o Falso según corresponda.</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5">
                                            <p:txEl>
                                              <p:pRg st="0" end="0"/>
                                            </p:txEl>
                                          </p:spTgt>
                                        </p:tgtEl>
                                        <p:attrNameLst>
                                          <p:attrName>style.color</p:attrName>
                                        </p:attrNameLst>
                                      </p:cBhvr>
                                      <p:to>
                                        <a:srgbClr val="00DE00"/>
                                      </p:to>
                                    </p:animClr>
                                    <p:animClr clrSpc="rgb" dir="cw">
                                      <p:cBhvr>
                                        <p:cTn id="11" dur="500" fill="hold"/>
                                        <p:tgtEl>
                                          <p:spTgt spid="5">
                                            <p:txEl>
                                              <p:pRg st="0" end="0"/>
                                            </p:txEl>
                                          </p:spTgt>
                                        </p:tgtEl>
                                        <p:attrNameLst>
                                          <p:attrName>fillcolor</p:attrName>
                                        </p:attrNameLst>
                                      </p:cBhvr>
                                      <p:to>
                                        <a:srgbClr val="00DE00"/>
                                      </p:to>
                                    </p:animClr>
                                    <p:set>
                                      <p:cBhvr>
                                        <p:cTn id="12" dur="500" fill="hold"/>
                                        <p:tgtEl>
                                          <p:spTgt spid="5">
                                            <p:txEl>
                                              <p:pRg st="0" end="0"/>
                                            </p:txEl>
                                          </p:spTgt>
                                        </p:tgtEl>
                                        <p:attrNameLst>
                                          <p:attrName>fill.type</p:attrName>
                                        </p:attrNameLst>
                                      </p:cBhvr>
                                      <p:to>
                                        <p:strVal val="solid"/>
                                      </p:to>
                                    </p:set>
                                    <p:set>
                                      <p:cBhvr>
                                        <p:cTn id="13" dur="500" fill="hold"/>
                                        <p:tgtEl>
                                          <p:spTgt spid="5">
                                            <p:txEl>
                                              <p:pRg st="0" end="0"/>
                                            </p:txEl>
                                          </p:spTgt>
                                        </p:tgtEl>
                                        <p:attrNameLst>
                                          <p:attrName>fill.on</p:attrName>
                                        </p:attrNameLst>
                                      </p:cBhvr>
                                      <p:to>
                                        <p:strVal val="true"/>
                                      </p:to>
                                    </p:set>
                                  </p:childTnLst>
                                  <p:subTnLst>
                                    <p:animClr clrSpc="rgb" dir="cw">
                                      <p:cBhvr override="childStyle">
                                        <p:cTn dur="1" fill="hold" display="0" masterRel="nextClick" afterEffect="1"/>
                                        <p:tgtEl>
                                          <p:spTgt spid="5">
                                            <p:txEl>
                                              <p:pRg st="0" end="0"/>
                                            </p:txEl>
                                          </p:spTgt>
                                        </p:tgtEl>
                                        <p:attrNameLst>
                                          <p:attrName>ppt_c</p:attrName>
                                        </p:attrNameLst>
                                      </p:cBhvr>
                                      <p:to>
                                        <a:srgbClr val="00DE00"/>
                                      </p:to>
                                    </p:animClr>
                                  </p:sub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500" fill="hold"/>
                                        <p:tgtEl>
                                          <p:spTgt spid="4">
                                            <p:txEl>
                                              <p:pRg st="0" end="0"/>
                                            </p:txEl>
                                          </p:spTgt>
                                        </p:tgtEl>
                                        <p:attrNameLst>
                                          <p:attrName>style.color</p:attrName>
                                        </p:attrNameLst>
                                      </p:cBhvr>
                                      <p:to>
                                        <a:srgbClr val="00DE00"/>
                                      </p:to>
                                    </p:animClr>
                                    <p:animClr clrSpc="rgb" dir="cw">
                                      <p:cBhvr>
                                        <p:cTn id="18" dur="500" fill="hold"/>
                                        <p:tgtEl>
                                          <p:spTgt spid="4">
                                            <p:txEl>
                                              <p:pRg st="0" end="0"/>
                                            </p:txEl>
                                          </p:spTgt>
                                        </p:tgtEl>
                                        <p:attrNameLst>
                                          <p:attrName>fillcolor</p:attrName>
                                        </p:attrNameLst>
                                      </p:cBhvr>
                                      <p:to>
                                        <a:srgbClr val="00DE00"/>
                                      </p:to>
                                    </p:animClr>
                                    <p:set>
                                      <p:cBhvr>
                                        <p:cTn id="19" dur="500" fill="hold"/>
                                        <p:tgtEl>
                                          <p:spTgt spid="4">
                                            <p:txEl>
                                              <p:pRg st="0" end="0"/>
                                            </p:txEl>
                                          </p:spTgt>
                                        </p:tgtEl>
                                        <p:attrNameLst>
                                          <p:attrName>fill.type</p:attrName>
                                        </p:attrNameLst>
                                      </p:cBhvr>
                                      <p:to>
                                        <p:strVal val="solid"/>
                                      </p:to>
                                    </p:set>
                                    <p:set>
                                      <p:cBhvr>
                                        <p:cTn id="20" dur="500" fill="hold"/>
                                        <p:tgtEl>
                                          <p:spTgt spid="4">
                                            <p:txEl>
                                              <p:pRg st="0" end="0"/>
                                            </p:txEl>
                                          </p:spTgt>
                                        </p:tgtEl>
                                        <p:attrNameLst>
                                          <p:attrName>fill.on</p:attrName>
                                        </p:attrNameLst>
                                      </p:cBhvr>
                                      <p:to>
                                        <p:strVal val="true"/>
                                      </p:to>
                                    </p:set>
                                  </p:childTnLst>
                                  <p:subTnLst>
                                    <p:animClr clrSpc="rgb" dir="cw">
                                      <p:cBhvr override="childStyle">
                                        <p:cTn dur="1" fill="hold" display="0" masterRel="nextClick" afterEffect="1"/>
                                        <p:tgtEl>
                                          <p:spTgt spid="4">
                                            <p:txEl>
                                              <p:pRg st="0" end="0"/>
                                            </p:txEl>
                                          </p:spTgt>
                                        </p:tgtEl>
                                        <p:attrNameLst>
                                          <p:attrName>ppt_c</p:attrName>
                                        </p:attrNameLst>
                                      </p:cBhvr>
                                      <p:to>
                                        <a:srgbClr val="00DE00"/>
                                      </p:to>
                                    </p:animClr>
                                  </p:subTnLst>
                                </p:cTn>
                              </p:par>
                            </p:childTnLst>
                          </p:cTn>
                        </p:par>
                      </p:childTnLst>
                    </p:cTn>
                  </p:par>
                  <p:par>
                    <p:cTn id="21" fill="hold">
                      <p:stCondLst>
                        <p:cond delay="indefinite"/>
                      </p:stCondLst>
                      <p:childTnLst>
                        <p:par>
                          <p:cTn id="22" fill="hold">
                            <p:stCondLst>
                              <p:cond delay="0"/>
                            </p:stCondLst>
                            <p:childTnLst>
                              <p:par>
                                <p:cTn id="23" presetID="19" presetClass="emph" presetSubtype="0" fill="hold" nodeType="clickEffect">
                                  <p:stCondLst>
                                    <p:cond delay="0"/>
                                  </p:stCondLst>
                                  <p:childTnLst>
                                    <p:animClr clrSpc="rgb" dir="cw">
                                      <p:cBhvr override="childStyle">
                                        <p:cTn id="24" dur="500" fill="hold"/>
                                        <p:tgtEl>
                                          <p:spTgt spid="8">
                                            <p:txEl>
                                              <p:pRg st="0" end="0"/>
                                            </p:txEl>
                                          </p:spTgt>
                                        </p:tgtEl>
                                        <p:attrNameLst>
                                          <p:attrName>style.color</p:attrName>
                                        </p:attrNameLst>
                                      </p:cBhvr>
                                      <p:to>
                                        <a:schemeClr val="accent2"/>
                                      </p:to>
                                    </p:animClr>
                                    <p:animClr clrSpc="rgb" dir="cw">
                                      <p:cBhvr>
                                        <p:cTn id="25" dur="500" fill="hold"/>
                                        <p:tgtEl>
                                          <p:spTgt spid="8">
                                            <p:txEl>
                                              <p:pRg st="0" end="0"/>
                                            </p:txEl>
                                          </p:spTgt>
                                        </p:tgtEl>
                                        <p:attrNameLst>
                                          <p:attrName>fillcolor</p:attrName>
                                        </p:attrNameLst>
                                      </p:cBhvr>
                                      <p:to>
                                        <a:schemeClr val="accent2"/>
                                      </p:to>
                                    </p:animClr>
                                    <p:set>
                                      <p:cBhvr>
                                        <p:cTn id="26" dur="500" fill="hold"/>
                                        <p:tgtEl>
                                          <p:spTgt spid="8">
                                            <p:txEl>
                                              <p:pRg st="0" end="0"/>
                                            </p:txEl>
                                          </p:spTgt>
                                        </p:tgtEl>
                                        <p:attrNameLst>
                                          <p:attrName>fill.type</p:attrName>
                                        </p:attrNameLst>
                                      </p:cBhvr>
                                      <p:to>
                                        <p:strVal val="solid"/>
                                      </p:to>
                                    </p:set>
                                    <p:set>
                                      <p:cBhvr>
                                        <p:cTn id="27" dur="500" fill="hold"/>
                                        <p:tgtEl>
                                          <p:spTgt spid="8">
                                            <p:txEl>
                                              <p:pRg st="0" end="0"/>
                                            </p:txEl>
                                          </p:spTgt>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6">
                                            <p:txEl>
                                              <p:pRg st="0" end="0"/>
                                            </p:txEl>
                                          </p:spTgt>
                                        </p:tgtEl>
                                        <p:attrNameLst>
                                          <p:attrName>style.color</p:attrName>
                                        </p:attrNameLst>
                                      </p:cBhvr>
                                      <p:to>
                                        <a:srgbClr val="00DE00"/>
                                      </p:to>
                                    </p:animClr>
                                    <p:animClr clrSpc="rgb" dir="cw">
                                      <p:cBhvr>
                                        <p:cTn id="32" dur="500" fill="hold"/>
                                        <p:tgtEl>
                                          <p:spTgt spid="6">
                                            <p:txEl>
                                              <p:pRg st="0" end="0"/>
                                            </p:txEl>
                                          </p:spTgt>
                                        </p:tgtEl>
                                        <p:attrNameLst>
                                          <p:attrName>fillcolor</p:attrName>
                                        </p:attrNameLst>
                                      </p:cBhvr>
                                      <p:to>
                                        <a:srgbClr val="00DE00"/>
                                      </p:to>
                                    </p:animClr>
                                    <p:set>
                                      <p:cBhvr>
                                        <p:cTn id="33" dur="500" fill="hold"/>
                                        <p:tgtEl>
                                          <p:spTgt spid="6">
                                            <p:txEl>
                                              <p:pRg st="0" end="0"/>
                                            </p:txEl>
                                          </p:spTgt>
                                        </p:tgtEl>
                                        <p:attrNameLst>
                                          <p:attrName>fill.type</p:attrName>
                                        </p:attrNameLst>
                                      </p:cBhvr>
                                      <p:to>
                                        <p:strVal val="solid"/>
                                      </p:to>
                                    </p:set>
                                    <p:set>
                                      <p:cBhvr>
                                        <p:cTn id="34" dur="500" fill="hold"/>
                                        <p:tgtEl>
                                          <p:spTgt spid="6">
                                            <p:txEl>
                                              <p:pRg st="0" end="0"/>
                                            </p:txEl>
                                          </p:spTgt>
                                        </p:tgtEl>
                                        <p:attrNameLst>
                                          <p:attrName>fill.on</p:attrName>
                                        </p:attrNameLst>
                                      </p:cBhvr>
                                      <p:to>
                                        <p:strVal val="true"/>
                                      </p:to>
                                    </p:set>
                                  </p:childTnLst>
                                  <p:subTnLst>
                                    <p:animClr clrSpc="rgb" dir="cw">
                                      <p:cBhvr override="childStyle">
                                        <p:cTn dur="1" fill="hold" display="0" masterRel="nextClick" afterEffect="1"/>
                                        <p:tgtEl>
                                          <p:spTgt spid="6">
                                            <p:txEl>
                                              <p:pRg st="0" end="0"/>
                                            </p:txEl>
                                          </p:spTgt>
                                        </p:tgtEl>
                                        <p:attrNameLst>
                                          <p:attrName>ppt_c</p:attrName>
                                        </p:attrNameLst>
                                      </p:cBhvr>
                                      <p:to>
                                        <a:srgbClr val="00D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0" y="561028"/>
            <a:ext cx="6358759" cy="3785652"/>
          </a:xfrm>
          <a:prstGeom prst="rect">
            <a:avLst/>
          </a:prstGeom>
          <a:noFill/>
        </p:spPr>
        <p:txBody>
          <a:bodyPr wrap="square" rtlCol="0">
            <a:spAutoFit/>
          </a:bodyPr>
          <a:lstStyle/>
          <a:p>
            <a:pPr defTabSz="457200"/>
            <a:r>
              <a:rPr lang="es-DO" sz="4800" b="1" dirty="0">
                <a:solidFill>
                  <a:srgbClr val="FFFF00"/>
                </a:solidFill>
                <a:latin typeface="Century Gothic" panose="020B0502020202020204"/>
              </a:rPr>
              <a:t>¿Quieres ser purificado de la lepra del pecado con la sangre de Cristo? </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2DDF-1BAD-32DB-3FC8-8B58D9D3221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3A6071C-EBFE-202B-C9FC-7407508925E4}"/>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B1F0AA1C-A1F0-1938-B98B-A6B64CC579FC}"/>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Ofrenda por la Lepra</a:t>
            </a:r>
            <a:endParaRPr lang="en-US" sz="3600" b="1" dirty="0">
              <a:solidFill>
                <a:srgbClr val="FFC000"/>
              </a:solidFill>
            </a:endParaRPr>
          </a:p>
        </p:txBody>
      </p:sp>
      <p:sp>
        <p:nvSpPr>
          <p:cNvPr id="5" name="Título 1">
            <a:extLst>
              <a:ext uri="{FF2B5EF4-FFF2-40B4-BE49-F238E27FC236}">
                <a16:creationId xmlns:a16="http://schemas.microsoft.com/office/drawing/2014/main" id="{2BD37408-EFFF-FEEC-1AE2-2978A355FD27}"/>
              </a:ext>
            </a:extLst>
          </p:cNvPr>
          <p:cNvSpPr txBox="1">
            <a:spLocks/>
          </p:cNvSpPr>
          <p:nvPr/>
        </p:nvSpPr>
        <p:spPr>
          <a:xfrm>
            <a:off x="383747" y="-18757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Desde los tiempos antiguos</a:t>
            </a:r>
            <a:r>
              <a:rPr lang="es-ES" sz="3600" b="1" dirty="0">
                <a:solidFill>
                  <a:srgbClr val="FFC000"/>
                </a:solidFill>
                <a:latin typeface="Century Gothic" panose="020B0502020202020204"/>
              </a:rPr>
              <a:t> la lepra ha sido un tipo del pecado</a:t>
            </a:r>
            <a:r>
              <a:rPr lang="es-ES" sz="3600" b="1" dirty="0">
                <a:solidFill>
                  <a:prstClr val="white"/>
                </a:solidFill>
                <a:latin typeface="Century Gothic" panose="020B0502020202020204"/>
              </a:rPr>
              <a:t>; y es un tipo muy adecuado de</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aquella terrible enfermedad espiritual que destruye el alma de aquel que viola su conciencia una y otra vez hasta que no tiene más poder para resistir, y se rinde totalmente al mal.</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132478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621A-081B-F1AF-884A-C6CC0455FDB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B67E42F-3AC8-5302-CCB8-BE18052D71A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557377F3-D2EC-BA4A-A4FC-8B53EEAA07E8}"/>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54485B08-B5A8-CE33-AEED-83FAE5D8B67D}"/>
              </a:ext>
            </a:extLst>
          </p:cNvPr>
          <p:cNvSpPr txBox="1">
            <a:spLocks/>
          </p:cNvSpPr>
          <p:nvPr/>
        </p:nvSpPr>
        <p:spPr>
          <a:xfrm>
            <a:off x="297217" y="-1442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Cuando Giezi, criado de Eliseo, codició los tesoros de Naamán, y dijo una mentira y disimuló para obtenerlas, el decreto vino desde el Señor, "la lepra de Naamán se te pasará a ti. </a:t>
            </a:r>
            <a:r>
              <a:rPr lang="es-ES" sz="3600" b="1" dirty="0">
                <a:solidFill>
                  <a:srgbClr val="FFC000"/>
                </a:solidFill>
                <a:latin typeface="Century Gothic" panose="020B0502020202020204"/>
              </a:rPr>
              <a:t>No es extraño que, con la experiencia de Miriam y Giezi ante sus ojos, los judíos mirasen la lepra como un juicio del Señor.</a:t>
            </a:r>
          </a:p>
          <a:p>
            <a:pPr algn="just" defTabSz="457200">
              <a:lnSpc>
                <a:spcPct val="100000"/>
              </a:lnSpc>
              <a:spcBef>
                <a:spcPts val="1000"/>
              </a:spcBef>
              <a:buClr>
                <a:srgbClr val="1E5155">
                  <a:lumMod val="40000"/>
                  <a:lumOff val="60000"/>
                </a:srgbClr>
              </a:buClr>
              <a:buSzPct val="80000"/>
              <a:defRPr/>
            </a:pPr>
            <a:r>
              <a:rPr lang="es-ES" sz="3600" b="1" dirty="0">
                <a:solidFill>
                  <a:srgbClr val="FFC000"/>
                </a:solidFill>
                <a:latin typeface="Century Gothic" panose="020B0502020202020204"/>
              </a:rPr>
              <a:t> </a:t>
            </a:r>
            <a:endParaRPr lang="es-ES" b="1" dirty="0">
              <a:solidFill>
                <a:srgbClr val="FFC000"/>
              </a:solidFill>
              <a:latin typeface="Century Gothic" panose="020B0502020202020204"/>
            </a:endParaRPr>
          </a:p>
        </p:txBody>
      </p:sp>
    </p:spTree>
    <p:extLst>
      <p:ext uri="{BB962C8B-B14F-4D97-AF65-F5344CB8AC3E}">
        <p14:creationId xmlns:p14="http://schemas.microsoft.com/office/powerpoint/2010/main" val="302986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9D89-A928-E8DF-2424-7F373E90E00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9D06633-852F-BF0C-EC86-86674E5DF96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2A63B96-053E-D888-CBDA-7677269E8B2D}"/>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B425D720-3E48-B152-79D6-9510072BEA0D}"/>
              </a:ext>
            </a:extLst>
          </p:cNvPr>
          <p:cNvSpPr txBox="1">
            <a:spLocks/>
          </p:cNvSpPr>
          <p:nvPr/>
        </p:nvSpPr>
        <p:spPr>
          <a:xfrm>
            <a:off x="297217" y="-144221"/>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El leproso </a:t>
            </a:r>
            <a:r>
              <a:rPr lang="es-ES" sz="3600" b="1" dirty="0">
                <a:solidFill>
                  <a:srgbClr val="FFC000"/>
                </a:solidFill>
                <a:latin typeface="Century Gothic" panose="020B0502020202020204"/>
              </a:rPr>
              <a:t>no podía juntarse con el pueblo. </a:t>
            </a:r>
            <a:r>
              <a:rPr lang="es-ES" sz="3600" b="1" dirty="0">
                <a:solidFill>
                  <a:prstClr val="white"/>
                </a:solidFill>
                <a:latin typeface="Century Gothic" panose="020B0502020202020204"/>
              </a:rPr>
              <a:t>No había ninguna excepción, desde el rey en su trono hasta el último siervo. El mandamiento del Señor era, "el leproso en el cual hubiere plaga, serán rasgados sus vestidos y su cabeza descubierta, y cubriendo su bigote, clamará: </a:t>
            </a:r>
            <a:r>
              <a:rPr lang="es-ES" sz="3600" b="1" dirty="0">
                <a:solidFill>
                  <a:srgbClr val="FFC000"/>
                </a:solidFill>
                <a:latin typeface="Century Gothic" panose="020B0502020202020204"/>
              </a:rPr>
              <a:t>inmundo, inmundo... </a:t>
            </a:r>
            <a:r>
              <a:rPr lang="es-ES" sz="3600" b="1" dirty="0">
                <a:solidFill>
                  <a:prstClr val="white"/>
                </a:solidFill>
                <a:latin typeface="Century Gothic" panose="020B0502020202020204"/>
              </a:rPr>
              <a:t>habitará solo, fuera del </a:t>
            </a:r>
            <a:r>
              <a:rPr lang="es-ES" sz="3600" b="1" dirty="0" err="1">
                <a:solidFill>
                  <a:prstClr val="white"/>
                </a:solidFill>
                <a:latin typeface="Century Gothic" panose="020B0502020202020204"/>
              </a:rPr>
              <a:t>arrayal</a:t>
            </a:r>
            <a:r>
              <a:rPr lang="es-ES" sz="3600" b="1" dirty="0">
                <a:solidFill>
                  <a:prstClr val="white"/>
                </a:solidFill>
                <a:latin typeface="Century Gothic" panose="020B0502020202020204"/>
              </a:rPr>
              <a:t>" </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258320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6EDC-933A-CDD4-A173-38211131B98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3CC9E48-6A96-DAA9-AE61-AA29B2B61C04}"/>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B2CC24F-0C9C-1080-4E13-7B511058DD1D}"/>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A7476102-FF2E-4106-69D7-DA41585C0966}"/>
              </a:ext>
            </a:extLst>
          </p:cNvPr>
          <p:cNvSpPr txBox="1">
            <a:spLocks/>
          </p:cNvSpPr>
          <p:nvPr/>
        </p:nvSpPr>
        <p:spPr>
          <a:xfrm>
            <a:off x="508232" y="-824160"/>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Como la lepra era un tipo de los peores pecados, la ceremonia de purificación de la lepra abarcaba mucho más que cualquier otra ofrenda. </a:t>
            </a:r>
            <a:r>
              <a:rPr lang="es-ES" sz="3600" b="1" dirty="0">
                <a:solidFill>
                  <a:srgbClr val="00B050"/>
                </a:solidFill>
                <a:latin typeface="Century Gothic" panose="020B0502020202020204"/>
              </a:rPr>
              <a:t>El sacerdote que examinaba al leproso y lo declaraba inmundo, era el único que podía declararlo limpio. </a:t>
            </a:r>
            <a:r>
              <a:rPr lang="es-ES" sz="3600" b="1" dirty="0">
                <a:solidFill>
                  <a:prstClr val="white"/>
                </a:solidFill>
                <a:latin typeface="Century Gothic" panose="020B0502020202020204"/>
              </a:rPr>
              <a:t>El sacerdote iba fuera del campamento, y si el enfermo estaba sano, entonces esta persona tenía que traer </a:t>
            </a:r>
            <a:r>
              <a:rPr lang="es-ES" sz="3600" b="1" dirty="0">
                <a:solidFill>
                  <a:srgbClr val="FFC000"/>
                </a:solidFill>
                <a:latin typeface="Century Gothic" panose="020B0502020202020204"/>
              </a:rPr>
              <a:t>"dos aves vivas y limpias, y madera de cedro, y escarlata, e hisopo", al sacerdote.</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27146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AEAA-B2A9-045D-7C5B-446CA1A3799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C0B136C-D287-56D1-9DB4-2DED2F88BDF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36DDFF7-D43D-9412-BC10-B29AFA799BF2}"/>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6CBCEDE7-7940-90AE-6008-66B51DC82A98}"/>
              </a:ext>
            </a:extLst>
          </p:cNvPr>
          <p:cNvSpPr txBox="1">
            <a:spLocks/>
          </p:cNvSpPr>
          <p:nvPr/>
        </p:nvSpPr>
        <p:spPr>
          <a:xfrm>
            <a:off x="461340" y="-320068"/>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Una de las aves </a:t>
            </a:r>
            <a:r>
              <a:rPr lang="es-ES" sz="3600" b="1" dirty="0">
                <a:solidFill>
                  <a:srgbClr val="FFC000"/>
                </a:solidFill>
                <a:latin typeface="Century Gothic" panose="020B0502020202020204"/>
              </a:rPr>
              <a:t>era matada en un vaso de barro mantenido sobre aguas corrientes</a:t>
            </a:r>
            <a:r>
              <a:rPr lang="es-ES" sz="3600" b="1" dirty="0">
                <a:solidFill>
                  <a:prstClr val="white"/>
                </a:solidFill>
                <a:latin typeface="Century Gothic" panose="020B0502020202020204"/>
              </a:rPr>
              <a:t>; entonces </a:t>
            </a:r>
            <a:r>
              <a:rPr lang="es-ES" sz="3600" b="1" dirty="0">
                <a:solidFill>
                  <a:srgbClr val="00B050"/>
                </a:solidFill>
                <a:latin typeface="Century Gothic" panose="020B0502020202020204"/>
              </a:rPr>
              <a:t>el ave viva, la escarlata, y la madera de cedro eran sumergidos en la sangre</a:t>
            </a:r>
            <a:r>
              <a:rPr lang="es-ES" sz="3600" b="1" dirty="0">
                <a:solidFill>
                  <a:prstClr val="white"/>
                </a:solidFill>
                <a:latin typeface="Century Gothic" panose="020B0502020202020204"/>
              </a:rPr>
              <a:t>. El sacerdote </a:t>
            </a:r>
            <a:r>
              <a:rPr lang="es-ES" sz="3600" b="1" dirty="0">
                <a:solidFill>
                  <a:srgbClr val="FFC000"/>
                </a:solidFill>
                <a:latin typeface="Century Gothic" panose="020B0502020202020204"/>
              </a:rPr>
              <a:t>asperjaba la sangre siete veces </a:t>
            </a:r>
            <a:r>
              <a:rPr lang="es-ES" sz="3600" b="1" dirty="0">
                <a:solidFill>
                  <a:prstClr val="white"/>
                </a:solidFill>
                <a:latin typeface="Century Gothic" panose="020B0502020202020204"/>
              </a:rPr>
              <a:t>sobre aquel que tenía que ser limpio, y lo declaraba limpio. </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349234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4130-3282-6BE1-1824-9906B0D5BD5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1760AF8-DC2A-BBDD-1361-A87C5AECBE4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175EB692-2F4C-2D53-4E8B-C2896B0B13FA}"/>
              </a:ext>
            </a:extLst>
          </p:cNvPr>
          <p:cNvSpPr txBox="1">
            <a:spLocks/>
          </p:cNvSpPr>
          <p:nvPr/>
        </p:nvSpPr>
        <p:spPr>
          <a:xfrm>
            <a:off x="295147" y="148856"/>
            <a:ext cx="9050872" cy="956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FFC000"/>
                </a:solidFill>
                <a:latin typeface="Century Gothic" panose="020B0502020202020204"/>
              </a:rPr>
              <a:t>La Purificación de la Lepra</a:t>
            </a:r>
            <a:endParaRPr lang="en-US" sz="3600" b="1" dirty="0">
              <a:solidFill>
                <a:srgbClr val="FFC000"/>
              </a:solidFill>
            </a:endParaRPr>
          </a:p>
        </p:txBody>
      </p:sp>
      <p:sp>
        <p:nvSpPr>
          <p:cNvPr id="5" name="Título 1">
            <a:extLst>
              <a:ext uri="{FF2B5EF4-FFF2-40B4-BE49-F238E27FC236}">
                <a16:creationId xmlns:a16="http://schemas.microsoft.com/office/drawing/2014/main" id="{7F759DDA-2BB1-A2F5-3BE0-E1BC2442D45E}"/>
              </a:ext>
            </a:extLst>
          </p:cNvPr>
          <p:cNvSpPr txBox="1">
            <a:spLocks/>
          </p:cNvSpPr>
          <p:nvPr/>
        </p:nvSpPr>
        <p:spPr>
          <a:xfrm>
            <a:off x="461340" y="-320068"/>
            <a:ext cx="10932135" cy="444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La lepra es una enfermedad muy contagiosa. </a:t>
            </a:r>
            <a:r>
              <a:rPr lang="es-ES" sz="3600" b="1" dirty="0">
                <a:solidFill>
                  <a:srgbClr val="FFC000"/>
                </a:solidFill>
                <a:latin typeface="Century Gothic" panose="020B0502020202020204"/>
              </a:rPr>
              <a:t>Todo lo que el leproso toca se contamina</a:t>
            </a: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El pecado también es una enfermedad repugnante</a:t>
            </a:r>
            <a:r>
              <a:rPr lang="es-ES" sz="3600" b="1" dirty="0">
                <a:solidFill>
                  <a:prstClr val="white"/>
                </a:solidFill>
                <a:latin typeface="Century Gothic" panose="020B0502020202020204"/>
              </a:rPr>
              <a:t>, y la tierra, el aire, el agua están todos malditos por los pecados de la humanidad, y deben ser purificados por la misma sangre que purifica al hombre. </a:t>
            </a:r>
          </a:p>
          <a:p>
            <a:pPr algn="just" defTabSz="457200">
              <a:lnSpc>
                <a:spcPct val="100000"/>
              </a:lnSpc>
              <a:spcBef>
                <a:spcPts val="1000"/>
              </a:spcBef>
              <a:buClr>
                <a:srgbClr val="1E5155">
                  <a:lumMod val="40000"/>
                  <a:lumOff val="60000"/>
                </a:srgbClr>
              </a:buClr>
              <a:buSzPct val="80000"/>
              <a:defRPr/>
            </a:pPr>
            <a:endParaRPr lang="es-ES" b="1" dirty="0">
              <a:solidFill>
                <a:prstClr val="white"/>
              </a:solidFill>
              <a:latin typeface="Century Gothic" panose="020B0502020202020204"/>
            </a:endParaRPr>
          </a:p>
        </p:txBody>
      </p:sp>
    </p:spTree>
    <p:extLst>
      <p:ext uri="{BB962C8B-B14F-4D97-AF65-F5344CB8AC3E}">
        <p14:creationId xmlns:p14="http://schemas.microsoft.com/office/powerpoint/2010/main" val="99175846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1547</TotalTime>
  <Words>2534</Words>
  <Application>Microsoft Macintosh PowerPoint</Application>
  <PresentationFormat>Panorámica</PresentationFormat>
  <Paragraphs>153</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38</vt:i4>
      </vt:variant>
    </vt:vector>
  </HeadingPairs>
  <TitlesOfParts>
    <vt:vector size="46"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Ofrenda Pacífica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[Est - MED] De Jesus Acosta, Loida Beatriz</cp:lastModifiedBy>
  <cp:revision>75</cp:revision>
  <dcterms:created xsi:type="dcterms:W3CDTF">2024-04-21T02:46:20Z</dcterms:created>
  <dcterms:modified xsi:type="dcterms:W3CDTF">2024-11-03T23:02:04Z</dcterms:modified>
</cp:coreProperties>
</file>