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67" r:id="rId3"/>
    <p:sldId id="264" r:id="rId4"/>
    <p:sldId id="781" r:id="rId5"/>
    <p:sldId id="780" r:id="rId6"/>
    <p:sldId id="775" r:id="rId7"/>
    <p:sldId id="776" r:id="rId8"/>
    <p:sldId id="777" r:id="rId9"/>
    <p:sldId id="782" r:id="rId10"/>
    <p:sldId id="783" r:id="rId11"/>
    <p:sldId id="778" r:id="rId12"/>
    <p:sldId id="779" r:id="rId13"/>
    <p:sldId id="784" r:id="rId14"/>
    <p:sldId id="785" r:id="rId15"/>
    <p:sldId id="786" r:id="rId16"/>
    <p:sldId id="491" r:id="rId17"/>
    <p:sldId id="420" r:id="rId18"/>
    <p:sldId id="602" r:id="rId19"/>
    <p:sldId id="603" r:id="rId20"/>
    <p:sldId id="787" r:id="rId21"/>
    <p:sldId id="604" r:id="rId22"/>
    <p:sldId id="704" r:id="rId23"/>
    <p:sldId id="705" r:id="rId24"/>
    <p:sldId id="788" r:id="rId25"/>
    <p:sldId id="707" r:id="rId26"/>
    <p:sldId id="708" r:id="rId27"/>
    <p:sldId id="709" r:id="rId28"/>
    <p:sldId id="710" r:id="rId29"/>
    <p:sldId id="711" r:id="rId30"/>
    <p:sldId id="789" r:id="rId31"/>
    <p:sldId id="790" r:id="rId32"/>
    <p:sldId id="791" r:id="rId33"/>
    <p:sldId id="792" r:id="rId34"/>
    <p:sldId id="793" r:id="rId35"/>
    <p:sldId id="794" r:id="rId36"/>
    <p:sldId id="795" r:id="rId37"/>
    <p:sldId id="796" r:id="rId38"/>
    <p:sldId id="422" r:id="rId39"/>
    <p:sldId id="423" r:id="rId40"/>
    <p:sldId id="797" r:id="rId41"/>
    <p:sldId id="798" r:id="rId42"/>
    <p:sldId id="497" r:id="rId43"/>
    <p:sldId id="799" r:id="rId44"/>
    <p:sldId id="800" r:id="rId45"/>
    <p:sldId id="801" r:id="rId46"/>
    <p:sldId id="802" r:id="rId47"/>
    <p:sldId id="425" r:id="rId48"/>
    <p:sldId id="605" r:id="rId49"/>
    <p:sldId id="606" r:id="rId50"/>
    <p:sldId id="607" r:id="rId51"/>
    <p:sldId id="428" r:id="rId52"/>
    <p:sldId id="609" r:id="rId53"/>
    <p:sldId id="721" r:id="rId54"/>
    <p:sldId id="722" r:id="rId55"/>
    <p:sldId id="803" r:id="rId56"/>
    <p:sldId id="610" r:id="rId57"/>
    <p:sldId id="611" r:id="rId58"/>
    <p:sldId id="805" r:id="rId59"/>
    <p:sldId id="807" r:id="rId60"/>
    <p:sldId id="806" r:id="rId61"/>
    <p:sldId id="804" r:id="rId62"/>
    <p:sldId id="729" r:id="rId63"/>
    <p:sldId id="730" r:id="rId64"/>
    <p:sldId id="435" r:id="rId65"/>
    <p:sldId id="613" r:id="rId66"/>
    <p:sldId id="437" r:id="rId67"/>
    <p:sldId id="616" r:id="rId68"/>
    <p:sldId id="438" r:id="rId69"/>
    <p:sldId id="733" r:id="rId70"/>
    <p:sldId id="443" r:id="rId71"/>
    <p:sldId id="734" r:id="rId72"/>
    <p:sldId id="445" r:id="rId73"/>
    <p:sldId id="736" r:id="rId74"/>
    <p:sldId id="808" r:id="rId75"/>
    <p:sldId id="629" r:id="rId76"/>
    <p:sldId id="738" r:id="rId77"/>
    <p:sldId id="809" r:id="rId78"/>
    <p:sldId id="638" r:id="rId79"/>
    <p:sldId id="743" r:id="rId80"/>
    <p:sldId id="810" r:id="rId81"/>
    <p:sldId id="811" r:id="rId82"/>
    <p:sldId id="812" r:id="rId83"/>
    <p:sldId id="813" r:id="rId84"/>
    <p:sldId id="645" r:id="rId85"/>
    <p:sldId id="744" r:id="rId86"/>
    <p:sldId id="650" r:id="rId87"/>
    <p:sldId id="746" r:id="rId88"/>
    <p:sldId id="745" r:id="rId89"/>
    <p:sldId id="747" r:id="rId90"/>
    <p:sldId id="748" r:id="rId91"/>
    <p:sldId id="814" r:id="rId92"/>
    <p:sldId id="749" r:id="rId93"/>
    <p:sldId id="750" r:id="rId94"/>
    <p:sldId id="655" r:id="rId95"/>
    <p:sldId id="751" r:id="rId96"/>
    <p:sldId id="818" r:id="rId97"/>
    <p:sldId id="815" r:id="rId98"/>
    <p:sldId id="752" r:id="rId99"/>
    <p:sldId id="658" r:id="rId100"/>
    <p:sldId id="759" r:id="rId101"/>
    <p:sldId id="816" r:id="rId102"/>
    <p:sldId id="817" r:id="rId103"/>
    <p:sldId id="760" r:id="rId104"/>
    <p:sldId id="761" r:id="rId105"/>
    <p:sldId id="256" r:id="rId106"/>
  </p:sldIdLst>
  <p:sldSz cx="12192000" cy="6858000"/>
  <p:notesSz cx="6858000" cy="9144000"/>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6F74"/>
    <a:srgbClr val="967200"/>
    <a:srgbClr val="086064"/>
    <a:srgbClr val="BC8F00"/>
    <a:srgbClr val="0E4856"/>
    <a:srgbClr val="0E5456"/>
    <a:srgbClr val="1D343D"/>
    <a:srgbClr val="1C0000"/>
    <a:srgbClr val="152543"/>
    <a:srgbClr val="4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sorterViewPr>
    <p:cViewPr>
      <p:scale>
        <a:sx n="100" d="100"/>
        <a:sy n="100" d="100"/>
      </p:scale>
      <p:origin x="0" y="-234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7FF98F-F66E-47EE-A34A-B27117D81DA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C840B748-14C3-47A7-8683-8851E015D0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8F04779F-FC67-4738-B1CE-02A9331007F8}"/>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07B10257-D2E1-47E4-B289-8BB517FFFAF1}"/>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38A17BAB-653A-4A0C-AFF5-67E55074D48A}"/>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67232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88CED6-F359-4D0A-A50D-3858F643ACFE}"/>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976E7869-F2BE-43DD-B18B-44D9E0B0D68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398E15F5-CA39-4F78-BEBA-254B134490C4}"/>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6A692B50-ADAB-4CCE-B99B-A60657BE1B5C}"/>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830A626A-F1FD-48E4-9E10-CDB7B774334B}"/>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139503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13E061F-F2AF-4166-AE41-B65C9BCCF0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F665E2C5-DCB2-4598-99C5-3E63925B2C3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9601BAE7-45FB-4E6A-B61C-822885E59B30}"/>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F783F476-62DC-4BD8-8DCB-780F8E720676}"/>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2A916952-F220-4A9E-B6A7-2ACBEC98A463}"/>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519640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72FD7A-235B-472E-A358-1CE3D2CF26D5}"/>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1589D56-E551-4FCD-9B31-C5F64C412BD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1E7B7FA0-B7BB-4CD6-BD78-7355EA97C922}"/>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3E115C04-6AD6-43DC-B1BE-8DD50B50B6BB}"/>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1E6E4662-B320-4382-875A-DB47AF1FA8AB}"/>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383989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7F81FF-D99E-43B1-A770-BCD81CBC4A9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929F158C-EBE3-4FE1-A323-1AF6519763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2FFE31C-9951-42E5-ABF0-79A768BC5CC4}"/>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A29165C3-9EA9-403F-BA12-A4C88A7C6902}"/>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8407300A-FB8F-4E0B-BEB6-3FB9BFA9E7FF}"/>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188441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652440-BF41-428F-95E1-07C761A2FFDD}"/>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0E53BF9B-97F9-4CCF-9062-11AFAEA75F8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76147188-9B0D-4100-9E01-1AF00D4FC1C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28BE4576-D88D-4723-95A6-131424494B2B}"/>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6" name="Marcador de pie de página 5">
            <a:extLst>
              <a:ext uri="{FF2B5EF4-FFF2-40B4-BE49-F238E27FC236}">
                <a16:creationId xmlns:a16="http://schemas.microsoft.com/office/drawing/2014/main" id="{AB9887AA-30E2-4228-9E89-F2996EA07F6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C427EDB1-4DEC-4D05-9EF9-2EBB63E5D4AE}"/>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125825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1A431B-AC69-4AAA-973E-A57F57362E3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3F1E817F-A4CB-4991-854C-65DB724AC7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3D47D32-14E2-4848-8E76-BDB655C231D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A488F400-6B3C-4A82-B524-99823E079A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A563AE0-FFF2-4A79-8CBD-6F824B5C622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7E259560-B0AE-49D1-A17F-FF3716985924}"/>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8" name="Marcador de pie de página 7">
            <a:extLst>
              <a:ext uri="{FF2B5EF4-FFF2-40B4-BE49-F238E27FC236}">
                <a16:creationId xmlns:a16="http://schemas.microsoft.com/office/drawing/2014/main" id="{F4034A84-5F3A-4870-9531-4DC082DDC10F}"/>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D9F0E196-51ED-4D55-8847-BEE385803888}"/>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403267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9745E6-3B0A-44AE-B1CD-DF54DD647CD6}"/>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5C8A50B9-161C-4F13-BC01-6E3343559864}"/>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4" name="Marcador de pie de página 3">
            <a:extLst>
              <a:ext uri="{FF2B5EF4-FFF2-40B4-BE49-F238E27FC236}">
                <a16:creationId xmlns:a16="http://schemas.microsoft.com/office/drawing/2014/main" id="{B14CF8D5-8CB0-461F-9779-70A74D52702A}"/>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A662561D-CC02-47B3-8709-762D14681146}"/>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370335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E0251AF-86B6-409F-8E71-FEBB8A634087}"/>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3" name="Marcador de pie de página 2">
            <a:extLst>
              <a:ext uri="{FF2B5EF4-FFF2-40B4-BE49-F238E27FC236}">
                <a16:creationId xmlns:a16="http://schemas.microsoft.com/office/drawing/2014/main" id="{AA3EAE96-A8DD-4142-B7FA-94D112E79A42}"/>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3581E59F-C60A-4B7E-8AD5-D5F1D421F6CF}"/>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196206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E5428-733C-42BC-9D02-25A6662AB16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C599E3AA-AC6F-41B0-8D33-4D8FE23FE1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1D52B7DF-4769-42E8-867B-E58066764C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64F9CBC-5F3B-42C1-95F6-BA24A55BF9AC}"/>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6" name="Marcador de pie de página 5">
            <a:extLst>
              <a:ext uri="{FF2B5EF4-FFF2-40B4-BE49-F238E27FC236}">
                <a16:creationId xmlns:a16="http://schemas.microsoft.com/office/drawing/2014/main" id="{BD77C2D4-1780-444E-8439-A87B1208BD85}"/>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46525ABB-6149-4F88-8B8B-3075A9501FEA}"/>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3048176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2917F4-7571-4135-BD8C-D5441787E2C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6B12D14A-A1C1-4C0F-9F75-A4344CB843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935274EA-D22B-4C7A-964A-EF6EE75BC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E9F3E66-8210-4CFB-A5C8-B9BC912E0D9C}"/>
              </a:ext>
            </a:extLst>
          </p:cNvPr>
          <p:cNvSpPr>
            <a:spLocks noGrp="1"/>
          </p:cNvSpPr>
          <p:nvPr>
            <p:ph type="dt" sz="half" idx="10"/>
          </p:nvPr>
        </p:nvSpPr>
        <p:spPr/>
        <p:txBody>
          <a:bodyPr/>
          <a:lstStyle/>
          <a:p>
            <a:fld id="{A038A31E-41B7-46B2-B779-DD92D1E68E44}" type="datetimeFigureOut">
              <a:rPr lang="es-DO" smtClean="0"/>
              <a:t>11/12/2021</a:t>
            </a:fld>
            <a:endParaRPr lang="es-DO"/>
          </a:p>
        </p:txBody>
      </p:sp>
      <p:sp>
        <p:nvSpPr>
          <p:cNvPr id="6" name="Marcador de pie de página 5">
            <a:extLst>
              <a:ext uri="{FF2B5EF4-FFF2-40B4-BE49-F238E27FC236}">
                <a16:creationId xmlns:a16="http://schemas.microsoft.com/office/drawing/2014/main" id="{5E381686-A28F-454B-888E-5B7725D867EE}"/>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2253F561-C394-454F-9798-FCCF1121EABF}"/>
              </a:ext>
            </a:extLst>
          </p:cNvPr>
          <p:cNvSpPr>
            <a:spLocks noGrp="1"/>
          </p:cNvSpPr>
          <p:nvPr>
            <p:ph type="sldNum" sz="quarter" idx="12"/>
          </p:nvPr>
        </p:nvSpPr>
        <p:spPr/>
        <p:txBody>
          <a:bodyPr/>
          <a:lstStyle/>
          <a:p>
            <a:fld id="{9B5FEAD3-B223-4C81-81FE-7784B1F71A4A}" type="slidenum">
              <a:rPr lang="es-DO" smtClean="0"/>
              <a:t>‹Nº›</a:t>
            </a:fld>
            <a:endParaRPr lang="es-DO"/>
          </a:p>
        </p:txBody>
      </p:sp>
    </p:spTree>
    <p:extLst>
      <p:ext uri="{BB962C8B-B14F-4D97-AF65-F5344CB8AC3E}">
        <p14:creationId xmlns:p14="http://schemas.microsoft.com/office/powerpoint/2010/main" val="118715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7A09A02-95BE-4D0D-AD1E-FDC4EC7726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B49AB327-E2DD-40DA-955A-3D419D1820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EA7F31F4-7237-4B82-89FF-E94F83EE2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8A31E-41B7-46B2-B779-DD92D1E68E44}" type="datetimeFigureOut">
              <a:rPr lang="es-DO" smtClean="0"/>
              <a:t>11/12/2021</a:t>
            </a:fld>
            <a:endParaRPr lang="es-DO"/>
          </a:p>
        </p:txBody>
      </p:sp>
      <p:sp>
        <p:nvSpPr>
          <p:cNvPr id="5" name="Marcador de pie de página 4">
            <a:extLst>
              <a:ext uri="{FF2B5EF4-FFF2-40B4-BE49-F238E27FC236}">
                <a16:creationId xmlns:a16="http://schemas.microsoft.com/office/drawing/2014/main" id="{B635BB4E-3466-4A00-BC43-785438761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Marcador de número de diapositiva 5">
            <a:extLst>
              <a:ext uri="{FF2B5EF4-FFF2-40B4-BE49-F238E27FC236}">
                <a16:creationId xmlns:a16="http://schemas.microsoft.com/office/drawing/2014/main" id="{F3798699-5BA3-4A0E-95CE-C2F8A80A67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FEAD3-B223-4C81-81FE-7784B1F71A4A}" type="slidenum">
              <a:rPr lang="es-DO" smtClean="0"/>
              <a:t>‹Nº›</a:t>
            </a:fld>
            <a:endParaRPr lang="es-DO"/>
          </a:p>
        </p:txBody>
      </p:sp>
    </p:spTree>
    <p:extLst>
      <p:ext uri="{BB962C8B-B14F-4D97-AF65-F5344CB8AC3E}">
        <p14:creationId xmlns:p14="http://schemas.microsoft.com/office/powerpoint/2010/main" val="1011248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52543"/>
        </a:solidFill>
        <a:effectLst/>
      </p:bgPr>
    </p:bg>
    <p:spTree>
      <p:nvGrpSpPr>
        <p:cNvPr id="1" name=""/>
        <p:cNvGrpSpPr/>
        <p:nvPr/>
      </p:nvGrpSpPr>
      <p:grpSpPr>
        <a:xfrm>
          <a:off x="0" y="0"/>
          <a:ext cx="0" cy="0"/>
          <a:chOff x="0" y="0"/>
          <a:chExt cx="0" cy="0"/>
        </a:xfrm>
      </p:grpSpPr>
      <p:sp>
        <p:nvSpPr>
          <p:cNvPr id="3" name="Triángulo rectángulo 2">
            <a:extLst>
              <a:ext uri="{FF2B5EF4-FFF2-40B4-BE49-F238E27FC236}">
                <a16:creationId xmlns:a16="http://schemas.microsoft.com/office/drawing/2014/main" id="{FC720941-F56B-403F-9E45-1FD1B43009F9}"/>
              </a:ext>
            </a:extLst>
          </p:cNvPr>
          <p:cNvSpPr/>
          <p:nvPr/>
        </p:nvSpPr>
        <p:spPr>
          <a:xfrm rot="10800000">
            <a:off x="7663542" y="-1"/>
            <a:ext cx="4528457" cy="5565308"/>
          </a:xfrm>
          <a:prstGeom prst="rtTriangl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pic>
        <p:nvPicPr>
          <p:cNvPr id="9" name="Imagen 8">
            <a:extLst>
              <a:ext uri="{FF2B5EF4-FFF2-40B4-BE49-F238E27FC236}">
                <a16:creationId xmlns:a16="http://schemas.microsoft.com/office/drawing/2014/main" id="{918A714F-76F5-4468-8CEC-2C1E68B2287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77771" y="871813"/>
            <a:ext cx="1080880" cy="971516"/>
          </a:xfrm>
          <a:prstGeom prst="rect">
            <a:avLst/>
          </a:prstGeom>
          <a:effectLst>
            <a:outerShdw blurRad="50800" dist="50800" dir="5400000" algn="ctr" rotWithShape="0">
              <a:srgbClr val="000000">
                <a:alpha val="99000"/>
              </a:srgbClr>
            </a:outerShdw>
          </a:effectLst>
        </p:spPr>
      </p:pic>
      <p:sp>
        <p:nvSpPr>
          <p:cNvPr id="4" name="Triángulo rectángulo 3">
            <a:extLst>
              <a:ext uri="{FF2B5EF4-FFF2-40B4-BE49-F238E27FC236}">
                <a16:creationId xmlns:a16="http://schemas.microsoft.com/office/drawing/2014/main" id="{1E5E673E-5CC0-4041-A9DE-029F13646AA4}"/>
              </a:ext>
            </a:extLst>
          </p:cNvPr>
          <p:cNvSpPr/>
          <p:nvPr/>
        </p:nvSpPr>
        <p:spPr>
          <a:xfrm rot="5400000">
            <a:off x="386016" y="-386018"/>
            <a:ext cx="2174364" cy="2946402"/>
          </a:xfrm>
          <a:prstGeom prst="rtTriangle">
            <a:avLst/>
          </a:prstGeom>
          <a:solidFill>
            <a:srgbClr val="1F36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pic>
        <p:nvPicPr>
          <p:cNvPr id="5" name="Imagen 4"/>
          <p:cNvPicPr>
            <a:picLocks noChangeAspect="1"/>
          </p:cNvPicPr>
          <p:nvPr/>
        </p:nvPicPr>
        <p:blipFill>
          <a:blip r:embed="rId3"/>
          <a:stretch>
            <a:fillRect/>
          </a:stretch>
        </p:blipFill>
        <p:spPr>
          <a:xfrm>
            <a:off x="0" y="2227573"/>
            <a:ext cx="6505575" cy="4630427"/>
          </a:xfrm>
          <a:prstGeom prst="rect">
            <a:avLst/>
          </a:prstGeom>
        </p:spPr>
      </p:pic>
      <p:sp>
        <p:nvSpPr>
          <p:cNvPr id="2" name="Triángulo rectángulo 1">
            <a:extLst>
              <a:ext uri="{FF2B5EF4-FFF2-40B4-BE49-F238E27FC236}">
                <a16:creationId xmlns:a16="http://schemas.microsoft.com/office/drawing/2014/main" id="{E94B1040-F3F3-4D1B-A2C1-7F20F2E4E2E0}"/>
              </a:ext>
            </a:extLst>
          </p:cNvPr>
          <p:cNvSpPr/>
          <p:nvPr/>
        </p:nvSpPr>
        <p:spPr>
          <a:xfrm rot="16200000">
            <a:off x="4815011" y="-518988"/>
            <a:ext cx="6335486" cy="8418489"/>
          </a:xfrm>
          <a:prstGeom prst="rtTriangle">
            <a:avLst/>
          </a:prstGeom>
          <a:solidFill>
            <a:srgbClr val="152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8" name="CuadroTexto 7">
            <a:extLst>
              <a:ext uri="{FF2B5EF4-FFF2-40B4-BE49-F238E27FC236}">
                <a16:creationId xmlns:a16="http://schemas.microsoft.com/office/drawing/2014/main" id="{1ADE288B-3E73-4F70-9A01-CFF384DA006E}"/>
              </a:ext>
            </a:extLst>
          </p:cNvPr>
          <p:cNvSpPr txBox="1"/>
          <p:nvPr/>
        </p:nvSpPr>
        <p:spPr>
          <a:xfrm>
            <a:off x="6145826" y="2602487"/>
            <a:ext cx="5936343" cy="2554545"/>
          </a:xfrm>
          <a:prstGeom prst="rect">
            <a:avLst/>
          </a:prstGeom>
          <a:noFill/>
          <a:effectLst>
            <a:outerShdw blurRad="50800" dist="50800" dir="5400000" algn="ctr" rotWithShape="0">
              <a:srgbClr val="000000">
                <a:alpha val="76000"/>
              </a:srgbClr>
            </a:outerShdw>
            <a:reflection endPos="0" dir="5400000" sy="-100000" algn="bl" rotWithShape="0"/>
            <a:softEdge rad="0"/>
          </a:effectLst>
          <a:scene3d>
            <a:camera prst="orthographicFront"/>
            <a:lightRig rig="threePt" dir="t"/>
          </a:scene3d>
          <a:sp3d>
            <a:bevelT w="819150" prst="cross"/>
            <a:bevelB w="469900"/>
          </a:sp3d>
        </p:spPr>
        <p:txBody>
          <a:bodyPr wrap="square" rtlCol="0">
            <a:spAutoFit/>
          </a:bodyPr>
          <a:lstStyle/>
          <a:p>
            <a:pPr algn="ctr"/>
            <a:r>
              <a:rPr lang="es-US" sz="8000" b="1" dirty="0">
                <a:solidFill>
                  <a:schemeClr val="bg1"/>
                </a:solidFill>
                <a:latin typeface="Papyrus" panose="03070502060502030205" pitchFamily="66" charset="0"/>
              </a:rPr>
              <a:t> </a:t>
            </a:r>
            <a:r>
              <a:rPr lang="es-US" sz="8000" b="1" dirty="0" smtClean="0">
                <a:solidFill>
                  <a:schemeClr val="bg1"/>
                </a:solidFill>
                <a:latin typeface="Papyrus" panose="03070502060502030205" pitchFamily="66" charset="0"/>
              </a:rPr>
              <a:t>Estudio de Mateo 24</a:t>
            </a:r>
            <a:endParaRPr lang="es-DO" sz="8000" b="1" dirty="0">
              <a:solidFill>
                <a:schemeClr val="bg1"/>
              </a:solidFill>
              <a:latin typeface="Papyrus" panose="03070502060502030205" pitchFamily="66" charset="0"/>
            </a:endParaRPr>
          </a:p>
        </p:txBody>
      </p:sp>
      <p:sp>
        <p:nvSpPr>
          <p:cNvPr id="10" name="Rectángulo: esquinas redondeadas 9">
            <a:extLst>
              <a:ext uri="{FF2B5EF4-FFF2-40B4-BE49-F238E27FC236}">
                <a16:creationId xmlns:a16="http://schemas.microsoft.com/office/drawing/2014/main" id="{C7F5F526-D025-46B3-AC78-7AD9819CC4F5}"/>
              </a:ext>
            </a:extLst>
          </p:cNvPr>
          <p:cNvSpPr/>
          <p:nvPr/>
        </p:nvSpPr>
        <p:spPr>
          <a:xfrm>
            <a:off x="8666925" y="270998"/>
            <a:ext cx="2302572" cy="413358"/>
          </a:xfrm>
          <a:prstGeom prst="roundRect">
            <a:avLst/>
          </a:prstGeom>
          <a:solidFill>
            <a:schemeClr val="accent2"/>
          </a:solidFill>
          <a:ln w="38100" cap="flat" cmpd="sng" algn="ctr">
            <a:solidFill>
              <a:schemeClr val="accent1">
                <a:lumMod val="75000"/>
              </a:schemeClr>
            </a:solidFill>
            <a:prstDash val="solid"/>
            <a:miter lim="800000"/>
          </a:ln>
          <a:effectLst>
            <a:outerShdw blurRad="50800" dist="50800" dir="5400000" algn="ctr" rotWithShape="0">
              <a:srgbClr val="000000">
                <a:alpha val="99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DO" sz="2400" b="0" i="0" u="none" strike="noStrike" kern="0" cap="none" spc="0" normalizeH="0" baseline="0" noProof="0" dirty="0">
                <a:ln>
                  <a:noFill/>
                </a:ln>
                <a:solidFill>
                  <a:schemeClr val="bg1"/>
                </a:solidFill>
                <a:effectLst/>
                <a:uLnTx/>
                <a:uFillTx/>
                <a:latin typeface="Calibri" panose="020F0502020204030204"/>
                <a:ea typeface="+mn-ea"/>
                <a:cs typeface="+mn-cs"/>
              </a:rPr>
              <a:t>Cristoweb.com</a:t>
            </a:r>
          </a:p>
        </p:txBody>
      </p:sp>
      <p:sp>
        <p:nvSpPr>
          <p:cNvPr id="16" name="CuadroTexto 15">
            <a:extLst>
              <a:ext uri="{FF2B5EF4-FFF2-40B4-BE49-F238E27FC236}">
                <a16:creationId xmlns:a16="http://schemas.microsoft.com/office/drawing/2014/main" id="{34FDAE54-7A16-42FE-A395-26A14A316526}"/>
              </a:ext>
            </a:extLst>
          </p:cNvPr>
          <p:cNvSpPr txBox="1"/>
          <p:nvPr/>
        </p:nvSpPr>
        <p:spPr>
          <a:xfrm>
            <a:off x="444314" y="224671"/>
            <a:ext cx="1006143" cy="923330"/>
          </a:xfrm>
          <a:prstGeom prst="rect">
            <a:avLst/>
          </a:prstGeom>
          <a:noFill/>
        </p:spPr>
        <p:txBody>
          <a:bodyPr wrap="square" rtlCol="0">
            <a:spAutoFit/>
          </a:bodyPr>
          <a:lstStyle/>
          <a:p>
            <a:r>
              <a:rPr lang="es-US" sz="5400" dirty="0" smtClean="0">
                <a:solidFill>
                  <a:schemeClr val="bg1"/>
                </a:solidFill>
                <a:latin typeface="Bahnschrift Light" panose="020B0502040204020203" pitchFamily="34" charset="0"/>
              </a:rPr>
              <a:t>08</a:t>
            </a:r>
            <a:endParaRPr lang="es-DO" sz="5400" dirty="0">
              <a:solidFill>
                <a:schemeClr val="bg1"/>
              </a:solidFill>
              <a:latin typeface="Bahnschrift Light" panose="020B0502040204020203" pitchFamily="34" charset="0"/>
            </a:endParaRPr>
          </a:p>
        </p:txBody>
      </p:sp>
      <p:sp>
        <p:nvSpPr>
          <p:cNvPr id="6" name="CuadroTexto 5"/>
          <p:cNvSpPr txBox="1"/>
          <p:nvPr/>
        </p:nvSpPr>
        <p:spPr>
          <a:xfrm>
            <a:off x="4731657" y="5418290"/>
            <a:ext cx="7360260" cy="954107"/>
          </a:xfrm>
          <a:prstGeom prst="rect">
            <a:avLst/>
          </a:prstGeom>
          <a:noFill/>
        </p:spPr>
        <p:txBody>
          <a:bodyPr wrap="square" rtlCol="0">
            <a:spAutoFit/>
          </a:bodyPr>
          <a:lstStyle/>
          <a:p>
            <a:pPr algn="ctr"/>
            <a:r>
              <a:rPr lang="es-ES" sz="2800" dirty="0" smtClean="0">
                <a:solidFill>
                  <a:schemeClr val="bg1"/>
                </a:solidFill>
                <a:latin typeface="Papyrus" panose="03070502060502030205" pitchFamily="66" charset="0"/>
              </a:rPr>
              <a:t>          Basado </a:t>
            </a:r>
            <a:r>
              <a:rPr lang="es-ES" sz="2800" dirty="0">
                <a:solidFill>
                  <a:schemeClr val="bg1"/>
                </a:solidFill>
                <a:latin typeface="Papyrus" panose="03070502060502030205" pitchFamily="66" charset="0"/>
              </a:rPr>
              <a:t>en "Mateo 24 y las Señales del Fin" de Esteban </a:t>
            </a:r>
            <a:r>
              <a:rPr lang="es-ES" sz="2800" dirty="0" smtClean="0">
                <a:solidFill>
                  <a:schemeClr val="bg1"/>
                </a:solidFill>
                <a:latin typeface="Papyrus" panose="03070502060502030205" pitchFamily="66" charset="0"/>
              </a:rPr>
              <a:t>Bohr</a:t>
            </a:r>
            <a:endParaRPr lang="en-US" sz="2800" dirty="0">
              <a:solidFill>
                <a:schemeClr val="bg1"/>
              </a:solidFill>
              <a:latin typeface="Papyrus" panose="03070502060502030205" pitchFamily="66" charset="0"/>
            </a:endParaRPr>
          </a:p>
        </p:txBody>
      </p:sp>
      <p:sp>
        <p:nvSpPr>
          <p:cNvPr id="13" name="CuadroTexto 12">
            <a:extLst>
              <a:ext uri="{FF2B5EF4-FFF2-40B4-BE49-F238E27FC236}">
                <a16:creationId xmlns:a16="http://schemas.microsoft.com/office/drawing/2014/main" id="{34FDAE54-7A16-42FE-A395-26A14A316526}"/>
              </a:ext>
            </a:extLst>
          </p:cNvPr>
          <p:cNvSpPr txBox="1"/>
          <p:nvPr/>
        </p:nvSpPr>
        <p:spPr>
          <a:xfrm>
            <a:off x="1940821" y="363171"/>
            <a:ext cx="5918990" cy="1569660"/>
          </a:xfrm>
          <a:prstGeom prst="rect">
            <a:avLst/>
          </a:prstGeom>
          <a:noFill/>
        </p:spPr>
        <p:txBody>
          <a:bodyPr wrap="square" rtlCol="0">
            <a:spAutoFit/>
          </a:bodyPr>
          <a:lstStyle/>
          <a:p>
            <a:pPr algn="ctr"/>
            <a:r>
              <a:rPr lang="es-ES" sz="4800" b="1" dirty="0">
                <a:solidFill>
                  <a:schemeClr val="bg1"/>
                </a:solidFill>
                <a:latin typeface="Bahnschrift Light" panose="020B0502040204020203" pitchFamily="34" charset="0"/>
              </a:rPr>
              <a:t>El Panorama de Eventos Finales</a:t>
            </a:r>
            <a:endParaRPr lang="es-DO" sz="4800" b="1" dirty="0">
              <a:solidFill>
                <a:schemeClr val="bg1"/>
              </a:solidFill>
              <a:latin typeface="Bahnschrift Light" panose="020B0502040204020203" pitchFamily="34" charset="0"/>
            </a:endParaRPr>
          </a:p>
        </p:txBody>
      </p:sp>
    </p:spTree>
    <p:extLst>
      <p:ext uri="{BB962C8B-B14F-4D97-AF65-F5344CB8AC3E}">
        <p14:creationId xmlns:p14="http://schemas.microsoft.com/office/powerpoint/2010/main" val="614727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71973" y="305068"/>
            <a:ext cx="10606045" cy="5262979"/>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smtClean="0">
                <a:solidFill>
                  <a:srgbClr val="FF0000"/>
                </a:solidFill>
                <a:latin typeface="Bahnschrift Condensed" panose="020B0502040204020203" pitchFamily="34" charset="0"/>
              </a:rPr>
              <a:t>Ap. 18: 1-5</a:t>
            </a:r>
            <a:endParaRPr lang="es-ES" sz="4800" dirty="0">
              <a:solidFill>
                <a:schemeClr val="bg1"/>
              </a:solidFill>
              <a:latin typeface="Bahnschrift Condensed" panose="020B0502040204020203" pitchFamily="34" charset="0"/>
            </a:endParaRPr>
          </a:p>
          <a:p>
            <a:pPr>
              <a:buClr>
                <a:srgbClr val="FF0000"/>
              </a:buClr>
            </a:pPr>
            <a:r>
              <a:rPr lang="es-ES" sz="4800" dirty="0">
                <a:solidFill>
                  <a:srgbClr val="FFC000"/>
                </a:solidFill>
                <a:latin typeface="Bahnschrift Condensed" panose="020B0502040204020203" pitchFamily="34" charset="0"/>
              </a:rPr>
              <a:t>4 </a:t>
            </a:r>
            <a:r>
              <a:rPr lang="es-ES" sz="4800" dirty="0">
                <a:solidFill>
                  <a:schemeClr val="bg1"/>
                </a:solidFill>
                <a:latin typeface="Bahnschrift Condensed" panose="020B0502040204020203" pitchFamily="34" charset="0"/>
              </a:rPr>
              <a:t>Y oí otra voz del cielo, que decía: Salid de ella, pueblo mío, para que no seáis partícipes de sus pecados, ni recibáis nada procedente de sus plagas;</a:t>
            </a:r>
          </a:p>
          <a:p>
            <a:pPr>
              <a:buClr>
                <a:srgbClr val="FF0000"/>
              </a:buClr>
            </a:pPr>
            <a:r>
              <a:rPr lang="es-ES" sz="4800" dirty="0" smtClean="0">
                <a:solidFill>
                  <a:srgbClr val="FFC000"/>
                </a:solidFill>
                <a:latin typeface="Bahnschrift Condensed" panose="020B0502040204020203" pitchFamily="34" charset="0"/>
              </a:rPr>
              <a:t>5 </a:t>
            </a:r>
            <a:r>
              <a:rPr lang="es-ES" sz="4800" dirty="0">
                <a:solidFill>
                  <a:schemeClr val="bg1"/>
                </a:solidFill>
                <a:latin typeface="Bahnschrift Condensed" panose="020B0502040204020203" pitchFamily="34" charset="0"/>
              </a:rPr>
              <a:t>porque sus pecados se han amontonado hasta el cielo, y Dios se ha acordado de sus maldades.</a:t>
            </a:r>
          </a:p>
        </p:txBody>
      </p:sp>
    </p:spTree>
    <p:extLst>
      <p:ext uri="{BB962C8B-B14F-4D97-AF65-F5344CB8AC3E}">
        <p14:creationId xmlns:p14="http://schemas.microsoft.com/office/powerpoint/2010/main" val="24034116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87355" y="305068"/>
            <a:ext cx="1024946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“Pero hoy hay en el mundo religioso multitudes que creen estar trabajando para el establecimiento del reino de Cristo como dominio </a:t>
            </a:r>
            <a:r>
              <a:rPr lang="es-ES" sz="4000" dirty="0">
                <a:solidFill>
                  <a:srgbClr val="FFFF00"/>
                </a:solidFill>
                <a:latin typeface="Bahnschrift Condensed" panose="020B0502040204020203" pitchFamily="34" charset="0"/>
              </a:rPr>
              <a:t>temporal y terrenal</a:t>
            </a:r>
            <a:r>
              <a:rPr lang="es-ES" sz="4000" dirty="0">
                <a:solidFill>
                  <a:schemeClr val="bg1"/>
                </a:solidFill>
                <a:latin typeface="Bahnschrift Condensed" panose="020B0502040204020203" pitchFamily="34" charset="0"/>
              </a:rPr>
              <a:t>. Desean hacer de nuestro Señor el Rey de los reinos de este mundo, el </a:t>
            </a:r>
            <a:r>
              <a:rPr lang="es-ES" sz="4000" dirty="0">
                <a:solidFill>
                  <a:srgbClr val="FFFF00"/>
                </a:solidFill>
                <a:latin typeface="Bahnschrift Condensed" panose="020B0502040204020203" pitchFamily="34" charset="0"/>
              </a:rPr>
              <a:t>gobernante de sus tribunales </a:t>
            </a:r>
            <a:r>
              <a:rPr lang="es-ES" sz="4000" dirty="0">
                <a:solidFill>
                  <a:schemeClr val="bg1"/>
                </a:solidFill>
                <a:latin typeface="Bahnschrift Condensed" panose="020B0502040204020203" pitchFamily="34" charset="0"/>
              </a:rPr>
              <a:t>y campamentos, de sus </a:t>
            </a:r>
            <a:r>
              <a:rPr lang="es-ES" sz="4000" dirty="0">
                <a:solidFill>
                  <a:srgbClr val="FFFF00"/>
                </a:solidFill>
                <a:latin typeface="Bahnschrift Condensed" panose="020B0502040204020203" pitchFamily="34" charset="0"/>
              </a:rPr>
              <a:t>asambleas legislativas</a:t>
            </a:r>
            <a:r>
              <a:rPr lang="es-ES" sz="4000" dirty="0">
                <a:solidFill>
                  <a:schemeClr val="bg1"/>
                </a:solidFill>
                <a:latin typeface="Bahnschrift Condensed" panose="020B0502040204020203" pitchFamily="34" charset="0"/>
              </a:rPr>
              <a:t>, sus palacios y plazas. Esperan que reine por medio de </a:t>
            </a:r>
            <a:r>
              <a:rPr lang="es-ES" sz="4000" dirty="0">
                <a:solidFill>
                  <a:srgbClr val="FFFF00"/>
                </a:solidFill>
                <a:latin typeface="Bahnschrift Condensed" panose="020B0502040204020203" pitchFamily="34" charset="0"/>
              </a:rPr>
              <a:t>promulgaciones legales</a:t>
            </a:r>
            <a:r>
              <a:rPr lang="es-ES" sz="4000" dirty="0">
                <a:solidFill>
                  <a:schemeClr val="bg1"/>
                </a:solidFill>
                <a:latin typeface="Bahnschrift Condensed" panose="020B0502040204020203" pitchFamily="34" charset="0"/>
              </a:rPr>
              <a:t>, impuestas por autoridad humana. Como Cristo no está aquí en persona, ellos mismos quieren obrar en su lugar ejecutando las leyes de su reino. </a:t>
            </a:r>
            <a:endParaRPr lang="es-DO" sz="40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41659612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87355" y="305068"/>
            <a:ext cx="1024946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El </a:t>
            </a:r>
            <a:r>
              <a:rPr lang="es-ES" sz="4000" dirty="0">
                <a:solidFill>
                  <a:schemeClr val="bg1"/>
                </a:solidFill>
                <a:latin typeface="Bahnschrift Condensed" panose="020B0502040204020203" pitchFamily="34" charset="0"/>
              </a:rPr>
              <a:t>establecimiento de un reino tal es lo que los </a:t>
            </a:r>
            <a:r>
              <a:rPr lang="es-ES" sz="4000" dirty="0">
                <a:solidFill>
                  <a:srgbClr val="FFFF00"/>
                </a:solidFill>
                <a:latin typeface="Bahnschrift Condensed" panose="020B0502040204020203" pitchFamily="34" charset="0"/>
              </a:rPr>
              <a:t>judíos deseaban</a:t>
            </a:r>
            <a:r>
              <a:rPr lang="es-ES" sz="4000" dirty="0">
                <a:solidFill>
                  <a:schemeClr val="bg1"/>
                </a:solidFill>
                <a:latin typeface="Bahnschrift Condensed" panose="020B0502040204020203" pitchFamily="34" charset="0"/>
              </a:rPr>
              <a:t> en los días de Cristo. Habrían recibido a Jesús si él hubiese estado dispuesto a establecer un </a:t>
            </a:r>
            <a:r>
              <a:rPr lang="es-ES" sz="4000" dirty="0">
                <a:solidFill>
                  <a:srgbClr val="FFFF00"/>
                </a:solidFill>
                <a:latin typeface="Bahnschrift Condensed" panose="020B0502040204020203" pitchFamily="34" charset="0"/>
              </a:rPr>
              <a:t>dominio temporal</a:t>
            </a:r>
            <a:r>
              <a:rPr lang="es-ES" sz="4000" dirty="0">
                <a:solidFill>
                  <a:schemeClr val="bg1"/>
                </a:solidFill>
                <a:latin typeface="Bahnschrift Condensed" panose="020B0502040204020203" pitchFamily="34" charset="0"/>
              </a:rPr>
              <a:t>, a imponer lo que consideraban como leyes de Dios, y hacerlos los expositores de su voluntad y los agentes de su autoridad. Pero él dijo: “Mi reino no es de este mundo.” </a:t>
            </a:r>
            <a:r>
              <a:rPr lang="es-ES" sz="4000" dirty="0">
                <a:solidFill>
                  <a:srgbClr val="FFFF00"/>
                </a:solidFill>
                <a:latin typeface="Bahnschrift Condensed" panose="020B0502040204020203" pitchFamily="34" charset="0"/>
              </a:rPr>
              <a:t>No quiso aceptar el trono terrenal</a:t>
            </a:r>
            <a:r>
              <a:rPr lang="es-ES" sz="4000" dirty="0">
                <a:solidFill>
                  <a:schemeClr val="bg1"/>
                </a:solidFill>
                <a:latin typeface="Bahnschrift Condensed" panose="020B0502040204020203" pitchFamily="34" charset="0"/>
              </a:rPr>
              <a:t>. </a:t>
            </a:r>
            <a:r>
              <a:rPr lang="es-ES" sz="4000" dirty="0" smtClean="0">
                <a:solidFill>
                  <a:schemeClr val="bg1"/>
                </a:solidFill>
                <a:latin typeface="Bahnschrift Condensed" panose="020B0502040204020203" pitchFamily="34" charset="0"/>
              </a:rPr>
              <a:t>El gobierno bajo el cual Jesús vivía era corrompido y opresivo; por todos lados había abusos clamorosos: extorsión, intolerancia y crueldad insultante. </a:t>
            </a:r>
            <a:endParaRPr lang="es-DO" sz="40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409464589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87355" y="305068"/>
            <a:ext cx="1024946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Sin </a:t>
            </a:r>
            <a:r>
              <a:rPr lang="es-ES" sz="4000" dirty="0">
                <a:solidFill>
                  <a:schemeClr val="bg1"/>
                </a:solidFill>
                <a:latin typeface="Bahnschrift Condensed" panose="020B0502040204020203" pitchFamily="34" charset="0"/>
              </a:rPr>
              <a:t>embargo, el Salvador </a:t>
            </a:r>
            <a:r>
              <a:rPr lang="es-ES" sz="4000" dirty="0">
                <a:solidFill>
                  <a:srgbClr val="FFFF00"/>
                </a:solidFill>
                <a:latin typeface="Bahnschrift Condensed" panose="020B0502040204020203" pitchFamily="34" charset="0"/>
              </a:rPr>
              <a:t>no intentó hacer reformas civiles</a:t>
            </a:r>
            <a:r>
              <a:rPr lang="es-ES" sz="4000" dirty="0">
                <a:solidFill>
                  <a:schemeClr val="bg1"/>
                </a:solidFill>
                <a:latin typeface="Bahnschrift Condensed" panose="020B0502040204020203" pitchFamily="34" charset="0"/>
              </a:rPr>
              <a:t>, no atacó los abusos nacionales ni condenó a los enemigos nacionales. No intervino en la autoridad ni en la administración de los que estaban en el poder. El que era nuestro ejemplo se mantuvo </a:t>
            </a:r>
            <a:r>
              <a:rPr lang="es-ES" sz="4000" dirty="0">
                <a:solidFill>
                  <a:srgbClr val="FFFF00"/>
                </a:solidFill>
                <a:latin typeface="Bahnschrift Condensed" panose="020B0502040204020203" pitchFamily="34" charset="0"/>
              </a:rPr>
              <a:t>alejado de los gobiernos terrenales</a:t>
            </a:r>
            <a:r>
              <a:rPr lang="es-ES" sz="4000" dirty="0">
                <a:solidFill>
                  <a:schemeClr val="bg1"/>
                </a:solidFill>
                <a:latin typeface="Bahnschrift Condensed" panose="020B0502040204020203" pitchFamily="34" charset="0"/>
              </a:rPr>
              <a:t>. No porque fuese indiferente a los males de los hombres, sino porque el remedio no consistía en medidas simplemente humanas y externas. Para ser eficiente, la cura debía alcanzar a los hombres individualmente, y debía regenerar el corazón.” </a:t>
            </a:r>
            <a:r>
              <a:rPr lang="es-ES" sz="4000" dirty="0">
                <a:solidFill>
                  <a:srgbClr val="00B0F0"/>
                </a:solidFill>
                <a:latin typeface="Bahnschrift Condensed" panose="020B0502040204020203" pitchFamily="34" charset="0"/>
              </a:rPr>
              <a:t>DTG, p. 470</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34364598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80448" y="783772"/>
            <a:ext cx="10249469" cy="550920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solidFill>
                <a:latin typeface="Bahnschrift Condensed" panose="020B0502040204020203" pitchFamily="34" charset="0"/>
              </a:rPr>
              <a:t>Los ciudadanos </a:t>
            </a:r>
            <a:r>
              <a:rPr lang="es-ES" sz="4400" dirty="0">
                <a:solidFill>
                  <a:srgbClr val="FFFF00"/>
                </a:solidFill>
                <a:latin typeface="Bahnschrift Condensed" panose="020B0502040204020203" pitchFamily="34" charset="0"/>
              </a:rPr>
              <a:t>no son cambiados </a:t>
            </a:r>
            <a:r>
              <a:rPr lang="es-ES" sz="4400" dirty="0">
                <a:solidFill>
                  <a:schemeClr val="bg1"/>
                </a:solidFill>
                <a:latin typeface="Bahnschrift Condensed" panose="020B0502040204020203" pitchFamily="34" charset="0"/>
              </a:rPr>
              <a:t>por decisiones que se toman </a:t>
            </a:r>
            <a:r>
              <a:rPr lang="es-ES" sz="4400" dirty="0">
                <a:solidFill>
                  <a:srgbClr val="FFFF00"/>
                </a:solidFill>
                <a:latin typeface="Bahnschrift Condensed" panose="020B0502040204020203" pitchFamily="34" charset="0"/>
              </a:rPr>
              <a:t>en el capitolio </a:t>
            </a:r>
            <a:r>
              <a:rPr lang="es-ES" sz="4400" dirty="0">
                <a:solidFill>
                  <a:schemeClr val="bg1"/>
                </a:solidFill>
                <a:latin typeface="Bahnschrift Condensed" panose="020B0502040204020203" pitchFamily="34" charset="0"/>
              </a:rPr>
              <a:t>sino por la obra del </a:t>
            </a:r>
            <a:r>
              <a:rPr lang="es-ES" sz="4400" dirty="0">
                <a:solidFill>
                  <a:srgbClr val="FFFF00"/>
                </a:solidFill>
                <a:latin typeface="Bahnschrift Condensed" panose="020B0502040204020203" pitchFamily="34" charset="0"/>
              </a:rPr>
              <a:t>Espíritu Santo</a:t>
            </a:r>
            <a:r>
              <a:rPr lang="es-ES" sz="4400" dirty="0">
                <a:solidFill>
                  <a:schemeClr val="bg1"/>
                </a:solidFill>
                <a:latin typeface="Bahnschrift Condensed" panose="020B0502040204020203" pitchFamily="34" charset="0"/>
              </a:rPr>
              <a:t> en el corazón. Cuando la iglesia </a:t>
            </a:r>
            <a:r>
              <a:rPr lang="es-ES" sz="4400" dirty="0">
                <a:solidFill>
                  <a:srgbClr val="FFFF00"/>
                </a:solidFill>
                <a:latin typeface="Bahnschrift Condensed" panose="020B0502040204020203" pitchFamily="34" charset="0"/>
              </a:rPr>
              <a:t>primitiva perdió</a:t>
            </a:r>
            <a:r>
              <a:rPr lang="es-ES" sz="4400" dirty="0">
                <a:solidFill>
                  <a:schemeClr val="bg1"/>
                </a:solidFill>
                <a:latin typeface="Bahnschrift Condensed" panose="020B0502040204020203" pitchFamily="34" charset="0"/>
              </a:rPr>
              <a:t> el espíritu y el poder de Dios la moral de la sociedad </a:t>
            </a:r>
            <a:r>
              <a:rPr lang="es-ES" sz="4400" dirty="0">
                <a:solidFill>
                  <a:srgbClr val="FFFF00"/>
                </a:solidFill>
                <a:latin typeface="Bahnschrift Condensed" panose="020B0502040204020203" pitchFamily="34" charset="0"/>
              </a:rPr>
              <a:t>comenzó a corromperse</a:t>
            </a:r>
            <a:r>
              <a:rPr lang="es-ES" sz="4400" dirty="0">
                <a:solidFill>
                  <a:schemeClr val="bg1"/>
                </a:solidFill>
                <a:latin typeface="Bahnschrift Condensed" panose="020B0502040204020203" pitchFamily="34" charset="0"/>
              </a:rPr>
              <a:t>. La iglesia, viendo que las cosas estaban fuera de control decidió apelar al </a:t>
            </a:r>
            <a:r>
              <a:rPr lang="es-ES" sz="4400" dirty="0">
                <a:solidFill>
                  <a:srgbClr val="FFFF00"/>
                </a:solidFill>
                <a:latin typeface="Bahnschrift Condensed" panose="020B0502040204020203" pitchFamily="34" charset="0"/>
              </a:rPr>
              <a:t>fuerte brazo </a:t>
            </a:r>
            <a:r>
              <a:rPr lang="es-ES" sz="4400" dirty="0">
                <a:solidFill>
                  <a:schemeClr val="bg1"/>
                </a:solidFill>
                <a:latin typeface="Bahnschrift Condensed" panose="020B0502040204020203" pitchFamily="34" charset="0"/>
              </a:rPr>
              <a:t>del estado para corregir la situación y el resultado fue la </a:t>
            </a:r>
            <a:r>
              <a:rPr lang="es-ES" sz="4400" dirty="0">
                <a:solidFill>
                  <a:srgbClr val="FFFF00"/>
                </a:solidFill>
                <a:latin typeface="Bahnschrift Condensed" panose="020B0502040204020203" pitchFamily="34" charset="0"/>
              </a:rPr>
              <a:t>persecución</a:t>
            </a:r>
            <a:r>
              <a:rPr lang="es-ES" sz="4400" dirty="0">
                <a:solidFill>
                  <a:schemeClr val="bg1"/>
                </a:solidFill>
                <a:latin typeface="Bahnschrift Condensed" panose="020B0502040204020203" pitchFamily="34" charset="0"/>
              </a:rPr>
              <a:t>.</a:t>
            </a:r>
            <a:endParaRPr lang="es-DO" sz="44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04224754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84912" y="0"/>
            <a:ext cx="10793105"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“Cuando la iglesia primitiva se corrompió al </a:t>
            </a:r>
            <a:r>
              <a:rPr lang="es-ES" sz="4000" dirty="0">
                <a:solidFill>
                  <a:srgbClr val="FFFF00"/>
                </a:solidFill>
                <a:latin typeface="Bahnschrift Condensed" panose="020B0502040204020203" pitchFamily="34" charset="0"/>
              </a:rPr>
              <a:t>apartarse de la sencillez</a:t>
            </a:r>
            <a:r>
              <a:rPr lang="es-ES" sz="4000" dirty="0">
                <a:solidFill>
                  <a:schemeClr val="bg1"/>
                </a:solidFill>
                <a:latin typeface="Bahnschrift Condensed" panose="020B0502040204020203" pitchFamily="34" charset="0"/>
              </a:rPr>
              <a:t> del evangelio y al aceptar costumbres y ritos paganos, perdió el Espíritu y el poder de Dios; y para dominar las conciencias buscó </a:t>
            </a:r>
            <a:r>
              <a:rPr lang="es-ES" sz="4000" dirty="0">
                <a:solidFill>
                  <a:srgbClr val="FFFF00"/>
                </a:solidFill>
                <a:latin typeface="Bahnschrift Condensed" panose="020B0502040204020203" pitchFamily="34" charset="0"/>
              </a:rPr>
              <a:t>el apoyo del poder civil</a:t>
            </a:r>
            <a:r>
              <a:rPr lang="es-ES" sz="4000" dirty="0">
                <a:solidFill>
                  <a:schemeClr val="bg1"/>
                </a:solidFill>
                <a:latin typeface="Bahnschrift Condensed" panose="020B0502040204020203" pitchFamily="34" charset="0"/>
              </a:rPr>
              <a:t>. El resultado fue el papado, es decir, una </a:t>
            </a:r>
            <a:r>
              <a:rPr lang="es-ES" sz="4000" dirty="0">
                <a:solidFill>
                  <a:srgbClr val="FFFF00"/>
                </a:solidFill>
                <a:latin typeface="Bahnschrift Condensed" panose="020B0502040204020203" pitchFamily="34" charset="0"/>
              </a:rPr>
              <a:t>iglesia que dominaba el poder del estado </a:t>
            </a:r>
            <a:r>
              <a:rPr lang="es-ES" sz="4000" dirty="0">
                <a:solidFill>
                  <a:schemeClr val="bg1"/>
                </a:solidFill>
                <a:latin typeface="Bahnschrift Condensed" panose="020B0502040204020203" pitchFamily="34" charset="0"/>
              </a:rPr>
              <a:t>y se servía de él para promover sus propios fines y especialmente para extirpar la “herejía”. Para que los Estados Unidos formen una imagen de la bestia, el </a:t>
            </a:r>
            <a:r>
              <a:rPr lang="es-ES" sz="4000" dirty="0">
                <a:solidFill>
                  <a:srgbClr val="FFFF00"/>
                </a:solidFill>
                <a:latin typeface="Bahnschrift Condensed" panose="020B0502040204020203" pitchFamily="34" charset="0"/>
              </a:rPr>
              <a:t>poder religioso debe dominar de tal manera al gobierno civil </a:t>
            </a:r>
            <a:r>
              <a:rPr lang="es-ES" sz="4000" dirty="0">
                <a:solidFill>
                  <a:schemeClr val="bg1"/>
                </a:solidFill>
                <a:latin typeface="Bahnschrift Condensed" panose="020B0502040204020203" pitchFamily="34" charset="0"/>
              </a:rPr>
              <a:t>que la autoridad del estado sea empleada también por la iglesia para </a:t>
            </a:r>
            <a:r>
              <a:rPr lang="es-ES" sz="4000" dirty="0">
                <a:solidFill>
                  <a:srgbClr val="FFFF00"/>
                </a:solidFill>
                <a:latin typeface="Bahnschrift Condensed" panose="020B0502040204020203" pitchFamily="34" charset="0"/>
              </a:rPr>
              <a:t>cumplir sus fines</a:t>
            </a:r>
            <a:r>
              <a:rPr lang="es-ES" sz="4000" dirty="0">
                <a:solidFill>
                  <a:schemeClr val="bg1"/>
                </a:solidFill>
                <a:latin typeface="Bahnschrift Condensed" panose="020B0502040204020203" pitchFamily="34" charset="0"/>
              </a:rPr>
              <a:t>.” </a:t>
            </a:r>
            <a:r>
              <a:rPr lang="es-ES" sz="4000" dirty="0">
                <a:solidFill>
                  <a:srgbClr val="00B0F0"/>
                </a:solidFill>
                <a:latin typeface="Bahnschrift Condensed" panose="020B0502040204020203" pitchFamily="34" charset="0"/>
              </a:rPr>
              <a:t>CS, p. 438</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03689576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8D897E6C-04C1-4D5E-8719-4DAF7FBC7816}"/>
              </a:ext>
            </a:extLst>
          </p:cNvPr>
          <p:cNvSpPr>
            <a:spLocks noGrp="1" noChangeArrowheads="1"/>
          </p:cNvSpPr>
          <p:nvPr>
            <p:ph type="ctrTitle"/>
          </p:nvPr>
        </p:nvSpPr>
        <p:spPr>
          <a:xfrm>
            <a:off x="5087938" y="2133600"/>
            <a:ext cx="5111750" cy="647700"/>
          </a:xfrm>
        </p:spPr>
        <p:txBody>
          <a:bodyPr anchor="ctr">
            <a:normAutofit fontScale="90000"/>
          </a:bodyPr>
          <a:lstStyle/>
          <a:p>
            <a:pPr algn="l"/>
            <a:r>
              <a:rPr lang="es-UY" altLang="es-DO" sz="4800" dirty="0" err="1"/>
              <a:t>Presentation</a:t>
            </a:r>
            <a:r>
              <a:rPr lang="es-UY" altLang="es-DO" sz="4800" dirty="0"/>
              <a:t> </a:t>
            </a:r>
            <a:r>
              <a:rPr lang="es-UY" altLang="es-DO" sz="4800" dirty="0" err="1"/>
              <a:t>Title</a:t>
            </a:r>
            <a:endParaRPr lang="es-ES" altLang="es-DO" sz="4800" dirty="0"/>
          </a:p>
        </p:txBody>
      </p:sp>
      <p:sp>
        <p:nvSpPr>
          <p:cNvPr id="2213" name="Rectangle 165">
            <a:extLst>
              <a:ext uri="{FF2B5EF4-FFF2-40B4-BE49-F238E27FC236}">
                <a16:creationId xmlns:a16="http://schemas.microsoft.com/office/drawing/2014/main" id="{35631819-A051-4B9B-A63D-120EE76ADA91}"/>
              </a:ext>
            </a:extLst>
          </p:cNvPr>
          <p:cNvSpPr>
            <a:spLocks noChangeArrowheads="1"/>
          </p:cNvSpPr>
          <p:nvPr/>
        </p:nvSpPr>
        <p:spPr bwMode="auto">
          <a:xfrm>
            <a:off x="5159375" y="2781300"/>
            <a:ext cx="3240088"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a:r>
              <a:rPr lang="es-UY" altLang="es-DO" sz="2400" dirty="0" err="1">
                <a:solidFill>
                  <a:schemeClr val="tx1"/>
                </a:solidFill>
              </a:rPr>
              <a:t>Your</a:t>
            </a:r>
            <a:r>
              <a:rPr lang="es-UY" altLang="es-DO" sz="2400" dirty="0">
                <a:solidFill>
                  <a:schemeClr val="tx1"/>
                </a:solidFill>
              </a:rPr>
              <a:t> </a:t>
            </a:r>
            <a:r>
              <a:rPr lang="es-UY" altLang="es-DO" sz="2400" dirty="0" err="1">
                <a:solidFill>
                  <a:schemeClr val="tx1"/>
                </a:solidFill>
              </a:rPr>
              <a:t>company</a:t>
            </a:r>
            <a:r>
              <a:rPr lang="es-UY" altLang="es-DO" sz="2400" dirty="0">
                <a:solidFill>
                  <a:schemeClr val="tx1"/>
                </a:solidFill>
              </a:rPr>
              <a:t> </a:t>
            </a:r>
            <a:r>
              <a:rPr lang="es-UY" altLang="es-DO" sz="2400" dirty="0" err="1">
                <a:solidFill>
                  <a:schemeClr val="tx1"/>
                </a:solidFill>
              </a:rPr>
              <a:t>name</a:t>
            </a:r>
            <a:endParaRPr lang="es-ES" altLang="es-DO" sz="2400" dirty="0">
              <a:solidFill>
                <a:schemeClr val="tx1"/>
              </a:solidFill>
            </a:endParaRPr>
          </a:p>
        </p:txBody>
      </p:sp>
      <p:pic>
        <p:nvPicPr>
          <p:cNvPr id="3" name="Imagen 2">
            <a:extLst>
              <a:ext uri="{FF2B5EF4-FFF2-40B4-BE49-F238E27FC236}">
                <a16:creationId xmlns:a16="http://schemas.microsoft.com/office/drawing/2014/main" id="{724779B4-07A8-4735-94BC-478F07D5FFF2}"/>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6000" contrast="51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a:extLst>
              <a:ext uri="{FF2B5EF4-FFF2-40B4-BE49-F238E27FC236}">
                <a16:creationId xmlns:a16="http://schemas.microsoft.com/office/drawing/2014/main" id="{81DC34A4-AFA8-4699-9980-35B74824EF12}"/>
              </a:ext>
            </a:extLst>
          </p:cNvPr>
          <p:cNvSpPr/>
          <p:nvPr/>
        </p:nvSpPr>
        <p:spPr>
          <a:xfrm>
            <a:off x="0" y="6676571"/>
            <a:ext cx="885371" cy="181429"/>
          </a:xfrm>
          <a:prstGeom prst="rect">
            <a:avLst/>
          </a:prstGeom>
          <a:solidFill>
            <a:srgbClr val="1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5" name="CuadroTexto 4">
            <a:extLst>
              <a:ext uri="{FF2B5EF4-FFF2-40B4-BE49-F238E27FC236}">
                <a16:creationId xmlns:a16="http://schemas.microsoft.com/office/drawing/2014/main" id="{B8C3DC89-D543-4002-B4A2-F6FDF60A6608}"/>
              </a:ext>
            </a:extLst>
          </p:cNvPr>
          <p:cNvSpPr txBox="1"/>
          <p:nvPr/>
        </p:nvSpPr>
        <p:spPr>
          <a:xfrm>
            <a:off x="130628" y="4818743"/>
            <a:ext cx="7068457" cy="1015663"/>
          </a:xfrm>
          <a:prstGeom prst="rect">
            <a:avLst/>
          </a:prstGeom>
          <a:noFill/>
        </p:spPr>
        <p:txBody>
          <a:bodyPr wrap="square" rtlCol="0">
            <a:spAutoFit/>
          </a:bodyPr>
          <a:lstStyle/>
          <a:p>
            <a:r>
              <a:rPr lang="en-US" sz="6000">
                <a:solidFill>
                  <a:schemeClr val="bg1"/>
                </a:solidFill>
                <a:latin typeface="Agency FB" panose="020B0503020202020204" pitchFamily="34" charset="0"/>
              </a:rPr>
              <a:t>APLICACIÓN PERSONAL</a:t>
            </a:r>
            <a:endParaRPr lang="es-DO" sz="6000" dirty="0">
              <a:solidFill>
                <a:schemeClr val="bg1"/>
              </a:solidFill>
              <a:latin typeface="Agency FB" panose="020B0503020202020204" pitchFamily="34" charset="0"/>
            </a:endParaRPr>
          </a:p>
        </p:txBody>
      </p:sp>
      <p:sp>
        <p:nvSpPr>
          <p:cNvPr id="6" name="CuadroTexto 5">
            <a:extLst>
              <a:ext uri="{FF2B5EF4-FFF2-40B4-BE49-F238E27FC236}">
                <a16:creationId xmlns:a16="http://schemas.microsoft.com/office/drawing/2014/main" id="{7E6A745B-F620-4205-A98A-448DFCEB0558}"/>
              </a:ext>
            </a:extLst>
          </p:cNvPr>
          <p:cNvSpPr txBox="1"/>
          <p:nvPr/>
        </p:nvSpPr>
        <p:spPr>
          <a:xfrm>
            <a:off x="2961564" y="566678"/>
            <a:ext cx="8555198" cy="3785652"/>
          </a:xfrm>
          <a:prstGeom prst="rect">
            <a:avLst/>
          </a:prstGeom>
          <a:noFill/>
          <a:effectLst>
            <a:outerShdw blurRad="50800" dist="50800" dir="5400000" algn="ctr" rotWithShape="0">
              <a:srgbClr val="000000">
                <a:alpha val="67000"/>
              </a:srgbClr>
            </a:outerShdw>
          </a:effectLst>
        </p:spPr>
        <p:txBody>
          <a:bodyPr wrap="square" rtlCol="0">
            <a:spAutoFit/>
          </a:bodyPr>
          <a:lstStyle/>
          <a:p>
            <a:pPr algn="ctr"/>
            <a:r>
              <a:rPr lang="es-DO" sz="6000" dirty="0" smtClean="0">
                <a:solidFill>
                  <a:srgbClr val="152543"/>
                </a:solidFill>
                <a:latin typeface="Bahnschrift Light Condensed" panose="020B0502040204020203" pitchFamily="34" charset="0"/>
              </a:rPr>
              <a:t>¿Estás dispuesto a enfrentar con paciencia y fe el momento cuando se declare la ley dominical?</a:t>
            </a:r>
            <a:endParaRPr lang="es-DO" sz="6000" dirty="0">
              <a:solidFill>
                <a:srgbClr val="152543"/>
              </a:solidFill>
              <a:latin typeface="Bahnschrift Light Condensed" panose="020B0502040204020203"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55343" y="305068"/>
            <a:ext cx="10822675" cy="6001643"/>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chemeClr val="bg1"/>
                </a:solidFill>
                <a:latin typeface="Bahnschrift Condensed" panose="020B0502040204020203" pitchFamily="34" charset="0"/>
              </a:rPr>
              <a:t>Dios estaba obrando en la iglesia remanente para llevar a cabo el </a:t>
            </a:r>
            <a:r>
              <a:rPr lang="es-ES" sz="4800" dirty="0">
                <a:solidFill>
                  <a:srgbClr val="FFFF00"/>
                </a:solidFill>
                <a:latin typeface="Bahnschrift Condensed" panose="020B0502040204020203" pitchFamily="34" charset="0"/>
              </a:rPr>
              <a:t>más grande reavivamiento </a:t>
            </a:r>
            <a:r>
              <a:rPr lang="es-ES" sz="4800" dirty="0">
                <a:solidFill>
                  <a:schemeClr val="bg1"/>
                </a:solidFill>
                <a:latin typeface="Bahnschrift Condensed" panose="020B0502040204020203" pitchFamily="34" charset="0"/>
              </a:rPr>
              <a:t>en la historia de los Estados Unidos. Pero lamentablemente el mensaje de 1888 </a:t>
            </a:r>
            <a:r>
              <a:rPr lang="es-ES" sz="4800" dirty="0">
                <a:solidFill>
                  <a:srgbClr val="FFFF00"/>
                </a:solidFill>
                <a:latin typeface="Bahnschrift Condensed" panose="020B0502040204020203" pitchFamily="34" charset="0"/>
              </a:rPr>
              <a:t>fue rechazado </a:t>
            </a:r>
            <a:r>
              <a:rPr lang="es-ES" sz="4800" dirty="0">
                <a:solidFill>
                  <a:schemeClr val="bg1"/>
                </a:solidFill>
                <a:latin typeface="Bahnschrift Condensed" panose="020B0502040204020203" pitchFamily="34" charset="0"/>
              </a:rPr>
              <a:t>por los dirigentes de la iglesia Adventista. Por eso Dios </a:t>
            </a:r>
            <a:r>
              <a:rPr lang="es-ES" sz="4800" dirty="0" smtClean="0">
                <a:solidFill>
                  <a:schemeClr val="bg1"/>
                </a:solidFill>
                <a:latin typeface="Bahnschrift Condensed" panose="020B0502040204020203" pitchFamily="34" charset="0"/>
              </a:rPr>
              <a:t>obró </a:t>
            </a:r>
            <a:r>
              <a:rPr lang="es-ES" sz="4800" dirty="0">
                <a:solidFill>
                  <a:schemeClr val="bg1"/>
                </a:solidFill>
                <a:latin typeface="Bahnschrift Condensed" panose="020B0502040204020203" pitchFamily="34" charset="0"/>
              </a:rPr>
              <a:t>para </a:t>
            </a:r>
            <a:r>
              <a:rPr lang="es-ES" sz="4800" dirty="0">
                <a:solidFill>
                  <a:srgbClr val="FFFF00"/>
                </a:solidFill>
                <a:latin typeface="Bahnschrift Condensed" panose="020B0502040204020203" pitchFamily="34" charset="0"/>
              </a:rPr>
              <a:t>poner un alto al desencadenamiento </a:t>
            </a:r>
            <a:r>
              <a:rPr lang="es-ES" sz="4800" dirty="0">
                <a:solidFill>
                  <a:schemeClr val="bg1"/>
                </a:solidFill>
                <a:latin typeface="Bahnschrift Condensed" panose="020B0502040204020203" pitchFamily="34" charset="0"/>
              </a:rPr>
              <a:t>de los eventos finales de la historia. En cuanto al mensaje de 1888 escribió Elena White:</a:t>
            </a:r>
          </a:p>
        </p:txBody>
      </p:sp>
    </p:spTree>
    <p:extLst>
      <p:ext uri="{BB962C8B-B14F-4D97-AF65-F5344CB8AC3E}">
        <p14:creationId xmlns:p14="http://schemas.microsoft.com/office/powerpoint/2010/main" val="764281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03734" y="797510"/>
            <a:ext cx="10606045" cy="5262979"/>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chemeClr val="bg1"/>
                </a:solidFill>
                <a:latin typeface="Bahnschrift Condensed" panose="020B0502040204020203" pitchFamily="34" charset="0"/>
              </a:rPr>
              <a:t>“El tiempo de prueba está justamente delante de nosotros, pues el </a:t>
            </a:r>
            <a:r>
              <a:rPr lang="es-ES" sz="4800" dirty="0">
                <a:solidFill>
                  <a:srgbClr val="FFFF00"/>
                </a:solidFill>
                <a:latin typeface="Bahnschrift Condensed" panose="020B0502040204020203" pitchFamily="34" charset="0"/>
              </a:rPr>
              <a:t>fuerte clamor </a:t>
            </a:r>
            <a:r>
              <a:rPr lang="es-ES" sz="4800" dirty="0">
                <a:solidFill>
                  <a:schemeClr val="bg1"/>
                </a:solidFill>
                <a:latin typeface="Bahnschrift Condensed" panose="020B0502040204020203" pitchFamily="34" charset="0"/>
              </a:rPr>
              <a:t>del tercer ángel </a:t>
            </a:r>
            <a:r>
              <a:rPr lang="es-ES" sz="4800" dirty="0">
                <a:solidFill>
                  <a:srgbClr val="FFFF00"/>
                </a:solidFill>
                <a:latin typeface="Bahnschrift Condensed" panose="020B0502040204020203" pitchFamily="34" charset="0"/>
              </a:rPr>
              <a:t>ya ha comenzado </a:t>
            </a:r>
            <a:r>
              <a:rPr lang="es-ES" sz="4800" dirty="0">
                <a:solidFill>
                  <a:schemeClr val="bg1"/>
                </a:solidFill>
                <a:latin typeface="Bahnschrift Condensed" panose="020B0502040204020203" pitchFamily="34" charset="0"/>
              </a:rPr>
              <a:t>en la revelación de la justicia de Cristo, el Redentor que perdona los pecados [1888]. Este es el comienzo de la luz del ángel cuya gloria </a:t>
            </a:r>
            <a:r>
              <a:rPr lang="es-ES" sz="4800" dirty="0">
                <a:solidFill>
                  <a:srgbClr val="FFFF00"/>
                </a:solidFill>
                <a:latin typeface="Bahnschrift Condensed" panose="020B0502040204020203" pitchFamily="34" charset="0"/>
              </a:rPr>
              <a:t>llenará toda la tierra</a:t>
            </a:r>
            <a:r>
              <a:rPr lang="es-ES" sz="4800" dirty="0">
                <a:solidFill>
                  <a:schemeClr val="bg1"/>
                </a:solidFill>
                <a:latin typeface="Bahnschrift Condensed" panose="020B0502040204020203" pitchFamily="34" charset="0"/>
              </a:rPr>
              <a:t>.” </a:t>
            </a:r>
            <a:r>
              <a:rPr lang="es-ES" sz="4800" dirty="0">
                <a:solidFill>
                  <a:srgbClr val="00B0F0"/>
                </a:solidFill>
                <a:latin typeface="Bahnschrift Condensed" panose="020B0502040204020203" pitchFamily="34" charset="0"/>
              </a:rPr>
              <a:t>Mensajes Selectos, tomo 1, p. 425</a:t>
            </a:r>
          </a:p>
        </p:txBody>
      </p:sp>
    </p:spTree>
    <p:extLst>
      <p:ext uri="{BB962C8B-B14F-4D97-AF65-F5344CB8AC3E}">
        <p14:creationId xmlns:p14="http://schemas.microsoft.com/office/powerpoint/2010/main" val="3318835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00752" y="0"/>
            <a:ext cx="10727140" cy="6863417"/>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000" dirty="0" smtClean="0">
                <a:solidFill>
                  <a:schemeClr val="bg1"/>
                </a:solidFill>
                <a:latin typeface="Bahnschrift Condensed" panose="020B0502040204020203" pitchFamily="34" charset="0"/>
              </a:rPr>
              <a:t>     “</a:t>
            </a:r>
            <a:r>
              <a:rPr lang="es-ES" sz="4000" dirty="0">
                <a:solidFill>
                  <a:schemeClr val="bg1"/>
                </a:solidFill>
                <a:latin typeface="Bahnschrift Condensed" panose="020B0502040204020203" pitchFamily="34" charset="0"/>
              </a:rPr>
              <a:t>En su gran misericordia el Señor envió un preciosísimo mensaje a su pueblo por medio de los </a:t>
            </a:r>
            <a:r>
              <a:rPr lang="es-ES" sz="4000" dirty="0">
                <a:solidFill>
                  <a:srgbClr val="FFFF00"/>
                </a:solidFill>
                <a:latin typeface="Bahnschrift Condensed" panose="020B0502040204020203" pitchFamily="34" charset="0"/>
              </a:rPr>
              <a:t>pastores </a:t>
            </a:r>
            <a:r>
              <a:rPr lang="es-ES" sz="4000" dirty="0" err="1">
                <a:solidFill>
                  <a:srgbClr val="FFFF00"/>
                </a:solidFill>
                <a:latin typeface="Bahnschrift Condensed" panose="020B0502040204020203" pitchFamily="34" charset="0"/>
              </a:rPr>
              <a:t>Waggoner</a:t>
            </a:r>
            <a:r>
              <a:rPr lang="es-ES" sz="4000" dirty="0">
                <a:solidFill>
                  <a:srgbClr val="FFFF00"/>
                </a:solidFill>
                <a:latin typeface="Bahnschrift Condensed" panose="020B0502040204020203" pitchFamily="34" charset="0"/>
              </a:rPr>
              <a:t> y Jones</a:t>
            </a:r>
            <a:r>
              <a:rPr lang="es-ES" sz="4000" dirty="0">
                <a:solidFill>
                  <a:schemeClr val="bg1"/>
                </a:solidFill>
                <a:latin typeface="Bahnschrift Condensed" panose="020B0502040204020203" pitchFamily="34" charset="0"/>
              </a:rPr>
              <a:t>. Este mensaje tenía que presentar en forma más destacada ante el mundo al sublime Salvador, el sacrificio por los pecados del mundo entero. Presentaba la justificación por la fe en el Garante; invitaba a la gente a recibir la justicia de Cristo, que se </a:t>
            </a:r>
            <a:r>
              <a:rPr lang="es-ES" sz="4000" dirty="0">
                <a:solidFill>
                  <a:srgbClr val="FFFF00"/>
                </a:solidFill>
                <a:latin typeface="Bahnschrift Condensed" panose="020B0502040204020203" pitchFamily="34" charset="0"/>
              </a:rPr>
              <a:t>manifiesta en la obediencia a todos los mandamientos de Dios</a:t>
            </a:r>
            <a:r>
              <a:rPr lang="es-ES" sz="4000" dirty="0">
                <a:solidFill>
                  <a:schemeClr val="bg1"/>
                </a:solidFill>
                <a:latin typeface="Bahnschrift Condensed" panose="020B0502040204020203" pitchFamily="34" charset="0"/>
              </a:rPr>
              <a:t>. . . Este es el </a:t>
            </a:r>
            <a:r>
              <a:rPr lang="es-ES" sz="4000" dirty="0">
                <a:solidFill>
                  <a:srgbClr val="FFFF00"/>
                </a:solidFill>
                <a:latin typeface="Bahnschrift Condensed" panose="020B0502040204020203" pitchFamily="34" charset="0"/>
              </a:rPr>
              <a:t>mensaje del tercer ángel</a:t>
            </a:r>
            <a:r>
              <a:rPr lang="es-ES" sz="4000" dirty="0">
                <a:solidFill>
                  <a:schemeClr val="bg1"/>
                </a:solidFill>
                <a:latin typeface="Bahnschrift Condensed" panose="020B0502040204020203" pitchFamily="34" charset="0"/>
              </a:rPr>
              <a:t>, que ha de ser proclamado en alta voz y acompañado por el abundante </a:t>
            </a:r>
            <a:r>
              <a:rPr lang="es-ES" sz="4000" dirty="0">
                <a:solidFill>
                  <a:srgbClr val="FFFF00"/>
                </a:solidFill>
                <a:latin typeface="Bahnschrift Condensed" panose="020B0502040204020203" pitchFamily="34" charset="0"/>
              </a:rPr>
              <a:t>derramamiento de su Espíritu</a:t>
            </a:r>
            <a:r>
              <a:rPr lang="es-ES" sz="4000" dirty="0">
                <a:solidFill>
                  <a:schemeClr val="bg1"/>
                </a:solidFill>
                <a:latin typeface="Bahnschrift Condensed" panose="020B0502040204020203" pitchFamily="34" charset="0"/>
              </a:rPr>
              <a:t>.” </a:t>
            </a:r>
            <a:r>
              <a:rPr lang="es-ES" sz="4000" dirty="0">
                <a:solidFill>
                  <a:srgbClr val="00B0F0"/>
                </a:solidFill>
                <a:latin typeface="Bahnschrift Condensed" panose="020B0502040204020203" pitchFamily="34" charset="0"/>
              </a:rPr>
              <a:t>Testimonios para los Ministros, pp. 91, 92</a:t>
            </a:r>
          </a:p>
        </p:txBody>
      </p:sp>
    </p:spTree>
    <p:extLst>
      <p:ext uri="{BB962C8B-B14F-4D97-AF65-F5344CB8AC3E}">
        <p14:creationId xmlns:p14="http://schemas.microsoft.com/office/powerpoint/2010/main" val="3081212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783772"/>
            <a:ext cx="10727140" cy="5262979"/>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chemeClr val="bg1"/>
                </a:solidFill>
                <a:latin typeface="Bahnschrift Condensed" panose="020B0502040204020203" pitchFamily="34" charset="0"/>
              </a:rPr>
              <a:t>     “Al crecer el mensaje del tercer ángel hasta convertirse en un </a:t>
            </a:r>
            <a:r>
              <a:rPr lang="es-ES" sz="4800" dirty="0">
                <a:solidFill>
                  <a:srgbClr val="FFFF00"/>
                </a:solidFill>
                <a:latin typeface="Bahnschrift Condensed" panose="020B0502040204020203" pitchFamily="34" charset="0"/>
              </a:rPr>
              <a:t>fuerte clamor</a:t>
            </a:r>
            <a:r>
              <a:rPr lang="es-ES" sz="4800" dirty="0">
                <a:solidFill>
                  <a:schemeClr val="bg1"/>
                </a:solidFill>
                <a:latin typeface="Bahnschrift Condensed" panose="020B0502040204020203" pitchFamily="34" charset="0"/>
              </a:rPr>
              <a:t>, y al ir acompañado con gran poder y gloria para la terminación de la obra, el fiel pueblo de Dios participara de esa gloria. Es la lluvia tardía que revive al pueblo de Dios y lo fortalece para pasar por el tiempo de angustia.” </a:t>
            </a:r>
            <a:r>
              <a:rPr lang="es-ES" sz="4800" dirty="0">
                <a:solidFill>
                  <a:srgbClr val="00B0F0"/>
                </a:solidFill>
                <a:latin typeface="Bahnschrift Condensed" panose="020B0502040204020203" pitchFamily="34" charset="0"/>
              </a:rPr>
              <a:t>Eventos de los Últimos Días, p. </a:t>
            </a:r>
            <a:r>
              <a:rPr lang="es-ES" sz="4800" dirty="0" smtClean="0">
                <a:solidFill>
                  <a:srgbClr val="00B0F0"/>
                </a:solidFill>
                <a:latin typeface="Bahnschrift Condensed" panose="020B0502040204020203" pitchFamily="34" charset="0"/>
              </a:rPr>
              <a:t>205</a:t>
            </a:r>
            <a:endParaRPr lang="es-ES" sz="4800"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285992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89783" y="117693"/>
            <a:ext cx="10727140" cy="6740307"/>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chemeClr val="bg1"/>
                </a:solidFill>
                <a:latin typeface="Bahnschrift Condensed" panose="020B0502040204020203" pitchFamily="34" charset="0"/>
              </a:rPr>
              <a:t>La </a:t>
            </a:r>
            <a:r>
              <a:rPr lang="es-ES" sz="4800" u="sng" dirty="0">
                <a:solidFill>
                  <a:schemeClr val="bg1"/>
                </a:solidFill>
                <a:latin typeface="Bahnschrift Condensed" panose="020B0502040204020203" pitchFamily="34" charset="0"/>
              </a:rPr>
              <a:t>lluvia tardía </a:t>
            </a:r>
            <a:r>
              <a:rPr lang="es-ES" sz="4800" dirty="0">
                <a:solidFill>
                  <a:schemeClr val="bg1"/>
                </a:solidFill>
                <a:latin typeface="Bahnschrift Condensed" panose="020B0502040204020203" pitchFamily="34" charset="0"/>
              </a:rPr>
              <a:t>es el </a:t>
            </a:r>
            <a:r>
              <a:rPr lang="es-ES" sz="4800" dirty="0">
                <a:solidFill>
                  <a:srgbClr val="FFFF00"/>
                </a:solidFill>
                <a:latin typeface="Bahnschrift Condensed" panose="020B0502040204020203" pitchFamily="34" charset="0"/>
              </a:rPr>
              <a:t>poder</a:t>
            </a:r>
            <a:r>
              <a:rPr lang="es-ES" sz="4800" dirty="0">
                <a:solidFill>
                  <a:schemeClr val="bg1"/>
                </a:solidFill>
                <a:latin typeface="Bahnschrift Condensed" panose="020B0502040204020203" pitchFamily="34" charset="0"/>
              </a:rPr>
              <a:t> y el </a:t>
            </a:r>
            <a:r>
              <a:rPr lang="es-ES" sz="4800" u="sng" dirty="0">
                <a:solidFill>
                  <a:schemeClr val="bg1"/>
                </a:solidFill>
                <a:latin typeface="Bahnschrift Condensed" panose="020B0502040204020203" pitchFamily="34" charset="0"/>
              </a:rPr>
              <a:t>fuerte clamor </a:t>
            </a:r>
            <a:r>
              <a:rPr lang="es-ES" sz="4800" dirty="0">
                <a:solidFill>
                  <a:schemeClr val="bg1"/>
                </a:solidFill>
                <a:latin typeface="Bahnschrift Condensed" panose="020B0502040204020203" pitchFamily="34" charset="0"/>
              </a:rPr>
              <a:t>es el </a:t>
            </a:r>
            <a:r>
              <a:rPr lang="es-ES" sz="4800" dirty="0">
                <a:solidFill>
                  <a:srgbClr val="FFFF00"/>
                </a:solidFill>
                <a:latin typeface="Bahnschrift Condensed" panose="020B0502040204020203" pitchFamily="34" charset="0"/>
              </a:rPr>
              <a:t>mensaje</a:t>
            </a:r>
            <a:r>
              <a:rPr lang="es-ES" sz="4800" dirty="0">
                <a:solidFill>
                  <a:schemeClr val="bg1"/>
                </a:solidFill>
                <a:latin typeface="Bahnschrift Condensed" panose="020B0502040204020203" pitchFamily="34" charset="0"/>
              </a:rPr>
              <a:t>. Está claro que en 1888 el fuerte clamor ya había comenzado y había de crecer hasta convertirse en un fuerte clamor. Satanás sabía muy bien esto y por lo tanto </a:t>
            </a:r>
            <a:r>
              <a:rPr lang="es-ES" sz="4800" u="sng" dirty="0">
                <a:solidFill>
                  <a:srgbClr val="FFFF00"/>
                </a:solidFill>
                <a:latin typeface="Bahnschrift Condensed" panose="020B0502040204020203" pitchFamily="34" charset="0"/>
              </a:rPr>
              <a:t>sembró discordia en la iglesia</a:t>
            </a:r>
            <a:r>
              <a:rPr lang="es-ES" sz="4800" dirty="0">
                <a:solidFill>
                  <a:schemeClr val="bg1"/>
                </a:solidFill>
                <a:latin typeface="Bahnschrift Condensed" panose="020B0502040204020203" pitchFamily="34" charset="0"/>
              </a:rPr>
              <a:t> y </a:t>
            </a:r>
            <a:r>
              <a:rPr lang="es-ES" sz="4800" dirty="0" smtClean="0">
                <a:solidFill>
                  <a:schemeClr val="bg1"/>
                </a:solidFill>
                <a:latin typeface="Bahnschrift Condensed" panose="020B0502040204020203" pitchFamily="34" charset="0"/>
              </a:rPr>
              <a:t>obró </a:t>
            </a:r>
            <a:r>
              <a:rPr lang="es-ES" sz="4800" dirty="0">
                <a:solidFill>
                  <a:schemeClr val="bg1"/>
                </a:solidFill>
                <a:latin typeface="Bahnschrift Condensed" panose="020B0502040204020203" pitchFamily="34" charset="0"/>
              </a:rPr>
              <a:t>para </a:t>
            </a:r>
            <a:r>
              <a:rPr lang="es-ES" sz="4800" u="sng" dirty="0">
                <a:solidFill>
                  <a:srgbClr val="FFFF00"/>
                </a:solidFill>
                <a:latin typeface="Bahnschrift Condensed" panose="020B0502040204020203" pitchFamily="34" charset="0"/>
              </a:rPr>
              <a:t>implementar una ley dominical </a:t>
            </a:r>
            <a:r>
              <a:rPr lang="es-ES" sz="4800" dirty="0">
                <a:solidFill>
                  <a:schemeClr val="bg1"/>
                </a:solidFill>
                <a:latin typeface="Bahnschrift Condensed" panose="020B0502040204020203" pitchFamily="34" charset="0"/>
              </a:rPr>
              <a:t>en el mundo religioso y político. Lamentablemente no hubo reavivamiento en la iglesia y por lo tanto no hubo tampoco una ley dominical.</a:t>
            </a:r>
            <a:endParaRPr lang="es-ES" sz="4800"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216245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678506" y="307217"/>
            <a:ext cx="8469191" cy="4524315"/>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9600" dirty="0">
                <a:solidFill>
                  <a:schemeClr val="bg1"/>
                </a:solidFill>
                <a:latin typeface="Bahnschrift Light Condensed" panose="020B0502040204020203" pitchFamily="34" charset="0"/>
              </a:rPr>
              <a:t>El Panorama Profético del Espíritu de Profecía</a:t>
            </a:r>
            <a:endParaRPr lang="es-DO" sz="96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003200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1012954"/>
            <a:ext cx="10776099" cy="5170646"/>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6600" b="1" dirty="0">
                <a:solidFill>
                  <a:schemeClr val="bg1">
                    <a:lumMod val="85000"/>
                  </a:schemeClr>
                </a:solidFill>
                <a:latin typeface="Bahnschrift Condensed" panose="020B0502040204020203" pitchFamily="34" charset="0"/>
              </a:rPr>
              <a:t>El gobierno de los Estados Unidos hará </a:t>
            </a:r>
            <a:r>
              <a:rPr lang="es-ES" sz="6600" b="1" dirty="0">
                <a:solidFill>
                  <a:srgbClr val="FFFF00"/>
                </a:solidFill>
                <a:latin typeface="Bahnschrift Condensed" panose="020B0502040204020203" pitchFamily="34" charset="0"/>
              </a:rPr>
              <a:t>una imagen </a:t>
            </a:r>
            <a:r>
              <a:rPr lang="es-ES" sz="6600" b="1" dirty="0">
                <a:solidFill>
                  <a:schemeClr val="bg1">
                    <a:lumMod val="85000"/>
                  </a:schemeClr>
                </a:solidFill>
                <a:latin typeface="Bahnschrift Condensed" panose="020B0502040204020203" pitchFamily="34" charset="0"/>
              </a:rPr>
              <a:t>del papado adoptando sus principios al </a:t>
            </a:r>
            <a:r>
              <a:rPr lang="es-ES" sz="6600" b="1" dirty="0">
                <a:solidFill>
                  <a:srgbClr val="FFFF00"/>
                </a:solidFill>
                <a:latin typeface="Bahnschrift Condensed" panose="020B0502040204020203" pitchFamily="34" charset="0"/>
              </a:rPr>
              <a:t>unir a la iglesia con el estado</a:t>
            </a:r>
            <a:r>
              <a:rPr lang="es-ES" sz="6600" b="1" dirty="0">
                <a:solidFill>
                  <a:schemeClr val="bg1">
                    <a:lumMod val="85000"/>
                  </a:schemeClr>
                </a:solidFill>
                <a:latin typeface="Bahnschrift Condensed" panose="020B0502040204020203" pitchFamily="34" charset="0"/>
              </a:rPr>
              <a:t> (Apocalipsis 13:11-18).</a:t>
            </a:r>
            <a:endParaRPr lang="es-ES" sz="6600" b="1"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991479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305068"/>
            <a:ext cx="1077609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rgbClr val="FF0000"/>
                </a:solidFill>
                <a:latin typeface="Bahnschrift Condensed" panose="020B0502040204020203" pitchFamily="34" charset="0"/>
              </a:rPr>
              <a:t>Ap. 13 </a:t>
            </a:r>
            <a:r>
              <a:rPr lang="es-ES" sz="4000" dirty="0" smtClean="0">
                <a:solidFill>
                  <a:srgbClr val="FFC000"/>
                </a:solidFill>
                <a:latin typeface="Bahnschrift Condensed" panose="020B0502040204020203" pitchFamily="34" charset="0"/>
              </a:rPr>
              <a:t>11</a:t>
            </a:r>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Después vi otra </a:t>
            </a:r>
            <a:r>
              <a:rPr lang="es-ES" sz="4000" dirty="0">
                <a:solidFill>
                  <a:srgbClr val="FFFF00"/>
                </a:solidFill>
                <a:latin typeface="Bahnschrift Condensed" panose="020B0502040204020203" pitchFamily="34" charset="0"/>
              </a:rPr>
              <a:t>bestia que subía de la </a:t>
            </a:r>
            <a:r>
              <a:rPr lang="es-ES" sz="4000" dirty="0" smtClean="0">
                <a:solidFill>
                  <a:srgbClr val="FFFF00"/>
                </a:solidFill>
                <a:latin typeface="Bahnschrift Condensed" panose="020B0502040204020203" pitchFamily="34" charset="0"/>
              </a:rPr>
              <a:t>tierra </a:t>
            </a:r>
            <a:r>
              <a:rPr lang="es-ES" sz="4000" dirty="0" smtClean="0">
                <a:solidFill>
                  <a:schemeClr val="bg1">
                    <a:lumMod val="85000"/>
                  </a:schemeClr>
                </a:solidFill>
                <a:latin typeface="Bahnschrift Condensed" panose="020B0502040204020203" pitchFamily="34" charset="0"/>
              </a:rPr>
              <a:t>[</a:t>
            </a:r>
            <a:r>
              <a:rPr lang="es-ES" sz="4000" dirty="0" smtClean="0">
                <a:solidFill>
                  <a:srgbClr val="FFFF00"/>
                </a:solidFill>
                <a:latin typeface="Bahnschrift Condensed" panose="020B0502040204020203" pitchFamily="34" charset="0"/>
              </a:rPr>
              <a:t>EE.UU</a:t>
            </a:r>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y </a:t>
            </a:r>
            <a:r>
              <a:rPr lang="es-ES" sz="4000" dirty="0">
                <a:solidFill>
                  <a:srgbClr val="FFFF00"/>
                </a:solidFill>
                <a:latin typeface="Bahnschrift Condensed" panose="020B0502040204020203" pitchFamily="34" charset="0"/>
              </a:rPr>
              <a:t>tenía dos cuernos semejantes a los de un cordero</a:t>
            </a:r>
            <a:r>
              <a:rPr lang="es-ES" sz="4000" dirty="0">
                <a:solidFill>
                  <a:schemeClr val="bg1">
                    <a:lumMod val="85000"/>
                  </a:schemeClr>
                </a:solidFill>
                <a:latin typeface="Bahnschrift Condensed" panose="020B0502040204020203" pitchFamily="34" charset="0"/>
              </a:rPr>
              <a:t>, pero hablaba como un </a:t>
            </a:r>
            <a:r>
              <a:rPr lang="es-ES" sz="4000" dirty="0" smtClean="0">
                <a:solidFill>
                  <a:schemeClr val="bg1">
                    <a:lumMod val="85000"/>
                  </a:schemeClr>
                </a:solidFill>
                <a:latin typeface="Bahnschrift Condensed" panose="020B0502040204020203" pitchFamily="34" charset="0"/>
              </a:rPr>
              <a:t>dragón. </a:t>
            </a:r>
            <a:r>
              <a:rPr lang="es-ES" sz="4000" dirty="0" smtClean="0">
                <a:solidFill>
                  <a:srgbClr val="FFC000"/>
                </a:solidFill>
                <a:latin typeface="Bahnschrift Condensed" panose="020B0502040204020203" pitchFamily="34" charset="0"/>
              </a:rPr>
              <a:t>12</a:t>
            </a:r>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Y ejerce toda la autoridad de la </a:t>
            </a:r>
            <a:r>
              <a:rPr lang="es-ES" sz="4000" dirty="0">
                <a:solidFill>
                  <a:srgbClr val="FFFF00"/>
                </a:solidFill>
                <a:latin typeface="Bahnschrift Condensed" panose="020B0502040204020203" pitchFamily="34" charset="0"/>
              </a:rPr>
              <a:t>primera </a:t>
            </a:r>
            <a:r>
              <a:rPr lang="es-ES" sz="4000" dirty="0" smtClean="0">
                <a:solidFill>
                  <a:srgbClr val="FFFF00"/>
                </a:solidFill>
                <a:latin typeface="Bahnschrift Condensed" panose="020B0502040204020203" pitchFamily="34" charset="0"/>
              </a:rPr>
              <a:t>bestia </a:t>
            </a:r>
            <a:r>
              <a:rPr lang="es-ES" sz="4000" dirty="0" smtClean="0">
                <a:solidFill>
                  <a:schemeClr val="bg1">
                    <a:lumMod val="85000"/>
                  </a:schemeClr>
                </a:solidFill>
                <a:latin typeface="Bahnschrift Condensed" panose="020B0502040204020203" pitchFamily="34" charset="0"/>
              </a:rPr>
              <a:t>[</a:t>
            </a:r>
            <a:r>
              <a:rPr lang="es-ES" sz="4000" dirty="0" smtClean="0">
                <a:solidFill>
                  <a:srgbClr val="FFFF00"/>
                </a:solidFill>
                <a:latin typeface="Bahnschrift Condensed" panose="020B0502040204020203" pitchFamily="34" charset="0"/>
              </a:rPr>
              <a:t>el papado</a:t>
            </a:r>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en presencia de ella, y hace que la tierra y los moradores de ella adoren a la primera bestia, cuya herida mortal fue </a:t>
            </a:r>
            <a:r>
              <a:rPr lang="es-ES" sz="4000" dirty="0" smtClean="0">
                <a:solidFill>
                  <a:schemeClr val="bg1">
                    <a:lumMod val="85000"/>
                  </a:schemeClr>
                </a:solidFill>
                <a:latin typeface="Bahnschrift Condensed" panose="020B0502040204020203" pitchFamily="34" charset="0"/>
              </a:rPr>
              <a:t>sanada….</a:t>
            </a:r>
            <a:r>
              <a:rPr lang="es-ES" sz="4000" dirty="0" smtClean="0">
                <a:solidFill>
                  <a:srgbClr val="FFC000"/>
                </a:solidFill>
                <a:latin typeface="Bahnschrift Condensed" panose="020B0502040204020203" pitchFamily="34" charset="0"/>
              </a:rPr>
              <a:t>14</a:t>
            </a:r>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Y engaña a los moradores de la tierra a causa de las señales que se le ha permitido hacer en presencia de la bestia, diciendo a los moradores de la tierra que le </a:t>
            </a:r>
            <a:r>
              <a:rPr lang="es-ES" sz="4000" dirty="0">
                <a:solidFill>
                  <a:srgbClr val="FFFF00"/>
                </a:solidFill>
                <a:latin typeface="Bahnschrift Condensed" panose="020B0502040204020203" pitchFamily="34" charset="0"/>
              </a:rPr>
              <a:t>hagan una </a:t>
            </a:r>
            <a:r>
              <a:rPr lang="es-ES" sz="4000" dirty="0" smtClean="0">
                <a:solidFill>
                  <a:srgbClr val="FFFF00"/>
                </a:solidFill>
                <a:latin typeface="Bahnschrift Condensed" panose="020B0502040204020203" pitchFamily="34" charset="0"/>
              </a:rPr>
              <a:t>imagen a </a:t>
            </a:r>
            <a:r>
              <a:rPr lang="es-ES" sz="4000" dirty="0">
                <a:solidFill>
                  <a:srgbClr val="FFFF00"/>
                </a:solidFill>
                <a:latin typeface="Bahnschrift Condensed" panose="020B0502040204020203" pitchFamily="34" charset="0"/>
              </a:rPr>
              <a:t>la </a:t>
            </a:r>
            <a:r>
              <a:rPr lang="es-ES" sz="4000" dirty="0" smtClean="0">
                <a:solidFill>
                  <a:srgbClr val="FFFF00"/>
                </a:solidFill>
                <a:latin typeface="Bahnschrift Condensed" panose="020B0502040204020203" pitchFamily="34" charset="0"/>
              </a:rPr>
              <a:t>bestia </a:t>
            </a:r>
            <a:r>
              <a:rPr lang="es-ES" sz="4000" dirty="0" smtClean="0">
                <a:solidFill>
                  <a:schemeClr val="bg1">
                    <a:lumMod val="85000"/>
                  </a:schemeClr>
                </a:solidFill>
                <a:latin typeface="Bahnschrift Condensed" panose="020B0502040204020203" pitchFamily="34" charset="0"/>
              </a:rPr>
              <a:t>que </a:t>
            </a:r>
            <a:r>
              <a:rPr lang="es-ES" sz="4000" dirty="0">
                <a:solidFill>
                  <a:schemeClr val="bg1">
                    <a:lumMod val="85000"/>
                  </a:schemeClr>
                </a:solidFill>
                <a:latin typeface="Bahnschrift Condensed" panose="020B0502040204020203" pitchFamily="34" charset="0"/>
              </a:rPr>
              <a:t>tenía la herida de espada, y ha vuelto a vivir.</a:t>
            </a:r>
            <a:endParaRPr lang="es-DO" sz="4000" dirty="0">
              <a:solidFill>
                <a:schemeClr val="bg1">
                  <a:lumMod val="85000"/>
                </a:schemeClr>
              </a:solidFill>
              <a:latin typeface="Bahnschrift Condensed" panose="020B0502040204020203" pitchFamily="34" charset="0"/>
            </a:endParaRPr>
          </a:p>
        </p:txBody>
      </p:sp>
    </p:spTree>
    <p:extLst>
      <p:ext uri="{BB962C8B-B14F-4D97-AF65-F5344CB8AC3E}">
        <p14:creationId xmlns:p14="http://schemas.microsoft.com/office/powerpoint/2010/main" val="4157600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07950" y="1073545"/>
            <a:ext cx="10776099" cy="341632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5400" dirty="0">
                <a:solidFill>
                  <a:schemeClr val="bg1">
                    <a:lumMod val="85000"/>
                  </a:schemeClr>
                </a:solidFill>
                <a:latin typeface="Bahnschrift Condensed" panose="020B0502040204020203" pitchFamily="34" charset="0"/>
              </a:rPr>
              <a:t>Las iglesias protestantes de los Estados Unidos </a:t>
            </a:r>
            <a:r>
              <a:rPr lang="es-ES" sz="5400" dirty="0">
                <a:solidFill>
                  <a:srgbClr val="FFFF00"/>
                </a:solidFill>
                <a:latin typeface="Bahnschrift Condensed" panose="020B0502040204020203" pitchFamily="34" charset="0"/>
              </a:rPr>
              <a:t>convergerán</a:t>
            </a:r>
            <a:r>
              <a:rPr lang="es-ES" sz="5400" dirty="0">
                <a:solidFill>
                  <a:schemeClr val="bg1">
                    <a:lumMod val="85000"/>
                  </a:schemeClr>
                </a:solidFill>
                <a:latin typeface="Bahnschrift Condensed" panose="020B0502040204020203" pitchFamily="34" charset="0"/>
              </a:rPr>
              <a:t> </a:t>
            </a:r>
            <a:r>
              <a:rPr lang="es-ES" sz="5400" dirty="0">
                <a:solidFill>
                  <a:srgbClr val="FFFF00"/>
                </a:solidFill>
                <a:latin typeface="Bahnschrift Condensed" panose="020B0502040204020203" pitchFamily="34" charset="0"/>
              </a:rPr>
              <a:t>en puntos de doctrina </a:t>
            </a:r>
            <a:r>
              <a:rPr lang="es-ES" sz="5400" dirty="0">
                <a:solidFill>
                  <a:schemeClr val="bg1">
                    <a:lumMod val="85000"/>
                  </a:schemeClr>
                </a:solidFill>
                <a:latin typeface="Bahnschrift Condensed" panose="020B0502040204020203" pitchFamily="34" charset="0"/>
              </a:rPr>
              <a:t>que tienen en </a:t>
            </a:r>
            <a:r>
              <a:rPr lang="es-ES" sz="5400" dirty="0">
                <a:solidFill>
                  <a:srgbClr val="FFFF00"/>
                </a:solidFill>
                <a:latin typeface="Bahnschrift Condensed" panose="020B0502040204020203" pitchFamily="34" charset="0"/>
              </a:rPr>
              <a:t>común</a:t>
            </a:r>
            <a:r>
              <a:rPr lang="es-ES" sz="5400" dirty="0">
                <a:solidFill>
                  <a:schemeClr val="bg1">
                    <a:lumMod val="85000"/>
                  </a:schemeClr>
                </a:solidFill>
                <a:latin typeface="Bahnschrift Condensed" panose="020B0502040204020203" pitchFamily="34" charset="0"/>
              </a:rPr>
              <a:t>. </a:t>
            </a:r>
            <a:r>
              <a:rPr lang="es-ES" sz="5400" dirty="0">
                <a:solidFill>
                  <a:srgbClr val="FFFF00"/>
                </a:solidFill>
                <a:latin typeface="Bahnschrift Condensed" panose="020B0502040204020203" pitchFamily="34" charset="0"/>
              </a:rPr>
              <a:t>No</a:t>
            </a:r>
            <a:r>
              <a:rPr lang="es-ES" sz="5400" dirty="0">
                <a:solidFill>
                  <a:schemeClr val="bg1">
                    <a:lumMod val="85000"/>
                  </a:schemeClr>
                </a:solidFill>
                <a:latin typeface="Bahnschrift Condensed" panose="020B0502040204020203" pitchFamily="34" charset="0"/>
              </a:rPr>
              <a:t> se unirán para establecer </a:t>
            </a:r>
            <a:r>
              <a:rPr lang="es-ES" sz="5400" dirty="0">
                <a:solidFill>
                  <a:srgbClr val="FFFF00"/>
                </a:solidFill>
                <a:latin typeface="Bahnschrift Condensed" panose="020B0502040204020203" pitchFamily="34" charset="0"/>
              </a:rPr>
              <a:t>una sola iglesia </a:t>
            </a:r>
            <a:r>
              <a:rPr lang="es-ES" sz="5400" dirty="0">
                <a:solidFill>
                  <a:schemeClr val="bg1">
                    <a:lumMod val="85000"/>
                  </a:schemeClr>
                </a:solidFill>
                <a:latin typeface="Bahnschrift Condensed" panose="020B0502040204020203" pitchFamily="34" charset="0"/>
              </a:rPr>
              <a:t>a nivel nacional.</a:t>
            </a:r>
            <a:endParaRPr lang="es-DO" sz="5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22984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528381" y="999602"/>
            <a:ext cx="8469191" cy="3046988"/>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9600" dirty="0">
                <a:solidFill>
                  <a:schemeClr val="bg1"/>
                </a:solidFill>
                <a:latin typeface="Bahnschrift Light Condensed" panose="020B0502040204020203" pitchFamily="34" charset="0"/>
              </a:rPr>
              <a:t>Introducción y Repaso</a:t>
            </a:r>
            <a:endParaRPr lang="es-DO" sz="96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276612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474345"/>
            <a:ext cx="10776099" cy="590931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5400" dirty="0">
                <a:solidFill>
                  <a:schemeClr val="bg1">
                    <a:lumMod val="85000"/>
                  </a:schemeClr>
                </a:solidFill>
                <a:latin typeface="Bahnschrift Condensed" panose="020B0502040204020203" pitchFamily="34" charset="0"/>
              </a:rPr>
              <a:t>Se hará un intento de </a:t>
            </a:r>
            <a:r>
              <a:rPr lang="es-ES" sz="5400" dirty="0">
                <a:solidFill>
                  <a:srgbClr val="FFFF00"/>
                </a:solidFill>
                <a:latin typeface="Bahnschrift Condensed" panose="020B0502040204020203" pitchFamily="34" charset="0"/>
              </a:rPr>
              <a:t>cambiar o enmendar </a:t>
            </a:r>
            <a:r>
              <a:rPr lang="es-ES" sz="5400" dirty="0">
                <a:solidFill>
                  <a:schemeClr val="bg1">
                    <a:lumMod val="85000"/>
                  </a:schemeClr>
                </a:solidFill>
                <a:latin typeface="Bahnschrift Condensed" panose="020B0502040204020203" pitchFamily="34" charset="0"/>
              </a:rPr>
              <a:t>la Constitución de los Estados Unidos. Lo que hoy se considera </a:t>
            </a:r>
            <a:r>
              <a:rPr lang="es-ES" sz="5400" dirty="0">
                <a:solidFill>
                  <a:srgbClr val="FFFF00"/>
                </a:solidFill>
                <a:latin typeface="Bahnschrift Condensed" panose="020B0502040204020203" pitchFamily="34" charset="0"/>
              </a:rPr>
              <a:t>inconstitucional</a:t>
            </a:r>
            <a:r>
              <a:rPr lang="es-ES" sz="5400" dirty="0">
                <a:solidFill>
                  <a:schemeClr val="bg1">
                    <a:lumMod val="85000"/>
                  </a:schemeClr>
                </a:solidFill>
                <a:latin typeface="Bahnschrift Condensed" panose="020B0502040204020203" pitchFamily="34" charset="0"/>
              </a:rPr>
              <a:t> (una ley dominical y anti-sabática) se </a:t>
            </a:r>
            <a:r>
              <a:rPr lang="es-ES" sz="5400" dirty="0" smtClean="0">
                <a:solidFill>
                  <a:schemeClr val="bg1">
                    <a:lumMod val="85000"/>
                  </a:schemeClr>
                </a:solidFill>
                <a:latin typeface="Bahnschrift Condensed" panose="020B0502040204020203" pitchFamily="34" charset="0"/>
              </a:rPr>
              <a:t>declarará </a:t>
            </a:r>
            <a:r>
              <a:rPr lang="es-ES" sz="5400" dirty="0">
                <a:solidFill>
                  <a:schemeClr val="bg1">
                    <a:lumMod val="85000"/>
                  </a:schemeClr>
                </a:solidFill>
                <a:latin typeface="Bahnschrift Condensed" panose="020B0502040204020203" pitchFamily="34" charset="0"/>
              </a:rPr>
              <a:t>constitucional. La bestia con </a:t>
            </a:r>
            <a:r>
              <a:rPr lang="es-ES" sz="5400" dirty="0">
                <a:solidFill>
                  <a:srgbClr val="FFFF00"/>
                </a:solidFill>
                <a:latin typeface="Bahnschrift Condensed" panose="020B0502040204020203" pitchFamily="34" charset="0"/>
              </a:rPr>
              <a:t>cuernos de cordero</a:t>
            </a:r>
            <a:r>
              <a:rPr lang="es-ES" sz="5400" dirty="0">
                <a:solidFill>
                  <a:schemeClr val="bg1">
                    <a:lumMod val="85000"/>
                  </a:schemeClr>
                </a:solidFill>
                <a:latin typeface="Bahnschrift Condensed" panose="020B0502040204020203" pitchFamily="34" charset="0"/>
              </a:rPr>
              <a:t> (libertad civil y religiosa) </a:t>
            </a:r>
            <a:r>
              <a:rPr lang="es-ES" sz="5400" dirty="0" smtClean="0">
                <a:solidFill>
                  <a:srgbClr val="FFFF00"/>
                </a:solidFill>
                <a:latin typeface="Bahnschrift Condensed" panose="020B0502040204020203" pitchFamily="34" charset="0"/>
              </a:rPr>
              <a:t>hablará</a:t>
            </a:r>
            <a:r>
              <a:rPr lang="es-ES" sz="5400" dirty="0" smtClean="0">
                <a:solidFill>
                  <a:schemeClr val="bg1">
                    <a:lumMod val="85000"/>
                  </a:schemeClr>
                </a:solidFill>
                <a:latin typeface="Bahnschrift Condensed" panose="020B0502040204020203" pitchFamily="34" charset="0"/>
              </a:rPr>
              <a:t> </a:t>
            </a:r>
            <a:r>
              <a:rPr lang="es-ES" sz="5400" dirty="0">
                <a:solidFill>
                  <a:srgbClr val="FFFF00"/>
                </a:solidFill>
                <a:latin typeface="Bahnschrift Condensed" panose="020B0502040204020203" pitchFamily="34" charset="0"/>
              </a:rPr>
              <a:t>como dragón</a:t>
            </a:r>
            <a:r>
              <a:rPr lang="es-ES" sz="5400" dirty="0">
                <a:solidFill>
                  <a:schemeClr val="bg1">
                    <a:lumMod val="85000"/>
                  </a:schemeClr>
                </a:solidFill>
                <a:latin typeface="Bahnschrift Condensed" panose="020B0502040204020203" pitchFamily="34" charset="0"/>
              </a:rPr>
              <a:t>.</a:t>
            </a:r>
            <a:endParaRPr lang="es-DO" sz="5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16862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612844"/>
            <a:ext cx="10776099" cy="5016758"/>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lumMod val="85000"/>
                  </a:schemeClr>
                </a:solidFill>
                <a:latin typeface="Bahnschrift Condensed" panose="020B0502040204020203" pitchFamily="34" charset="0"/>
              </a:rPr>
              <a:t>Por no guardar el domingo como día de reposo, el </a:t>
            </a:r>
            <a:r>
              <a:rPr lang="es-ES" sz="4000" dirty="0">
                <a:solidFill>
                  <a:srgbClr val="FFFF00"/>
                </a:solidFill>
                <a:latin typeface="Bahnschrift Condensed" panose="020B0502040204020203" pitchFamily="34" charset="0"/>
              </a:rPr>
              <a:t>remanente será culpado </a:t>
            </a:r>
            <a:r>
              <a:rPr lang="es-ES" sz="4000" dirty="0">
                <a:solidFill>
                  <a:schemeClr val="bg1">
                    <a:lumMod val="85000"/>
                  </a:schemeClr>
                </a:solidFill>
                <a:latin typeface="Bahnschrift Condensed" panose="020B0502040204020203" pitchFamily="34" charset="0"/>
              </a:rPr>
              <a:t>por los problemas que existen en el mundo natural, social y religioso. Se repetirá lo que ocurrió en los días de </a:t>
            </a:r>
            <a:r>
              <a:rPr lang="es-ES" sz="4000" dirty="0">
                <a:solidFill>
                  <a:srgbClr val="FFFF00"/>
                </a:solidFill>
                <a:latin typeface="Bahnschrift Condensed" panose="020B0502040204020203" pitchFamily="34" charset="0"/>
              </a:rPr>
              <a:t>Elías</a:t>
            </a:r>
            <a:r>
              <a:rPr lang="es-ES" sz="4000" dirty="0">
                <a:solidFill>
                  <a:schemeClr val="bg1">
                    <a:lumMod val="85000"/>
                  </a:schemeClr>
                </a:solidFill>
                <a:latin typeface="Bahnschrift Condensed" panose="020B0502040204020203" pitchFamily="34" charset="0"/>
              </a:rPr>
              <a:t> y cuando </a:t>
            </a:r>
            <a:r>
              <a:rPr lang="es-ES" sz="4000" dirty="0">
                <a:solidFill>
                  <a:srgbClr val="FFFF00"/>
                </a:solidFill>
                <a:latin typeface="Bahnschrift Condensed" panose="020B0502040204020203" pitchFamily="34" charset="0"/>
              </a:rPr>
              <a:t>Nerón</a:t>
            </a:r>
            <a:r>
              <a:rPr lang="es-ES" sz="4000" dirty="0">
                <a:solidFill>
                  <a:schemeClr val="bg1">
                    <a:lumMod val="85000"/>
                  </a:schemeClr>
                </a:solidFill>
                <a:latin typeface="Bahnschrift Condensed" panose="020B0502040204020203" pitchFamily="34" charset="0"/>
              </a:rPr>
              <a:t> </a:t>
            </a:r>
            <a:r>
              <a:rPr lang="es-ES" sz="4000" i="1" dirty="0" smtClean="0">
                <a:solidFill>
                  <a:schemeClr val="bg1">
                    <a:lumMod val="85000"/>
                  </a:schemeClr>
                </a:solidFill>
                <a:latin typeface="Bahnschrift Condensed" panose="020B0502040204020203" pitchFamily="34" charset="0"/>
              </a:rPr>
              <a:t>culpó </a:t>
            </a:r>
            <a:r>
              <a:rPr lang="es-ES" sz="4000" i="1" dirty="0">
                <a:solidFill>
                  <a:schemeClr val="bg1">
                    <a:lumMod val="85000"/>
                  </a:schemeClr>
                </a:solidFill>
                <a:latin typeface="Bahnschrift Condensed" panose="020B0502040204020203" pitchFamily="34" charset="0"/>
              </a:rPr>
              <a:t>a los cristianos por la turbulencia que existía en el imperio romano</a:t>
            </a:r>
            <a:r>
              <a:rPr lang="es-ES" sz="4000" dirty="0">
                <a:solidFill>
                  <a:schemeClr val="bg1">
                    <a:lumMod val="85000"/>
                  </a:schemeClr>
                </a:solidFill>
                <a:latin typeface="Bahnschrift Condensed" panose="020B0502040204020203" pitchFamily="34" charset="0"/>
              </a:rPr>
              <a:t> </a:t>
            </a:r>
            <a:r>
              <a:rPr lang="es-ES" sz="4000" dirty="0" smtClean="0">
                <a:solidFill>
                  <a:schemeClr val="bg1">
                    <a:lumMod val="85000"/>
                  </a:schemeClr>
                </a:solidFill>
                <a:latin typeface="Bahnschrift Condensed" panose="020B0502040204020203" pitchFamily="34" charset="0"/>
              </a:rPr>
              <a:t>(Mateo </a:t>
            </a:r>
            <a:r>
              <a:rPr lang="es-ES" sz="4000" dirty="0">
                <a:solidFill>
                  <a:schemeClr val="bg1">
                    <a:lumMod val="85000"/>
                  </a:schemeClr>
                </a:solidFill>
                <a:latin typeface="Bahnschrift Condensed" panose="020B0502040204020203" pitchFamily="34" charset="0"/>
              </a:rPr>
              <a:t>24:9). Entre 1864 y 1888, la intranquilidad social se debía a los resultados de la </a:t>
            </a:r>
            <a:r>
              <a:rPr lang="es-ES" sz="4000" dirty="0">
                <a:solidFill>
                  <a:srgbClr val="FFFF00"/>
                </a:solidFill>
                <a:latin typeface="Bahnschrift Condensed" panose="020B0502040204020203" pitchFamily="34" charset="0"/>
              </a:rPr>
              <a:t>guerra civil </a:t>
            </a:r>
            <a:r>
              <a:rPr lang="es-ES" sz="4000" dirty="0">
                <a:solidFill>
                  <a:schemeClr val="bg1">
                    <a:lumMod val="85000"/>
                  </a:schemeClr>
                </a:solidFill>
                <a:latin typeface="Bahnschrift Condensed" panose="020B0502040204020203" pitchFamily="34" charset="0"/>
              </a:rPr>
              <a:t>y la caída de la moral en los Estados Unidos.</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143484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03432" y="1567544"/>
            <a:ext cx="10378802" cy="3046988"/>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smtClean="0">
                <a:solidFill>
                  <a:srgbClr val="FF0000"/>
                </a:solidFill>
                <a:latin typeface="Bahnschrift Condensed" panose="020B0502040204020203" pitchFamily="34" charset="0"/>
              </a:rPr>
              <a:t>Mt. 24: 9</a:t>
            </a:r>
          </a:p>
          <a:p>
            <a:r>
              <a:rPr lang="es-ES" sz="4800" dirty="0" smtClean="0">
                <a:solidFill>
                  <a:schemeClr val="bg1">
                    <a:lumMod val="85000"/>
                  </a:schemeClr>
                </a:solidFill>
                <a:latin typeface="Bahnschrift Condensed" panose="020B0502040204020203" pitchFamily="34" charset="0"/>
              </a:rPr>
              <a:t>Entonces </a:t>
            </a:r>
            <a:r>
              <a:rPr lang="es-ES" sz="4800" dirty="0">
                <a:solidFill>
                  <a:schemeClr val="bg1">
                    <a:lumMod val="85000"/>
                  </a:schemeClr>
                </a:solidFill>
                <a:latin typeface="Bahnschrift Condensed" panose="020B0502040204020203" pitchFamily="34" charset="0"/>
              </a:rPr>
              <a:t>os entregarán a tribulación, y os matarán, y seréis aborrecidos de todas las gentes por causa de mi nombre.</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647029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1404414"/>
            <a:ext cx="10776099"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Los </a:t>
            </a:r>
            <a:r>
              <a:rPr lang="es-ES" sz="4800" dirty="0">
                <a:solidFill>
                  <a:srgbClr val="FFFF00"/>
                </a:solidFill>
                <a:latin typeface="Bahnschrift Condensed" panose="020B0502040204020203" pitchFamily="34" charset="0"/>
              </a:rPr>
              <a:t>legisladores</a:t>
            </a:r>
            <a:r>
              <a:rPr lang="es-ES" sz="4800" dirty="0">
                <a:solidFill>
                  <a:schemeClr val="bg1">
                    <a:lumMod val="85000"/>
                  </a:schemeClr>
                </a:solidFill>
                <a:latin typeface="Bahnschrift Condensed" panose="020B0502040204020203" pitchFamily="34" charset="0"/>
              </a:rPr>
              <a:t> de los Estados Unidos, a fin de </a:t>
            </a:r>
            <a:r>
              <a:rPr lang="es-ES" sz="4800" dirty="0">
                <a:solidFill>
                  <a:srgbClr val="FFFF00"/>
                </a:solidFill>
                <a:latin typeface="Bahnschrift Condensed" panose="020B0502040204020203" pitchFamily="34" charset="0"/>
              </a:rPr>
              <a:t>ganar el favor del pueblo</a:t>
            </a:r>
            <a:r>
              <a:rPr lang="es-ES" sz="4800" dirty="0">
                <a:solidFill>
                  <a:schemeClr val="bg1">
                    <a:lumMod val="85000"/>
                  </a:schemeClr>
                </a:solidFill>
                <a:latin typeface="Bahnschrift Condensed" panose="020B0502040204020203" pitchFamily="34" charset="0"/>
              </a:rPr>
              <a:t>, </a:t>
            </a:r>
            <a:r>
              <a:rPr lang="es-ES" sz="4800" dirty="0" smtClean="0">
                <a:solidFill>
                  <a:schemeClr val="bg1">
                    <a:lumMod val="85000"/>
                  </a:schemeClr>
                </a:solidFill>
                <a:latin typeface="Bahnschrift Condensed" panose="020B0502040204020203" pitchFamily="34" charset="0"/>
              </a:rPr>
              <a:t>apoyarán </a:t>
            </a:r>
            <a:r>
              <a:rPr lang="es-ES" sz="4800" dirty="0">
                <a:solidFill>
                  <a:schemeClr val="bg1">
                    <a:lumMod val="85000"/>
                  </a:schemeClr>
                </a:solidFill>
                <a:latin typeface="Bahnschrift Condensed" panose="020B0502040204020203" pitchFamily="34" charset="0"/>
              </a:rPr>
              <a:t>una ley dominical. El pueblo </a:t>
            </a:r>
            <a:r>
              <a:rPr lang="es-ES" sz="4800" dirty="0" smtClean="0">
                <a:solidFill>
                  <a:schemeClr val="bg1">
                    <a:lumMod val="85000"/>
                  </a:schemeClr>
                </a:solidFill>
                <a:latin typeface="Bahnschrift Condensed" panose="020B0502040204020203" pitchFamily="34" charset="0"/>
              </a:rPr>
              <a:t>hablará </a:t>
            </a:r>
            <a:r>
              <a:rPr lang="es-ES" sz="4800" dirty="0">
                <a:solidFill>
                  <a:schemeClr val="bg1">
                    <a:lumMod val="85000"/>
                  </a:schemeClr>
                </a:solidFill>
                <a:latin typeface="Bahnschrift Condensed" panose="020B0502040204020203" pitchFamily="34" charset="0"/>
              </a:rPr>
              <a:t>por medio de sus representantes en el congreso (Apocalipsis 13:11</a:t>
            </a:r>
            <a:r>
              <a:rPr lang="es-ES" sz="4800" dirty="0" smtClean="0">
                <a:solidFill>
                  <a:schemeClr val="bg1">
                    <a:lumMod val="85000"/>
                  </a:schemeClr>
                </a:solidFill>
                <a:latin typeface="Bahnschrift Condensed" panose="020B0502040204020203" pitchFamily="34" charset="0"/>
              </a:rPr>
              <a:t>).</a:t>
            </a:r>
          </a:p>
          <a:p>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8370797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58022" y="131432"/>
            <a:ext cx="1077609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lumMod val="85000"/>
                  </a:schemeClr>
                </a:solidFill>
                <a:latin typeface="Bahnschrift Condensed" panose="020B0502040204020203" pitchFamily="34" charset="0"/>
              </a:rPr>
              <a:t>Algunos </a:t>
            </a:r>
            <a:r>
              <a:rPr lang="es-ES" sz="4000" dirty="0">
                <a:solidFill>
                  <a:srgbClr val="FFFF00"/>
                </a:solidFill>
                <a:latin typeface="Bahnschrift Condensed" panose="020B0502040204020203" pitchFamily="34" charset="0"/>
              </a:rPr>
              <a:t>congresistas </a:t>
            </a:r>
            <a:r>
              <a:rPr lang="es-ES" sz="4000" dirty="0" smtClean="0">
                <a:solidFill>
                  <a:srgbClr val="FFFF00"/>
                </a:solidFill>
                <a:latin typeface="Bahnschrift Condensed" panose="020B0502040204020203" pitchFamily="34" charset="0"/>
              </a:rPr>
              <a:t>apoyarán </a:t>
            </a:r>
            <a:r>
              <a:rPr lang="es-ES" sz="4000" dirty="0">
                <a:solidFill>
                  <a:schemeClr val="bg1">
                    <a:lumMod val="85000"/>
                  </a:schemeClr>
                </a:solidFill>
                <a:latin typeface="Bahnschrift Condensed" panose="020B0502040204020203" pitchFamily="34" charset="0"/>
              </a:rPr>
              <a:t>la ley dominical no por convicción sino por temor a perder su </a:t>
            </a:r>
            <a:r>
              <a:rPr lang="es-ES" sz="4000" dirty="0">
                <a:solidFill>
                  <a:srgbClr val="FFFF00"/>
                </a:solidFill>
                <a:latin typeface="Bahnschrift Condensed" panose="020B0502040204020203" pitchFamily="34" charset="0"/>
              </a:rPr>
              <a:t>posición política</a:t>
            </a:r>
            <a:r>
              <a:rPr lang="es-ES" sz="4000" dirty="0">
                <a:solidFill>
                  <a:schemeClr val="bg1">
                    <a:lumMod val="85000"/>
                  </a:schemeClr>
                </a:solidFill>
                <a:latin typeface="Bahnschrift Condensed" panose="020B0502040204020203" pitchFamily="34" charset="0"/>
              </a:rPr>
              <a:t>. Según el Espíritu de Profecía, </a:t>
            </a:r>
            <a:r>
              <a:rPr lang="es-ES" sz="4000" dirty="0">
                <a:solidFill>
                  <a:srgbClr val="FFFF00"/>
                </a:solidFill>
                <a:latin typeface="Bahnschrift Condensed" panose="020B0502040204020203" pitchFamily="34" charset="0"/>
              </a:rPr>
              <a:t>no debemos votar </a:t>
            </a:r>
            <a:r>
              <a:rPr lang="es-ES" sz="4000" dirty="0">
                <a:solidFill>
                  <a:schemeClr val="bg1">
                    <a:lumMod val="85000"/>
                  </a:schemeClr>
                </a:solidFill>
                <a:latin typeface="Bahnschrift Condensed" panose="020B0502040204020203" pitchFamily="34" charset="0"/>
              </a:rPr>
              <a:t>por candidatos que apoyan la unión de la iglesia con el estado y la legislación religiosa. Dice ella que si votamos por tales candidatos, seremos responsables ante Dios por los pecados que cometen mientras ocupan su puesto político. Es interesante que en 1888 el </a:t>
            </a:r>
            <a:r>
              <a:rPr lang="es-ES" sz="4000" dirty="0">
                <a:solidFill>
                  <a:srgbClr val="FFFF00"/>
                </a:solidFill>
                <a:latin typeface="Bahnschrift Condensed" panose="020B0502040204020203" pitchFamily="34" charset="0"/>
              </a:rPr>
              <a:t>partido </a:t>
            </a:r>
            <a:r>
              <a:rPr lang="es-ES" sz="4000" dirty="0" smtClean="0">
                <a:solidFill>
                  <a:srgbClr val="FFFF00"/>
                </a:solidFill>
                <a:latin typeface="Bahnschrift Condensed" panose="020B0502040204020203" pitchFamily="34" charset="0"/>
              </a:rPr>
              <a:t>demócrata de EE.UU. </a:t>
            </a:r>
            <a:r>
              <a:rPr lang="es-ES" sz="4000" dirty="0">
                <a:solidFill>
                  <a:schemeClr val="bg1">
                    <a:lumMod val="85000"/>
                  </a:schemeClr>
                </a:solidFill>
                <a:latin typeface="Bahnschrift Condensed" panose="020B0502040204020203" pitchFamily="34" charset="0"/>
              </a:rPr>
              <a:t>tenía el modo de pensar que tienen los republicanos de hoy. Los </a:t>
            </a:r>
            <a:r>
              <a:rPr lang="es-ES" sz="4000" dirty="0">
                <a:solidFill>
                  <a:srgbClr val="FFFF00"/>
                </a:solidFill>
                <a:latin typeface="Bahnschrift Condensed" panose="020B0502040204020203" pitchFamily="34" charset="0"/>
              </a:rPr>
              <a:t>demócratas</a:t>
            </a:r>
            <a:r>
              <a:rPr lang="es-ES" sz="4000" dirty="0">
                <a:solidFill>
                  <a:schemeClr val="bg1">
                    <a:lumMod val="85000"/>
                  </a:schemeClr>
                </a:solidFill>
                <a:latin typeface="Bahnschrift Condensed" panose="020B0502040204020203" pitchFamily="34" charset="0"/>
              </a:rPr>
              <a:t> eran los que especialmente querían </a:t>
            </a:r>
            <a:r>
              <a:rPr lang="es-ES" sz="4000" dirty="0">
                <a:solidFill>
                  <a:srgbClr val="FFFF00"/>
                </a:solidFill>
                <a:latin typeface="Bahnschrift Condensed" panose="020B0502040204020203" pitchFamily="34" charset="0"/>
              </a:rPr>
              <a:t>legislación religiosa</a:t>
            </a:r>
            <a:r>
              <a:rPr lang="es-ES" sz="4000" dirty="0">
                <a:solidFill>
                  <a:schemeClr val="bg1">
                    <a:lumMod val="85000"/>
                  </a:schemeClr>
                </a:solidFill>
                <a:latin typeface="Bahnschrift Condensed" panose="020B0502040204020203" pitchFamily="34" charset="0"/>
              </a:rPr>
              <a:t>.</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5502218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1063221"/>
            <a:ext cx="10776099"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Los líderes del movimiento a favor de una ley dominical no se darán cuenta </a:t>
            </a:r>
            <a:r>
              <a:rPr lang="es-ES" sz="4800" dirty="0" smtClean="0">
                <a:solidFill>
                  <a:schemeClr val="bg1">
                    <a:lumMod val="85000"/>
                  </a:schemeClr>
                </a:solidFill>
                <a:latin typeface="Bahnschrift Condensed" panose="020B0502040204020203" pitchFamily="34" charset="0"/>
              </a:rPr>
              <a:t>cuán </a:t>
            </a:r>
            <a:r>
              <a:rPr lang="es-ES" sz="4800" dirty="0">
                <a:solidFill>
                  <a:srgbClr val="FFFF00"/>
                </a:solidFill>
                <a:latin typeface="Bahnschrift Condensed" panose="020B0502040204020203" pitchFamily="34" charset="0"/>
              </a:rPr>
              <a:t>serias</a:t>
            </a:r>
            <a:r>
              <a:rPr lang="es-ES" sz="4800" dirty="0">
                <a:solidFill>
                  <a:schemeClr val="bg1">
                    <a:lumMod val="85000"/>
                  </a:schemeClr>
                </a:solidFill>
                <a:latin typeface="Bahnschrift Condensed" panose="020B0502040204020203" pitchFamily="34" charset="0"/>
              </a:rPr>
              <a:t> son las </a:t>
            </a:r>
            <a:r>
              <a:rPr lang="es-ES" sz="4800" dirty="0">
                <a:solidFill>
                  <a:srgbClr val="FFFF00"/>
                </a:solidFill>
                <a:latin typeface="Bahnschrift Condensed" panose="020B0502040204020203" pitchFamily="34" charset="0"/>
              </a:rPr>
              <a:t>implicaciones</a:t>
            </a:r>
            <a:r>
              <a:rPr lang="es-ES" sz="4800" dirty="0">
                <a:solidFill>
                  <a:schemeClr val="bg1">
                    <a:lumMod val="85000"/>
                  </a:schemeClr>
                </a:solidFill>
                <a:latin typeface="Bahnschrift Condensed" panose="020B0502040204020203" pitchFamily="34" charset="0"/>
              </a:rPr>
              <a:t> de lo que están haciendo. No caerán en cuenta </a:t>
            </a:r>
            <a:r>
              <a:rPr lang="es-ES" sz="4800" dirty="0" smtClean="0">
                <a:solidFill>
                  <a:schemeClr val="bg1">
                    <a:lumMod val="85000"/>
                  </a:schemeClr>
                </a:solidFill>
                <a:latin typeface="Bahnschrift Condensed" panose="020B0502040204020203" pitchFamily="34" charset="0"/>
              </a:rPr>
              <a:t>cuál </a:t>
            </a:r>
            <a:r>
              <a:rPr lang="es-ES" sz="4800" dirty="0">
                <a:solidFill>
                  <a:schemeClr val="bg1">
                    <a:lumMod val="85000"/>
                  </a:schemeClr>
                </a:solidFill>
                <a:latin typeface="Bahnschrift Condensed" panose="020B0502040204020203" pitchFamily="34" charset="0"/>
              </a:rPr>
              <a:t>es la </a:t>
            </a:r>
            <a:r>
              <a:rPr lang="es-ES" sz="4800" dirty="0">
                <a:solidFill>
                  <a:srgbClr val="FFFF00"/>
                </a:solidFill>
                <a:latin typeface="Bahnschrift Condensed" panose="020B0502040204020203" pitchFamily="34" charset="0"/>
              </a:rPr>
              <a:t>fuente</a:t>
            </a:r>
            <a:r>
              <a:rPr lang="es-ES" sz="4800" dirty="0">
                <a:solidFill>
                  <a:schemeClr val="bg1">
                    <a:lumMod val="85000"/>
                  </a:schemeClr>
                </a:solidFill>
                <a:latin typeface="Bahnschrift Condensed" panose="020B0502040204020203" pitchFamily="34" charset="0"/>
              </a:rPr>
              <a:t> o las </a:t>
            </a:r>
            <a:r>
              <a:rPr lang="es-ES" sz="4800" dirty="0">
                <a:solidFill>
                  <a:srgbClr val="FFFF00"/>
                </a:solidFill>
                <a:latin typeface="Bahnschrift Condensed" panose="020B0502040204020203" pitchFamily="34" charset="0"/>
              </a:rPr>
              <a:t>consecuencias</a:t>
            </a:r>
            <a:r>
              <a:rPr lang="es-ES" sz="4800" dirty="0">
                <a:solidFill>
                  <a:schemeClr val="bg1">
                    <a:lumMod val="85000"/>
                  </a:schemeClr>
                </a:solidFill>
                <a:latin typeface="Bahnschrift Condensed" panose="020B0502040204020203" pitchFamily="34" charset="0"/>
              </a:rPr>
              <a:t> de lo que se proponen a hacer.</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613240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491320" y="-5417"/>
            <a:ext cx="11443107"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lumMod val="85000"/>
                  </a:schemeClr>
                </a:solidFill>
                <a:latin typeface="Bahnschrift Condensed" panose="020B0502040204020203" pitchFamily="34" charset="0"/>
              </a:rPr>
              <a:t>        Esto </a:t>
            </a:r>
            <a:r>
              <a:rPr lang="es-ES" sz="4000" dirty="0">
                <a:solidFill>
                  <a:schemeClr val="bg1">
                    <a:lumMod val="85000"/>
                  </a:schemeClr>
                </a:solidFill>
                <a:latin typeface="Bahnschrift Condensed" panose="020B0502040204020203" pitchFamily="34" charset="0"/>
              </a:rPr>
              <a:t>nos hace pensar de lo que ocurrió en los días de </a:t>
            </a:r>
            <a:r>
              <a:rPr lang="es-ES" sz="4000" dirty="0" err="1">
                <a:solidFill>
                  <a:srgbClr val="FFFF00"/>
                </a:solidFill>
                <a:latin typeface="Bahnschrift Condensed" panose="020B0502040204020203" pitchFamily="34" charset="0"/>
              </a:rPr>
              <a:t>Asuero</a:t>
            </a:r>
            <a:r>
              <a:rPr lang="es-ES" sz="4000" dirty="0">
                <a:solidFill>
                  <a:schemeClr val="bg1">
                    <a:lumMod val="85000"/>
                  </a:schemeClr>
                </a:solidFill>
                <a:latin typeface="Bahnschrift Condensed" panose="020B0502040204020203" pitchFamily="34" charset="0"/>
              </a:rPr>
              <a:t> en la historia de Ester. El </a:t>
            </a:r>
            <a:r>
              <a:rPr lang="es-ES" sz="4000" dirty="0">
                <a:solidFill>
                  <a:srgbClr val="FFFF00"/>
                </a:solidFill>
                <a:latin typeface="Bahnschrift Condensed" panose="020B0502040204020203" pitchFamily="34" charset="0"/>
              </a:rPr>
              <a:t>consejero religioso </a:t>
            </a:r>
            <a:r>
              <a:rPr lang="es-ES" sz="4000" dirty="0">
                <a:solidFill>
                  <a:schemeClr val="bg1">
                    <a:lumMod val="85000"/>
                  </a:schemeClr>
                </a:solidFill>
                <a:latin typeface="Bahnschrift Condensed" panose="020B0502040204020203" pitchFamily="34" charset="0"/>
              </a:rPr>
              <a:t>del rey lo convenció que los </a:t>
            </a:r>
            <a:r>
              <a:rPr lang="es-ES" sz="4000" dirty="0">
                <a:solidFill>
                  <a:srgbClr val="FFFF00"/>
                </a:solidFill>
                <a:latin typeface="Bahnschrift Condensed" panose="020B0502040204020203" pitchFamily="34" charset="0"/>
              </a:rPr>
              <a:t>judíos eran una amenaza </a:t>
            </a:r>
            <a:r>
              <a:rPr lang="es-ES" sz="4000" dirty="0">
                <a:solidFill>
                  <a:schemeClr val="bg1">
                    <a:lumMod val="85000"/>
                  </a:schemeClr>
                </a:solidFill>
                <a:latin typeface="Bahnschrift Condensed" panose="020B0502040204020203" pitchFamily="34" charset="0"/>
              </a:rPr>
              <a:t>para la </a:t>
            </a:r>
            <a:r>
              <a:rPr lang="es-ES" sz="4000" dirty="0">
                <a:solidFill>
                  <a:srgbClr val="FFFF00"/>
                </a:solidFill>
                <a:latin typeface="Bahnschrift Condensed" panose="020B0502040204020203" pitchFamily="34" charset="0"/>
              </a:rPr>
              <a:t>estabilidad</a:t>
            </a:r>
            <a:r>
              <a:rPr lang="es-ES" sz="4000" dirty="0">
                <a:solidFill>
                  <a:schemeClr val="bg1">
                    <a:lumMod val="85000"/>
                  </a:schemeClr>
                </a:solidFill>
                <a:latin typeface="Bahnschrift Condensed" panose="020B0502040204020203" pitchFamily="34" charset="0"/>
              </a:rPr>
              <a:t> de su reino (Ester 3:8). Pero cuando el rey se dio cuenta que su consejero lo estaba engañando se </a:t>
            </a:r>
            <a:r>
              <a:rPr lang="es-ES" sz="4000" dirty="0">
                <a:solidFill>
                  <a:srgbClr val="FFFF00"/>
                </a:solidFill>
                <a:latin typeface="Bahnschrift Condensed" panose="020B0502040204020203" pitchFamily="34" charset="0"/>
              </a:rPr>
              <a:t>llenó de ira </a:t>
            </a:r>
            <a:r>
              <a:rPr lang="es-ES" sz="4000" dirty="0">
                <a:solidFill>
                  <a:schemeClr val="bg1">
                    <a:lumMod val="85000"/>
                  </a:schemeClr>
                </a:solidFill>
                <a:latin typeface="Bahnschrift Condensed" panose="020B0502040204020203" pitchFamily="34" charset="0"/>
              </a:rPr>
              <a:t>y </a:t>
            </a:r>
            <a:r>
              <a:rPr lang="es-ES" sz="4000" dirty="0">
                <a:solidFill>
                  <a:srgbClr val="FFFF00"/>
                </a:solidFill>
                <a:latin typeface="Bahnschrift Condensed" panose="020B0502040204020203" pitchFamily="34" charset="0"/>
              </a:rPr>
              <a:t>las armas </a:t>
            </a:r>
            <a:r>
              <a:rPr lang="es-ES" sz="4000" dirty="0">
                <a:solidFill>
                  <a:schemeClr val="bg1">
                    <a:lumMod val="85000"/>
                  </a:schemeClr>
                </a:solidFill>
                <a:latin typeface="Bahnschrift Condensed" panose="020B0502040204020203" pitchFamily="34" charset="0"/>
              </a:rPr>
              <a:t>que debían usarse contra el remanente acabaron con </a:t>
            </a:r>
            <a:r>
              <a:rPr lang="es-ES" sz="4000" dirty="0" smtClean="0">
                <a:solidFill>
                  <a:schemeClr val="bg1">
                    <a:lumMod val="85000"/>
                  </a:schemeClr>
                </a:solidFill>
                <a:latin typeface="Bahnschrift Condensed" panose="020B0502040204020203" pitchFamily="34" charset="0"/>
              </a:rPr>
              <a:t>Amán</a:t>
            </a:r>
            <a:r>
              <a:rPr lang="es-ES" sz="4000" dirty="0">
                <a:solidFill>
                  <a:schemeClr val="bg1">
                    <a:lumMod val="85000"/>
                  </a:schemeClr>
                </a:solidFill>
                <a:latin typeface="Bahnschrift Condensed" panose="020B0502040204020203" pitchFamily="34" charset="0"/>
              </a:rPr>
              <a:t>. Lo mismo ocurrirá al final de la historia. Los poderes religiosos del mundo convencerán a los líderes políticos que el </a:t>
            </a:r>
            <a:r>
              <a:rPr lang="es-ES" sz="4000" dirty="0">
                <a:solidFill>
                  <a:srgbClr val="FFFF00"/>
                </a:solidFill>
                <a:latin typeface="Bahnschrift Condensed" panose="020B0502040204020203" pitchFamily="34" charset="0"/>
              </a:rPr>
              <a:t>remanente</a:t>
            </a:r>
            <a:r>
              <a:rPr lang="es-ES" sz="4000" dirty="0">
                <a:solidFill>
                  <a:schemeClr val="bg1">
                    <a:lumMod val="85000"/>
                  </a:schemeClr>
                </a:solidFill>
                <a:latin typeface="Bahnschrift Condensed" panose="020B0502040204020203" pitchFamily="34" charset="0"/>
              </a:rPr>
              <a:t> es una </a:t>
            </a:r>
            <a:r>
              <a:rPr lang="es-ES" sz="4000" dirty="0">
                <a:solidFill>
                  <a:srgbClr val="FFFF00"/>
                </a:solidFill>
                <a:latin typeface="Bahnschrift Condensed" panose="020B0502040204020203" pitchFamily="34" charset="0"/>
              </a:rPr>
              <a:t>amenaza</a:t>
            </a:r>
            <a:r>
              <a:rPr lang="es-ES" sz="4000" dirty="0">
                <a:solidFill>
                  <a:schemeClr val="bg1">
                    <a:lumMod val="85000"/>
                  </a:schemeClr>
                </a:solidFill>
                <a:latin typeface="Bahnschrift Condensed" panose="020B0502040204020203" pitchFamily="34" charset="0"/>
              </a:rPr>
              <a:t> para la estabilidad del mundo (Apocalipsis 17:2—fornicación). Rudo será el momento en que los </a:t>
            </a:r>
            <a:r>
              <a:rPr lang="es-ES" sz="4000" dirty="0">
                <a:solidFill>
                  <a:srgbClr val="FFFF00"/>
                </a:solidFill>
                <a:latin typeface="Bahnschrift Condensed" panose="020B0502040204020203" pitchFamily="34" charset="0"/>
              </a:rPr>
              <a:t>líderes políticos se den cuenta </a:t>
            </a:r>
            <a:r>
              <a:rPr lang="es-ES" sz="4000" dirty="0">
                <a:solidFill>
                  <a:schemeClr val="bg1">
                    <a:lumMod val="85000"/>
                  </a:schemeClr>
                </a:solidFill>
                <a:latin typeface="Bahnschrift Condensed" panose="020B0502040204020203" pitchFamily="34" charset="0"/>
              </a:rPr>
              <a:t>que los líderes religiosos los han estado engañando (Apocalipsis 17:16).</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303513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07950" y="754528"/>
            <a:ext cx="10776099" cy="526297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Los </a:t>
            </a:r>
            <a:r>
              <a:rPr lang="es-ES" sz="4800" dirty="0">
                <a:solidFill>
                  <a:srgbClr val="FFFF00"/>
                </a:solidFill>
                <a:latin typeface="Bahnschrift Condensed" panose="020B0502040204020203" pitchFamily="34" charset="0"/>
              </a:rPr>
              <a:t>protestantes</a:t>
            </a:r>
            <a:r>
              <a:rPr lang="es-ES" sz="4800" dirty="0">
                <a:solidFill>
                  <a:schemeClr val="bg1">
                    <a:lumMod val="85000"/>
                  </a:schemeClr>
                </a:solidFill>
                <a:latin typeface="Bahnschrift Condensed" panose="020B0502040204020203" pitchFamily="34" charset="0"/>
              </a:rPr>
              <a:t> le </a:t>
            </a:r>
            <a:r>
              <a:rPr lang="es-ES" sz="4800" dirty="0">
                <a:solidFill>
                  <a:srgbClr val="FFFF00"/>
                </a:solidFill>
                <a:latin typeface="Bahnschrift Condensed" panose="020B0502040204020203" pitchFamily="34" charset="0"/>
              </a:rPr>
              <a:t>pedirán a los católicos</a:t>
            </a:r>
            <a:r>
              <a:rPr lang="es-ES" sz="4800" dirty="0">
                <a:solidFill>
                  <a:schemeClr val="bg1">
                    <a:lumMod val="85000"/>
                  </a:schemeClr>
                </a:solidFill>
                <a:latin typeface="Bahnschrift Condensed" panose="020B0502040204020203" pitchFamily="34" charset="0"/>
              </a:rPr>
              <a:t> que apoyen la ley dominical nacional. No serán los católicos los que persuadan a los protestantes sino los protestantes que persuadirán a los católicos. Por eso es que la segunda bestia de Apocalipsis 13 hace </a:t>
            </a:r>
            <a:r>
              <a:rPr lang="es-ES" sz="4800" dirty="0">
                <a:solidFill>
                  <a:srgbClr val="FFFF00"/>
                </a:solidFill>
                <a:latin typeface="Bahnschrift Condensed" panose="020B0502040204020203" pitchFamily="34" charset="0"/>
              </a:rPr>
              <a:t>una imagen </a:t>
            </a:r>
            <a:r>
              <a:rPr lang="es-ES" sz="4800" dirty="0">
                <a:solidFill>
                  <a:schemeClr val="bg1">
                    <a:lumMod val="85000"/>
                  </a:schemeClr>
                </a:solidFill>
                <a:latin typeface="Bahnschrift Condensed" panose="020B0502040204020203" pitchFamily="34" charset="0"/>
              </a:rPr>
              <a:t>de la primera bestia para favorecerla y ayudarla a recuperar su poder.</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3706533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545911" y="104136"/>
            <a:ext cx="11247268"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lumMod val="85000"/>
                  </a:schemeClr>
                </a:solidFill>
                <a:latin typeface="Bahnschrift Condensed" panose="020B0502040204020203" pitchFamily="34" charset="0"/>
              </a:rPr>
              <a:t>       La </a:t>
            </a:r>
            <a:r>
              <a:rPr lang="es-ES" sz="4000" dirty="0" smtClean="0">
                <a:solidFill>
                  <a:srgbClr val="FFFF00"/>
                </a:solidFill>
                <a:latin typeface="Bahnschrift Condensed" panose="020B0502040204020203" pitchFamily="34" charset="0"/>
              </a:rPr>
              <a:t>ley dominical</a:t>
            </a:r>
            <a:r>
              <a:rPr lang="es-ES" sz="4000" dirty="0" smtClean="0">
                <a:solidFill>
                  <a:schemeClr val="bg1">
                    <a:lumMod val="85000"/>
                  </a:schemeClr>
                </a:solidFill>
                <a:latin typeface="Bahnschrift Condensed" panose="020B0502040204020203" pitchFamily="34" charset="0"/>
              </a:rPr>
              <a:t>, con el transcurso del tiempo, se convertirá en una </a:t>
            </a:r>
            <a:r>
              <a:rPr lang="es-ES" sz="4000" dirty="0" smtClean="0">
                <a:solidFill>
                  <a:srgbClr val="FFFF00"/>
                </a:solidFill>
                <a:latin typeface="Bahnschrift Condensed" panose="020B0502040204020203" pitchFamily="34" charset="0"/>
              </a:rPr>
              <a:t>ley anti-sabática</a:t>
            </a:r>
            <a:r>
              <a:rPr lang="es-ES" sz="4000" dirty="0" smtClean="0">
                <a:solidFill>
                  <a:schemeClr val="bg1">
                    <a:lumMod val="85000"/>
                  </a:schemeClr>
                </a:solidFill>
                <a:latin typeface="Bahnschrift Condensed" panose="020B0502040204020203" pitchFamily="34" charset="0"/>
              </a:rPr>
              <a:t>. Se impondrá por la fuerza la marca de la bestia y se perseguirá a los que tienen el sello de Dios (Apocalipsis 13:16, 17). Es decir, no solo se exigirá la observancia del domingo sino que se prohibirá la observancia del Sábado. Así </a:t>
            </a:r>
            <a:r>
              <a:rPr lang="es-ES" sz="4000" dirty="0" smtClean="0">
                <a:solidFill>
                  <a:srgbClr val="FFFF00"/>
                </a:solidFill>
                <a:latin typeface="Bahnschrift Condensed" panose="020B0502040204020203" pitchFamily="34" charset="0"/>
              </a:rPr>
              <a:t>se pisotearán las dos primeras cláusulas </a:t>
            </a:r>
            <a:r>
              <a:rPr lang="es-ES" sz="4000" dirty="0" smtClean="0">
                <a:solidFill>
                  <a:schemeClr val="bg1">
                    <a:lumMod val="85000"/>
                  </a:schemeClr>
                </a:solidFill>
                <a:latin typeface="Bahnschrift Condensed" panose="020B0502040204020203" pitchFamily="34" charset="0"/>
              </a:rPr>
              <a:t>de la primera enmienda a la Constitución de EE.UU. que le prohíben terminantemente al congreso que haga leyes que </a:t>
            </a:r>
            <a:r>
              <a:rPr lang="es-ES" sz="4000" dirty="0" smtClean="0">
                <a:solidFill>
                  <a:srgbClr val="FFFF00"/>
                </a:solidFill>
                <a:latin typeface="Bahnschrift Condensed" panose="020B0502040204020203" pitchFamily="34" charset="0"/>
              </a:rPr>
              <a:t>establezcan religión</a:t>
            </a:r>
            <a:r>
              <a:rPr lang="es-ES" sz="4000" dirty="0" smtClean="0">
                <a:solidFill>
                  <a:schemeClr val="bg1">
                    <a:lumMod val="85000"/>
                  </a:schemeClr>
                </a:solidFill>
                <a:latin typeface="Bahnschrift Condensed" panose="020B0502040204020203" pitchFamily="34" charset="0"/>
              </a:rPr>
              <a:t> o que </a:t>
            </a:r>
            <a:r>
              <a:rPr lang="es-ES" sz="4000" dirty="0" smtClean="0">
                <a:solidFill>
                  <a:srgbClr val="FFFF00"/>
                </a:solidFill>
                <a:latin typeface="Bahnschrift Condensed" panose="020B0502040204020203" pitchFamily="34" charset="0"/>
              </a:rPr>
              <a:t>prohíban su libre práctica</a:t>
            </a:r>
            <a:r>
              <a:rPr lang="es-ES" sz="4000" dirty="0" smtClean="0">
                <a:solidFill>
                  <a:schemeClr val="bg1">
                    <a:lumMod val="85000"/>
                  </a:schemeClr>
                </a:solidFill>
                <a:latin typeface="Bahnschrift Condensed" panose="020B0502040204020203" pitchFamily="34" charset="0"/>
              </a:rPr>
              <a:t>. Daniel 3 [ adoración estatua oro y horno] y 6 [ decreto adoración idólatra] son una ilustración de lo que sucede cuando se violan estas cláusulas.</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139054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2114426" y="1351508"/>
            <a:ext cx="8399876" cy="415498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6600" dirty="0">
                <a:solidFill>
                  <a:schemeClr val="bg1">
                    <a:lumMod val="85000"/>
                  </a:schemeClr>
                </a:solidFill>
                <a:latin typeface="Bahnschrift Condensed" panose="020B0502040204020203" pitchFamily="34" charset="0"/>
              </a:rPr>
              <a:t>Se </a:t>
            </a:r>
            <a:r>
              <a:rPr lang="es-ES" sz="6600" dirty="0" smtClean="0">
                <a:solidFill>
                  <a:schemeClr val="bg1">
                    <a:lumMod val="85000"/>
                  </a:schemeClr>
                </a:solidFill>
                <a:latin typeface="Bahnschrift Condensed" panose="020B0502040204020203" pitchFamily="34" charset="0"/>
              </a:rPr>
              <a:t>usarán </a:t>
            </a:r>
            <a:r>
              <a:rPr lang="es-ES" sz="6600" dirty="0">
                <a:solidFill>
                  <a:schemeClr val="bg1">
                    <a:lumMod val="85000"/>
                  </a:schemeClr>
                </a:solidFill>
                <a:latin typeface="Bahnschrift Condensed" panose="020B0502040204020203" pitchFamily="34" charset="0"/>
              </a:rPr>
              <a:t>métodos </a:t>
            </a:r>
            <a:r>
              <a:rPr lang="es-ES" sz="6600" dirty="0">
                <a:solidFill>
                  <a:srgbClr val="FFFF00"/>
                </a:solidFill>
                <a:latin typeface="Bahnschrift Condensed" panose="020B0502040204020203" pitchFamily="34" charset="0"/>
              </a:rPr>
              <a:t>solapados y artificiosos </a:t>
            </a:r>
            <a:r>
              <a:rPr lang="es-ES" sz="6600" dirty="0">
                <a:solidFill>
                  <a:schemeClr val="bg1">
                    <a:lumMod val="85000"/>
                  </a:schemeClr>
                </a:solidFill>
                <a:latin typeface="Bahnschrift Condensed" panose="020B0502040204020203" pitchFamily="34" charset="0"/>
              </a:rPr>
              <a:t>para implementar una ley dominical</a:t>
            </a:r>
            <a:endParaRPr lang="es-DO" sz="66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883195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491319" y="305068"/>
            <a:ext cx="11286700" cy="6247864"/>
          </a:xfrm>
          <a:prstGeom prst="rect">
            <a:avLst/>
          </a:prstGeom>
          <a:noFill/>
          <a:effectLst>
            <a:outerShdw blurRad="50800" dist="50800" dir="5400000" algn="ctr" rotWithShape="0">
              <a:srgbClr val="000000">
                <a:alpha val="52000"/>
              </a:srgbClr>
            </a:outerShdw>
          </a:effectLst>
        </p:spPr>
        <p:txBody>
          <a:bodyPr wrap="square" rtlCol="0">
            <a:spAutoFit/>
          </a:bodyPr>
          <a:lstStyle/>
          <a:p>
            <a:pPr marL="742950" indent="-742950">
              <a:buClr>
                <a:srgbClr val="FF0000"/>
              </a:buClr>
              <a:buFont typeface="+mj-lt"/>
              <a:buAutoNum type="arabicPeriod"/>
            </a:pPr>
            <a:r>
              <a:rPr lang="es-ES" sz="4000" dirty="0">
                <a:solidFill>
                  <a:schemeClr val="bg1"/>
                </a:solidFill>
                <a:latin typeface="Bahnschrift Condensed" panose="020B0502040204020203" pitchFamily="34" charset="0"/>
              </a:rPr>
              <a:t>Ya estudiamos en cuanto a las </a:t>
            </a:r>
            <a:r>
              <a:rPr lang="es-ES" sz="4000" u="sng" dirty="0">
                <a:solidFill>
                  <a:srgbClr val="FFFF00"/>
                </a:solidFill>
                <a:latin typeface="Bahnschrift Condensed" panose="020B0502040204020203" pitchFamily="34" charset="0"/>
              </a:rPr>
              <a:t>águilas de Roma </a:t>
            </a:r>
            <a:r>
              <a:rPr lang="es-ES" sz="4000" dirty="0">
                <a:solidFill>
                  <a:schemeClr val="bg1"/>
                </a:solidFill>
                <a:latin typeface="Bahnschrift Condensed" panose="020B0502040204020203" pitchFamily="34" charset="0"/>
              </a:rPr>
              <a:t>en Mateo 24 y vimos que los que </a:t>
            </a:r>
            <a:r>
              <a:rPr lang="es-ES" sz="4000" u="sng" dirty="0">
                <a:solidFill>
                  <a:srgbClr val="FFFF00"/>
                </a:solidFill>
                <a:latin typeface="Bahnschrift Condensed" panose="020B0502040204020203" pitchFamily="34" charset="0"/>
              </a:rPr>
              <a:t>huyeron</a:t>
            </a:r>
            <a:r>
              <a:rPr lang="es-ES" sz="4000" dirty="0">
                <a:solidFill>
                  <a:schemeClr val="bg1"/>
                </a:solidFill>
                <a:latin typeface="Bahnschrift Condensed" panose="020B0502040204020203" pitchFamily="34" charset="0"/>
              </a:rPr>
              <a:t> de Jerusalén observaban el Sábado.</a:t>
            </a:r>
          </a:p>
          <a:p>
            <a:pPr marL="742950" indent="-742950">
              <a:buClr>
                <a:srgbClr val="FF0000"/>
              </a:buClr>
              <a:buFont typeface="+mj-lt"/>
              <a:buAutoNum type="arabicPeriod"/>
            </a:pPr>
            <a:r>
              <a:rPr lang="es-ES" sz="4000" dirty="0" smtClean="0">
                <a:solidFill>
                  <a:schemeClr val="bg1"/>
                </a:solidFill>
                <a:latin typeface="Bahnschrift Condensed" panose="020B0502040204020203" pitchFamily="34" charset="0"/>
              </a:rPr>
              <a:t>También </a:t>
            </a:r>
            <a:r>
              <a:rPr lang="es-ES" sz="4000" dirty="0">
                <a:solidFill>
                  <a:schemeClr val="bg1"/>
                </a:solidFill>
                <a:latin typeface="Bahnschrift Condensed" panose="020B0502040204020203" pitchFamily="34" charset="0"/>
              </a:rPr>
              <a:t>estudiamos el vínculo que existe entre los </a:t>
            </a:r>
            <a:r>
              <a:rPr lang="es-ES" sz="4000" u="sng" dirty="0">
                <a:solidFill>
                  <a:srgbClr val="FFFF00"/>
                </a:solidFill>
                <a:latin typeface="Bahnschrift Condensed" panose="020B0502040204020203" pitchFamily="34" charset="0"/>
              </a:rPr>
              <a:t>Estados Unidos y Roma</a:t>
            </a:r>
            <a:r>
              <a:rPr lang="es-ES" sz="4000" dirty="0">
                <a:solidFill>
                  <a:schemeClr val="bg1"/>
                </a:solidFill>
                <a:latin typeface="Bahnschrift Condensed" panose="020B0502040204020203" pitchFamily="34" charset="0"/>
              </a:rPr>
              <a:t> y como los Estados Unidos, cuyo símbolo nacional es un águila, impondrá la observancia del </a:t>
            </a:r>
            <a:r>
              <a:rPr lang="es-ES" sz="4000" u="sng" dirty="0">
                <a:solidFill>
                  <a:srgbClr val="FFFF00"/>
                </a:solidFill>
                <a:latin typeface="Bahnschrift Condensed" panose="020B0502040204020203" pitchFamily="34" charset="0"/>
              </a:rPr>
              <a:t>día del sol</a:t>
            </a:r>
            <a:r>
              <a:rPr lang="es-ES" sz="4000" dirty="0">
                <a:solidFill>
                  <a:schemeClr val="bg1"/>
                </a:solidFill>
                <a:latin typeface="Bahnschrift Condensed" panose="020B0502040204020203" pitchFamily="34" charset="0"/>
              </a:rPr>
              <a:t> (domingo).</a:t>
            </a:r>
          </a:p>
          <a:p>
            <a:pPr marL="742950" indent="-742950">
              <a:buClr>
                <a:srgbClr val="FF0000"/>
              </a:buClr>
              <a:buFont typeface="+mj-lt"/>
              <a:buAutoNum type="arabicPeriod"/>
            </a:pPr>
            <a:r>
              <a:rPr lang="es-ES" sz="4000" dirty="0" smtClean="0">
                <a:solidFill>
                  <a:schemeClr val="bg1"/>
                </a:solidFill>
                <a:latin typeface="Bahnschrift Condensed" panose="020B0502040204020203" pitchFamily="34" charset="0"/>
              </a:rPr>
              <a:t>Vimos </a:t>
            </a:r>
            <a:r>
              <a:rPr lang="es-ES" sz="4000" dirty="0">
                <a:solidFill>
                  <a:schemeClr val="bg1"/>
                </a:solidFill>
                <a:latin typeface="Bahnschrift Condensed" panose="020B0502040204020203" pitchFamily="34" charset="0"/>
              </a:rPr>
              <a:t>que la posibilidad de una ley nacional dominical no es una </a:t>
            </a:r>
            <a:r>
              <a:rPr lang="es-ES" sz="4000" dirty="0">
                <a:solidFill>
                  <a:srgbClr val="FFFF00"/>
                </a:solidFill>
                <a:latin typeface="Bahnschrift Condensed" panose="020B0502040204020203" pitchFamily="34" charset="0"/>
              </a:rPr>
              <a:t>mera conjetura </a:t>
            </a:r>
            <a:r>
              <a:rPr lang="es-ES" sz="4000" dirty="0">
                <a:solidFill>
                  <a:schemeClr val="bg1"/>
                </a:solidFill>
                <a:latin typeface="Bahnschrift Condensed" panose="020B0502040204020203" pitchFamily="34" charset="0"/>
              </a:rPr>
              <a:t>pues hacia fines del siglo </a:t>
            </a:r>
            <a:r>
              <a:rPr lang="es-ES" sz="4000" dirty="0" smtClean="0">
                <a:solidFill>
                  <a:srgbClr val="FFFF00"/>
                </a:solidFill>
                <a:latin typeface="Bahnschrift Condensed" panose="020B0502040204020203" pitchFamily="34" charset="0"/>
              </a:rPr>
              <a:t>diecinueve [1988]</a:t>
            </a:r>
            <a:r>
              <a:rPr lang="es-ES" sz="4000" dirty="0" smtClean="0">
                <a:solidFill>
                  <a:schemeClr val="bg1"/>
                </a:solidFill>
                <a:latin typeface="Bahnschrift Condensed" panose="020B0502040204020203" pitchFamily="34" charset="0"/>
              </a:rPr>
              <a:t> </a:t>
            </a:r>
            <a:r>
              <a:rPr lang="es-ES" sz="4000" dirty="0">
                <a:solidFill>
                  <a:schemeClr val="bg1"/>
                </a:solidFill>
                <a:latin typeface="Bahnschrift Condensed" panose="020B0502040204020203" pitchFamily="34" charset="0"/>
              </a:rPr>
              <a:t>se procuró, en los Estados Unidos, imponer una ley tal</a:t>
            </a:r>
            <a:r>
              <a:rPr lang="es-ES" sz="4000" dirty="0" smtClean="0">
                <a:solidFill>
                  <a:schemeClr val="bg1"/>
                </a:solidFill>
                <a:latin typeface="Bahnschrift Condensed" panose="020B0502040204020203" pitchFamily="34" charset="0"/>
              </a:rPr>
              <a:t>.</a:t>
            </a:r>
            <a:endParaRPr lang="es-ES" sz="40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3667549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223765"/>
            <a:ext cx="11054685"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Se </a:t>
            </a:r>
            <a:r>
              <a:rPr lang="es-ES" sz="4400" dirty="0" smtClean="0">
                <a:solidFill>
                  <a:schemeClr val="bg1">
                    <a:lumMod val="85000"/>
                  </a:schemeClr>
                </a:solidFill>
                <a:latin typeface="Bahnschrift Condensed" panose="020B0502040204020203" pitchFamily="34" charset="0"/>
              </a:rPr>
              <a:t>vincularán </a:t>
            </a:r>
            <a:r>
              <a:rPr lang="es-ES" sz="4400" dirty="0">
                <a:solidFill>
                  <a:srgbClr val="FFFF00"/>
                </a:solidFill>
                <a:latin typeface="Bahnschrift Condensed" panose="020B0502040204020203" pitchFamily="34" charset="0"/>
              </a:rPr>
              <a:t>buenas causas </a:t>
            </a:r>
            <a:r>
              <a:rPr lang="es-ES" sz="4400" dirty="0">
                <a:solidFill>
                  <a:schemeClr val="bg1">
                    <a:lumMod val="85000"/>
                  </a:schemeClr>
                </a:solidFill>
                <a:latin typeface="Bahnschrift Condensed" panose="020B0502040204020203" pitchFamily="34" charset="0"/>
              </a:rPr>
              <a:t>con la legislación en favor de una ley dominical. En la década de los </a:t>
            </a:r>
            <a:r>
              <a:rPr lang="es-ES" sz="4400" dirty="0">
                <a:solidFill>
                  <a:srgbClr val="FFFF00"/>
                </a:solidFill>
                <a:latin typeface="Bahnschrift Condensed" panose="020B0502040204020203" pitchFamily="34" charset="0"/>
              </a:rPr>
              <a:t>1880</a:t>
            </a:r>
            <a:r>
              <a:rPr lang="es-ES" sz="4400" dirty="0">
                <a:solidFill>
                  <a:schemeClr val="bg1">
                    <a:lumMod val="85000"/>
                  </a:schemeClr>
                </a:solidFill>
                <a:latin typeface="Bahnschrift Condensed" panose="020B0502040204020203" pitchFamily="34" charset="0"/>
              </a:rPr>
              <a:t>, la ley dominical se vinculó con la </a:t>
            </a:r>
            <a:r>
              <a:rPr lang="es-ES" sz="4400" dirty="0">
                <a:solidFill>
                  <a:srgbClr val="FFFF00"/>
                </a:solidFill>
                <a:latin typeface="Bahnschrift Condensed" panose="020B0502040204020203" pitchFamily="34" charset="0"/>
              </a:rPr>
              <a:t>obra de temperancia</a:t>
            </a:r>
            <a:r>
              <a:rPr lang="es-ES" sz="4400" dirty="0">
                <a:solidFill>
                  <a:schemeClr val="bg1">
                    <a:lumMod val="85000"/>
                  </a:schemeClr>
                </a:solidFill>
                <a:latin typeface="Bahnschrift Condensed" panose="020B0502040204020203" pitchFamily="34" charset="0"/>
              </a:rPr>
              <a:t>. Dos grupos que abogaron más fuertemente en favor de una ley dominical fueron </a:t>
            </a:r>
            <a:r>
              <a:rPr lang="es-ES" sz="4400" i="1" dirty="0">
                <a:solidFill>
                  <a:schemeClr val="bg1">
                    <a:lumMod val="85000"/>
                  </a:schemeClr>
                </a:solidFill>
                <a:latin typeface="Bahnschrift Condensed" panose="020B0502040204020203" pitchFamily="34" charset="0"/>
              </a:rPr>
              <a:t>la Unión de Mujeres en Favor de la Temperancia</a:t>
            </a:r>
            <a:r>
              <a:rPr lang="es-ES" sz="4400" dirty="0">
                <a:solidFill>
                  <a:schemeClr val="bg1">
                    <a:lumMod val="85000"/>
                  </a:schemeClr>
                </a:solidFill>
                <a:latin typeface="Bahnschrift Condensed" panose="020B0502040204020203" pitchFamily="34" charset="0"/>
              </a:rPr>
              <a:t> y </a:t>
            </a:r>
            <a:r>
              <a:rPr lang="es-ES" sz="4400" i="1" dirty="0">
                <a:solidFill>
                  <a:schemeClr val="bg1">
                    <a:lumMod val="85000"/>
                  </a:schemeClr>
                </a:solidFill>
                <a:latin typeface="Bahnschrift Condensed" panose="020B0502040204020203" pitchFamily="34" charset="0"/>
              </a:rPr>
              <a:t>el Tercer Partido Prohibicionista</a:t>
            </a:r>
            <a:r>
              <a:rPr lang="es-ES" sz="4400" dirty="0">
                <a:solidFill>
                  <a:schemeClr val="bg1">
                    <a:lumMod val="85000"/>
                  </a:schemeClr>
                </a:solidFill>
                <a:latin typeface="Bahnschrift Condensed" panose="020B0502040204020203" pitchFamily="34" charset="0"/>
              </a:rPr>
              <a:t>. Al final de la historia tal vez las causas sean otras como el matrimonio gay, el aborto, la </a:t>
            </a:r>
            <a:r>
              <a:rPr lang="es-ES" sz="4400" dirty="0">
                <a:solidFill>
                  <a:srgbClr val="FFFF00"/>
                </a:solidFill>
                <a:latin typeface="Bahnschrift Condensed" panose="020B0502040204020203" pitchFamily="34" charset="0"/>
              </a:rPr>
              <a:t>pobreza</a:t>
            </a:r>
            <a:r>
              <a:rPr lang="es-ES" sz="4400" dirty="0">
                <a:solidFill>
                  <a:schemeClr val="bg1">
                    <a:lumMod val="85000"/>
                  </a:schemeClr>
                </a:solidFill>
                <a:latin typeface="Bahnschrift Condensed" panose="020B0502040204020203" pitchFamily="34" charset="0"/>
              </a:rPr>
              <a:t>, el </a:t>
            </a:r>
            <a:r>
              <a:rPr lang="es-ES" sz="4400" dirty="0">
                <a:solidFill>
                  <a:srgbClr val="FFFF00"/>
                </a:solidFill>
                <a:latin typeface="Bahnschrift Condensed" panose="020B0502040204020203" pitchFamily="34" charset="0"/>
              </a:rPr>
              <a:t>cambio climático </a:t>
            </a:r>
            <a:r>
              <a:rPr lang="es-ES" sz="4400" dirty="0">
                <a:solidFill>
                  <a:schemeClr val="bg1">
                    <a:lumMod val="85000"/>
                  </a:schemeClr>
                </a:solidFill>
                <a:latin typeface="Bahnschrift Condensed" panose="020B0502040204020203" pitchFamily="34" charset="0"/>
              </a:rPr>
              <a:t>y la </a:t>
            </a:r>
            <a:r>
              <a:rPr lang="es-ES" sz="4400" dirty="0">
                <a:solidFill>
                  <a:srgbClr val="FFFF00"/>
                </a:solidFill>
                <a:latin typeface="Bahnschrift Condensed" panose="020B0502040204020203" pitchFamily="34" charset="0"/>
              </a:rPr>
              <a:t>familia</a:t>
            </a:r>
            <a:r>
              <a:rPr lang="es-ES" sz="4400" dirty="0">
                <a:solidFill>
                  <a:schemeClr val="bg1">
                    <a:lumMod val="85000"/>
                  </a:schemeClr>
                </a:solidFill>
                <a:latin typeface="Bahnschrift Condensed" panose="020B0502040204020203" pitchFamily="34" charset="0"/>
              </a:rPr>
              <a:t>, temas que ha enfatizado </a:t>
            </a:r>
            <a:r>
              <a:rPr lang="es-ES" sz="4400" dirty="0" smtClean="0">
                <a:solidFill>
                  <a:schemeClr val="bg1">
                    <a:lumMod val="85000"/>
                  </a:schemeClr>
                </a:solidFill>
                <a:latin typeface="Bahnschrift Condensed" panose="020B0502040204020203" pitchFamily="34" charset="0"/>
              </a:rPr>
              <a:t>[el papa] Francisco </a:t>
            </a:r>
            <a:r>
              <a:rPr lang="es-ES" sz="4400" dirty="0">
                <a:solidFill>
                  <a:schemeClr val="bg1">
                    <a:lumMod val="85000"/>
                  </a:schemeClr>
                </a:solidFill>
                <a:latin typeface="Bahnschrift Condensed" panose="020B0502040204020203" pitchFamily="34" charset="0"/>
              </a:rPr>
              <a:t>I.</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3952139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2114426" y="1351508"/>
            <a:ext cx="8399876" cy="3139321"/>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6600" dirty="0">
                <a:solidFill>
                  <a:schemeClr val="bg1">
                    <a:lumMod val="85000"/>
                  </a:schemeClr>
                </a:solidFill>
                <a:latin typeface="Bahnschrift Condensed" panose="020B0502040204020203" pitchFamily="34" charset="0"/>
              </a:rPr>
              <a:t>Habrá un deseo de introducir un </a:t>
            </a:r>
            <a:r>
              <a:rPr lang="es-ES" sz="6600" dirty="0">
                <a:solidFill>
                  <a:srgbClr val="FFFF00"/>
                </a:solidFill>
                <a:latin typeface="Bahnschrift Condensed" panose="020B0502040204020203" pitchFamily="34" charset="0"/>
              </a:rPr>
              <a:t>currículo religioso </a:t>
            </a:r>
            <a:r>
              <a:rPr lang="es-ES" sz="6600" dirty="0">
                <a:solidFill>
                  <a:schemeClr val="bg1">
                    <a:lumMod val="85000"/>
                  </a:schemeClr>
                </a:solidFill>
                <a:latin typeface="Bahnschrift Condensed" panose="020B0502040204020203" pitchFamily="34" charset="0"/>
              </a:rPr>
              <a:t>a las escuelas </a:t>
            </a:r>
            <a:r>
              <a:rPr lang="es-ES" sz="6600" dirty="0" smtClean="0">
                <a:solidFill>
                  <a:schemeClr val="bg1">
                    <a:lumMod val="85000"/>
                  </a:schemeClr>
                </a:solidFill>
                <a:latin typeface="Bahnschrift Condensed" panose="020B0502040204020203" pitchFamily="34" charset="0"/>
              </a:rPr>
              <a:t>públicas</a:t>
            </a:r>
            <a:r>
              <a:rPr lang="es-ES" sz="6600" dirty="0">
                <a:solidFill>
                  <a:schemeClr val="bg1">
                    <a:lumMod val="85000"/>
                  </a:schemeClr>
                </a:solidFill>
                <a:latin typeface="Bahnschrift Condensed" panose="020B0502040204020203" pitchFamily="34" charset="0"/>
              </a:rPr>
              <a:t>.</a:t>
            </a:r>
            <a:endParaRPr lang="es-DO" sz="66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165275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335845"/>
            <a:ext cx="11177516" cy="5632311"/>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6000" dirty="0">
                <a:solidFill>
                  <a:schemeClr val="bg1">
                    <a:lumMod val="85000"/>
                  </a:schemeClr>
                </a:solidFill>
                <a:latin typeface="Bahnschrift Condensed" panose="020B0502040204020203" pitchFamily="34" charset="0"/>
              </a:rPr>
              <a:t>Se introducirá la idea que los Estados Unidos debe ser </a:t>
            </a:r>
            <a:r>
              <a:rPr lang="es-ES" sz="6000" dirty="0">
                <a:solidFill>
                  <a:srgbClr val="FFFF00"/>
                </a:solidFill>
                <a:latin typeface="Bahnschrift Condensed" panose="020B0502040204020203" pitchFamily="34" charset="0"/>
              </a:rPr>
              <a:t>una </a:t>
            </a:r>
            <a:r>
              <a:rPr lang="es-ES" sz="6000" dirty="0" smtClean="0">
                <a:solidFill>
                  <a:srgbClr val="FFFF00"/>
                </a:solidFill>
                <a:latin typeface="Bahnschrift Condensed" panose="020B0502040204020203" pitchFamily="34" charset="0"/>
              </a:rPr>
              <a:t>teocracia </a:t>
            </a:r>
            <a:r>
              <a:rPr lang="es-ES" sz="6000" dirty="0" smtClean="0">
                <a:solidFill>
                  <a:schemeClr val="bg1">
                    <a:lumMod val="85000"/>
                  </a:schemeClr>
                </a:solidFill>
                <a:latin typeface="Bahnschrift Condensed" panose="020B0502040204020203" pitchFamily="34" charset="0"/>
              </a:rPr>
              <a:t>[gobierno ejercido por Dios]. </a:t>
            </a:r>
            <a:r>
              <a:rPr lang="es-ES" sz="6000" dirty="0">
                <a:solidFill>
                  <a:schemeClr val="bg1">
                    <a:lumMod val="85000"/>
                  </a:schemeClr>
                </a:solidFill>
                <a:latin typeface="Bahnschrift Condensed" panose="020B0502040204020203" pitchFamily="34" charset="0"/>
              </a:rPr>
              <a:t>Los ministros </a:t>
            </a:r>
            <a:r>
              <a:rPr lang="es-ES" sz="6000" dirty="0" smtClean="0">
                <a:solidFill>
                  <a:schemeClr val="bg1">
                    <a:lumMod val="85000"/>
                  </a:schemeClr>
                </a:solidFill>
                <a:latin typeface="Bahnschrift Condensed" panose="020B0502040204020203" pitchFamily="34" charset="0"/>
              </a:rPr>
              <a:t>religiosos se autoproclamarán </a:t>
            </a:r>
            <a:r>
              <a:rPr lang="es-ES" sz="6000" dirty="0">
                <a:solidFill>
                  <a:schemeClr val="bg1">
                    <a:lumMod val="85000"/>
                  </a:schemeClr>
                </a:solidFill>
                <a:latin typeface="Bahnschrift Condensed" panose="020B0502040204020203" pitchFamily="34" charset="0"/>
              </a:rPr>
              <a:t>la </a:t>
            </a:r>
            <a:r>
              <a:rPr lang="es-ES" sz="6000" dirty="0">
                <a:solidFill>
                  <a:srgbClr val="FFFF00"/>
                </a:solidFill>
                <a:latin typeface="Bahnschrift Condensed" panose="020B0502040204020203" pitchFamily="34" charset="0"/>
              </a:rPr>
              <a:t>conciencia de la nación</a:t>
            </a:r>
            <a:r>
              <a:rPr lang="es-ES" sz="6000" dirty="0">
                <a:solidFill>
                  <a:schemeClr val="bg1">
                    <a:lumMod val="85000"/>
                  </a:schemeClr>
                </a:solidFill>
                <a:latin typeface="Bahnschrift Condensed" panose="020B0502040204020203" pitchFamily="34" charset="0"/>
              </a:rPr>
              <a:t> y le </a:t>
            </a:r>
            <a:r>
              <a:rPr lang="es-ES" sz="6000" dirty="0" smtClean="0">
                <a:solidFill>
                  <a:schemeClr val="bg1">
                    <a:lumMod val="85000"/>
                  </a:schemeClr>
                </a:solidFill>
                <a:latin typeface="Bahnschrift Condensed" panose="020B0502040204020203" pitchFamily="34" charset="0"/>
              </a:rPr>
              <a:t>dictarán </a:t>
            </a:r>
            <a:r>
              <a:rPr lang="es-ES" sz="6000" dirty="0">
                <a:solidFill>
                  <a:schemeClr val="bg1">
                    <a:lumMod val="85000"/>
                  </a:schemeClr>
                </a:solidFill>
                <a:latin typeface="Bahnschrift Condensed" panose="020B0502040204020203" pitchFamily="34" charset="0"/>
              </a:rPr>
              <a:t>a los legisladores lo que deben hacer en asuntos religiosos.</a:t>
            </a:r>
            <a:endParaRPr lang="es-DO" sz="6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7484788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612844"/>
            <a:ext cx="11177516" cy="5632311"/>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6000" dirty="0">
                <a:solidFill>
                  <a:schemeClr val="bg1">
                    <a:lumMod val="85000"/>
                  </a:schemeClr>
                </a:solidFill>
                <a:latin typeface="Bahnschrift Condensed" panose="020B0502040204020203" pitchFamily="34" charset="0"/>
              </a:rPr>
              <a:t>Como en los días de </a:t>
            </a:r>
            <a:r>
              <a:rPr lang="es-ES" sz="6000" dirty="0">
                <a:solidFill>
                  <a:srgbClr val="FFFF00"/>
                </a:solidFill>
                <a:latin typeface="Bahnschrift Condensed" panose="020B0502040204020203" pitchFamily="34" charset="0"/>
              </a:rPr>
              <a:t>Nehemías</a:t>
            </a:r>
            <a:r>
              <a:rPr lang="es-ES" sz="6000" dirty="0">
                <a:solidFill>
                  <a:schemeClr val="bg1">
                    <a:lumMod val="85000"/>
                  </a:schemeClr>
                </a:solidFill>
                <a:latin typeface="Bahnschrift Condensed" panose="020B0502040204020203" pitchFamily="34" charset="0"/>
              </a:rPr>
              <a:t> cuando funcionaba la </a:t>
            </a:r>
            <a:r>
              <a:rPr lang="es-ES" sz="6000" dirty="0">
                <a:solidFill>
                  <a:srgbClr val="FFFF00"/>
                </a:solidFill>
                <a:latin typeface="Bahnschrift Condensed" panose="020B0502040204020203" pitchFamily="34" charset="0"/>
              </a:rPr>
              <a:t>teocracia judía</a:t>
            </a:r>
            <a:r>
              <a:rPr lang="es-ES" sz="6000" dirty="0">
                <a:solidFill>
                  <a:schemeClr val="bg1">
                    <a:lumMod val="85000"/>
                  </a:schemeClr>
                </a:solidFill>
                <a:latin typeface="Bahnschrift Condensed" panose="020B0502040204020203" pitchFamily="34" charset="0"/>
              </a:rPr>
              <a:t>, habrá un </a:t>
            </a:r>
            <a:r>
              <a:rPr lang="es-ES" sz="6000" dirty="0" smtClean="0">
                <a:solidFill>
                  <a:srgbClr val="FFFF00"/>
                </a:solidFill>
                <a:latin typeface="Bahnschrift Condensed" panose="020B0502040204020203" pitchFamily="34" charset="0"/>
              </a:rPr>
              <a:t>“sábado” </a:t>
            </a:r>
            <a:r>
              <a:rPr lang="es-ES" sz="6000" dirty="0">
                <a:solidFill>
                  <a:srgbClr val="FFFF00"/>
                </a:solidFill>
                <a:latin typeface="Bahnschrift Condensed" panose="020B0502040204020203" pitchFamily="34" charset="0"/>
              </a:rPr>
              <a:t>nacional </a:t>
            </a:r>
            <a:r>
              <a:rPr lang="es-ES" sz="6000" dirty="0">
                <a:solidFill>
                  <a:schemeClr val="bg1">
                    <a:lumMod val="85000"/>
                  </a:schemeClr>
                </a:solidFill>
                <a:latin typeface="Bahnschrift Condensed" panose="020B0502040204020203" pitchFamily="34" charset="0"/>
              </a:rPr>
              <a:t>que se hará cumplir por ley. El </a:t>
            </a:r>
            <a:r>
              <a:rPr lang="es-ES" sz="6000" dirty="0" err="1">
                <a:solidFill>
                  <a:srgbClr val="FFFF00"/>
                </a:solidFill>
                <a:latin typeface="Bahnschrift Condensed" panose="020B0502040204020203" pitchFamily="34" charset="0"/>
              </a:rPr>
              <a:t>Reconstruccionismo</a:t>
            </a:r>
            <a:r>
              <a:rPr lang="es-ES" sz="6000" dirty="0">
                <a:solidFill>
                  <a:schemeClr val="bg1">
                    <a:lumMod val="85000"/>
                  </a:schemeClr>
                </a:solidFill>
                <a:latin typeface="Bahnschrift Condensed" panose="020B0502040204020203" pitchFamily="34" charset="0"/>
              </a:rPr>
              <a:t> quiere que los Estados Unidos una la iglesia con el estado como existía en la </a:t>
            </a:r>
            <a:r>
              <a:rPr lang="es-ES" sz="6000" dirty="0">
                <a:solidFill>
                  <a:srgbClr val="FFFF00"/>
                </a:solidFill>
                <a:latin typeface="Bahnschrift Condensed" panose="020B0502040204020203" pitchFamily="34" charset="0"/>
              </a:rPr>
              <a:t>época colonial</a:t>
            </a:r>
            <a:r>
              <a:rPr lang="es-ES" sz="6000" dirty="0">
                <a:solidFill>
                  <a:schemeClr val="bg1">
                    <a:lumMod val="85000"/>
                  </a:schemeClr>
                </a:solidFill>
                <a:latin typeface="Bahnschrift Condensed" panose="020B0502040204020203" pitchFamily="34" charset="0"/>
              </a:rPr>
              <a:t>.</a:t>
            </a:r>
            <a:endParaRPr lang="es-DO" sz="6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0489399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91905" y="107878"/>
            <a:ext cx="10381397"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Eventualmente </a:t>
            </a:r>
            <a:r>
              <a:rPr lang="es-ES" sz="4400" dirty="0">
                <a:solidFill>
                  <a:srgbClr val="FFFF00"/>
                </a:solidFill>
                <a:latin typeface="Bahnschrift Condensed" panose="020B0502040204020203" pitchFamily="34" charset="0"/>
              </a:rPr>
              <a:t>todo el mundo seguirá </a:t>
            </a:r>
            <a:r>
              <a:rPr lang="es-ES" sz="4400" dirty="0">
                <a:solidFill>
                  <a:schemeClr val="bg1">
                    <a:lumMod val="85000"/>
                  </a:schemeClr>
                </a:solidFill>
                <a:latin typeface="Bahnschrift Condensed" panose="020B0502040204020203" pitchFamily="34" charset="0"/>
              </a:rPr>
              <a:t>en los pasos de los Estados Unidos y </a:t>
            </a:r>
            <a:r>
              <a:rPr lang="es-ES" sz="4400" dirty="0">
                <a:solidFill>
                  <a:srgbClr val="FFFF00"/>
                </a:solidFill>
                <a:latin typeface="Bahnschrift Condensed" panose="020B0502040204020203" pitchFamily="34" charset="0"/>
              </a:rPr>
              <a:t>hará cumplir </a:t>
            </a:r>
            <a:r>
              <a:rPr lang="es-ES" sz="4400" dirty="0">
                <a:solidFill>
                  <a:schemeClr val="bg1">
                    <a:lumMod val="85000"/>
                  </a:schemeClr>
                </a:solidFill>
                <a:latin typeface="Bahnschrift Condensed" panose="020B0502040204020203" pitchFamily="34" charset="0"/>
              </a:rPr>
              <a:t>una ley dominical internacional (Apocalipsis 13:3 dice que todo el mundo se maravilló en pos de la bestia). Esto </a:t>
            </a:r>
            <a:r>
              <a:rPr lang="es-ES" sz="4400" dirty="0">
                <a:solidFill>
                  <a:srgbClr val="FFFF00"/>
                </a:solidFill>
                <a:latin typeface="Bahnschrift Condensed" panose="020B0502040204020203" pitchFamily="34" charset="0"/>
              </a:rPr>
              <a:t>parece imposible </a:t>
            </a:r>
            <a:r>
              <a:rPr lang="es-ES" sz="4400" dirty="0">
                <a:solidFill>
                  <a:schemeClr val="bg1">
                    <a:lumMod val="85000"/>
                  </a:schemeClr>
                </a:solidFill>
                <a:latin typeface="Bahnschrift Condensed" panose="020B0502040204020203" pitchFamily="34" charset="0"/>
              </a:rPr>
              <a:t>ahora con los musulmanes, los budistas y los hindúes, pero sucederá. Los </a:t>
            </a:r>
            <a:r>
              <a:rPr lang="es-ES" sz="4400" dirty="0">
                <a:solidFill>
                  <a:srgbClr val="FFFF00"/>
                </a:solidFill>
                <a:latin typeface="Bahnschrift Condensed" panose="020B0502040204020203" pitchFamily="34" charset="0"/>
              </a:rPr>
              <a:t>milagros</a:t>
            </a:r>
            <a:r>
              <a:rPr lang="es-ES" sz="4400" dirty="0">
                <a:solidFill>
                  <a:schemeClr val="bg1">
                    <a:lumMod val="85000"/>
                  </a:schemeClr>
                </a:solidFill>
                <a:latin typeface="Bahnschrift Condensed" panose="020B0502040204020203" pitchFamily="34" charset="0"/>
              </a:rPr>
              <a:t> a nivel global, el aumento de la </a:t>
            </a:r>
            <a:r>
              <a:rPr lang="es-ES" sz="4400" dirty="0">
                <a:solidFill>
                  <a:srgbClr val="FFFF00"/>
                </a:solidFill>
                <a:latin typeface="Bahnschrift Condensed" panose="020B0502040204020203" pitchFamily="34" charset="0"/>
              </a:rPr>
              <a:t>criminalidad</a:t>
            </a:r>
            <a:r>
              <a:rPr lang="es-ES" sz="4400" dirty="0">
                <a:solidFill>
                  <a:schemeClr val="bg1">
                    <a:lumMod val="85000"/>
                  </a:schemeClr>
                </a:solidFill>
                <a:latin typeface="Bahnschrift Condensed" panose="020B0502040204020203" pitchFamily="34" charset="0"/>
              </a:rPr>
              <a:t>, el </a:t>
            </a:r>
            <a:r>
              <a:rPr lang="es-ES" sz="4400" dirty="0">
                <a:solidFill>
                  <a:srgbClr val="FFFF00"/>
                </a:solidFill>
                <a:latin typeface="Bahnschrift Condensed" panose="020B0502040204020203" pitchFamily="34" charset="0"/>
              </a:rPr>
              <a:t>terrorismo</a:t>
            </a:r>
            <a:r>
              <a:rPr lang="es-ES" sz="4400" dirty="0">
                <a:solidFill>
                  <a:schemeClr val="bg1">
                    <a:lumMod val="85000"/>
                  </a:schemeClr>
                </a:solidFill>
                <a:latin typeface="Bahnschrift Condensed" panose="020B0502040204020203" pitchFamily="34" charset="0"/>
              </a:rPr>
              <a:t>, el deseo de eliminar la </a:t>
            </a:r>
            <a:r>
              <a:rPr lang="es-ES" sz="4400" dirty="0">
                <a:solidFill>
                  <a:srgbClr val="FFFF00"/>
                </a:solidFill>
                <a:latin typeface="Bahnschrift Condensed" panose="020B0502040204020203" pitchFamily="34" charset="0"/>
              </a:rPr>
              <a:t>pobreza</a:t>
            </a:r>
            <a:r>
              <a:rPr lang="es-ES" sz="4400" dirty="0">
                <a:solidFill>
                  <a:schemeClr val="bg1">
                    <a:lumMod val="85000"/>
                  </a:schemeClr>
                </a:solidFill>
                <a:latin typeface="Bahnschrift Condensed" panose="020B0502040204020203" pitchFamily="34" charset="0"/>
              </a:rPr>
              <a:t> y los </a:t>
            </a:r>
            <a:r>
              <a:rPr lang="es-ES" sz="4400" dirty="0">
                <a:solidFill>
                  <a:srgbClr val="FFFF00"/>
                </a:solidFill>
                <a:latin typeface="Bahnschrift Condensed" panose="020B0502040204020203" pitchFamily="34" charset="0"/>
              </a:rPr>
              <a:t>desastres naturales </a:t>
            </a:r>
            <a:r>
              <a:rPr lang="es-ES" sz="4400" dirty="0">
                <a:solidFill>
                  <a:schemeClr val="bg1">
                    <a:lumMod val="85000"/>
                  </a:schemeClr>
                </a:solidFill>
                <a:latin typeface="Bahnschrift Condensed" panose="020B0502040204020203" pitchFamily="34" charset="0"/>
              </a:rPr>
              <a:t>por causa del cambio climático, harán que todos cooperen por salvar al mundo de la ruina.</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8514681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287439" y="783772"/>
            <a:ext cx="10381397" cy="5078313"/>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5400" dirty="0">
                <a:solidFill>
                  <a:schemeClr val="bg1">
                    <a:lumMod val="85000"/>
                  </a:schemeClr>
                </a:solidFill>
                <a:latin typeface="Bahnschrift Condensed" panose="020B0502040204020203" pitchFamily="34" charset="0"/>
              </a:rPr>
              <a:t>El pueblo de Dios </a:t>
            </a:r>
            <a:r>
              <a:rPr lang="es-ES" sz="5400" dirty="0" smtClean="0">
                <a:solidFill>
                  <a:srgbClr val="FFFF00"/>
                </a:solidFill>
                <a:latin typeface="Bahnschrift Condensed" panose="020B0502040204020203" pitchFamily="34" charset="0"/>
              </a:rPr>
              <a:t>rehusará </a:t>
            </a:r>
            <a:r>
              <a:rPr lang="es-ES" sz="5400" dirty="0">
                <a:solidFill>
                  <a:srgbClr val="FFFF00"/>
                </a:solidFill>
                <a:latin typeface="Bahnschrift Condensed" panose="020B0502040204020203" pitchFamily="34" charset="0"/>
              </a:rPr>
              <a:t>guardar el domingo </a:t>
            </a:r>
            <a:r>
              <a:rPr lang="es-ES" sz="5400" dirty="0">
                <a:solidFill>
                  <a:schemeClr val="bg1">
                    <a:lumMod val="85000"/>
                  </a:schemeClr>
                </a:solidFill>
                <a:latin typeface="Bahnschrift Condensed" panose="020B0502040204020203" pitchFamily="34" charset="0"/>
              </a:rPr>
              <a:t>e insistirá en </a:t>
            </a:r>
            <a:r>
              <a:rPr lang="es-ES" sz="5400" dirty="0">
                <a:solidFill>
                  <a:srgbClr val="FFFF00"/>
                </a:solidFill>
                <a:latin typeface="Bahnschrift Condensed" panose="020B0502040204020203" pitchFamily="34" charset="0"/>
              </a:rPr>
              <a:t>guardar el Sábado </a:t>
            </a:r>
            <a:r>
              <a:rPr lang="es-ES" sz="5400" dirty="0">
                <a:solidFill>
                  <a:schemeClr val="bg1">
                    <a:lumMod val="85000"/>
                  </a:schemeClr>
                </a:solidFill>
                <a:latin typeface="Bahnschrift Condensed" panose="020B0502040204020203" pitchFamily="34" charset="0"/>
              </a:rPr>
              <a:t>y como resultado perderán sus </a:t>
            </a:r>
            <a:r>
              <a:rPr lang="es-ES" sz="5400" dirty="0">
                <a:solidFill>
                  <a:srgbClr val="FFFF00"/>
                </a:solidFill>
                <a:latin typeface="Bahnschrift Condensed" panose="020B0502040204020203" pitchFamily="34" charset="0"/>
              </a:rPr>
              <a:t>derechos civiles</a:t>
            </a:r>
            <a:r>
              <a:rPr lang="es-ES" sz="5400" dirty="0">
                <a:solidFill>
                  <a:schemeClr val="bg1">
                    <a:lumMod val="85000"/>
                  </a:schemeClr>
                </a:solidFill>
                <a:latin typeface="Bahnschrift Condensed" panose="020B0502040204020203" pitchFamily="34" charset="0"/>
              </a:rPr>
              <a:t>, se les prohibirá comprar y </a:t>
            </a:r>
            <a:r>
              <a:rPr lang="es-ES" sz="5400" dirty="0">
                <a:solidFill>
                  <a:srgbClr val="FFFF00"/>
                </a:solidFill>
                <a:latin typeface="Bahnschrift Condensed" panose="020B0502040204020203" pitchFamily="34" charset="0"/>
              </a:rPr>
              <a:t>vender</a:t>
            </a:r>
            <a:r>
              <a:rPr lang="es-ES" sz="5400" dirty="0">
                <a:solidFill>
                  <a:schemeClr val="bg1">
                    <a:lumMod val="85000"/>
                  </a:schemeClr>
                </a:solidFill>
                <a:latin typeface="Bahnschrift Condensed" panose="020B0502040204020203" pitchFamily="34" charset="0"/>
              </a:rPr>
              <a:t> y eventualmente se dará un </a:t>
            </a:r>
            <a:r>
              <a:rPr lang="es-ES" sz="5400" dirty="0">
                <a:solidFill>
                  <a:srgbClr val="FFFF00"/>
                </a:solidFill>
                <a:latin typeface="Bahnschrift Condensed" panose="020B0502040204020203" pitchFamily="34" charset="0"/>
              </a:rPr>
              <a:t>decreto de muerte</a:t>
            </a:r>
            <a:r>
              <a:rPr lang="es-ES" sz="5400" dirty="0">
                <a:solidFill>
                  <a:schemeClr val="bg1">
                    <a:lumMod val="85000"/>
                  </a:schemeClr>
                </a:solidFill>
                <a:latin typeface="Bahnschrift Condensed" panose="020B0502040204020203" pitchFamily="34" charset="0"/>
              </a:rPr>
              <a:t> contra ellos (Apocalipsis 13:15).</a:t>
            </a:r>
            <a:endParaRPr lang="es-DO" sz="5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0121935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05301" y="428178"/>
            <a:ext cx="10381397" cy="6001643"/>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Dice el </a:t>
            </a:r>
            <a:r>
              <a:rPr lang="es-ES" sz="4800" dirty="0">
                <a:solidFill>
                  <a:srgbClr val="FFFF00"/>
                </a:solidFill>
                <a:latin typeface="Bahnschrift Condensed" panose="020B0502040204020203" pitchFamily="34" charset="0"/>
              </a:rPr>
              <a:t>Espíritu de Profecía</a:t>
            </a:r>
            <a:r>
              <a:rPr lang="es-ES" sz="4800" dirty="0">
                <a:solidFill>
                  <a:schemeClr val="bg1">
                    <a:lumMod val="85000"/>
                  </a:schemeClr>
                </a:solidFill>
                <a:latin typeface="Bahnschrift Condensed" panose="020B0502040204020203" pitchFamily="34" charset="0"/>
              </a:rPr>
              <a:t>: “Para la sabiduría humana todo esto </a:t>
            </a:r>
            <a:r>
              <a:rPr lang="es-ES" sz="4800" dirty="0">
                <a:solidFill>
                  <a:srgbClr val="FFFF00"/>
                </a:solidFill>
                <a:latin typeface="Bahnschrift Condensed" panose="020B0502040204020203" pitchFamily="34" charset="0"/>
              </a:rPr>
              <a:t>parece ahora imposible</a:t>
            </a:r>
            <a:r>
              <a:rPr lang="es-ES" sz="4800" dirty="0">
                <a:solidFill>
                  <a:schemeClr val="bg1">
                    <a:lumMod val="85000"/>
                  </a:schemeClr>
                </a:solidFill>
                <a:latin typeface="Bahnschrift Condensed" panose="020B0502040204020203" pitchFamily="34" charset="0"/>
              </a:rPr>
              <a:t>; pero a medida que el espíritu </a:t>
            </a:r>
            <a:r>
              <a:rPr lang="es-ES" sz="4800" dirty="0" err="1">
                <a:solidFill>
                  <a:schemeClr val="bg1">
                    <a:lumMod val="85000"/>
                  </a:schemeClr>
                </a:solidFill>
                <a:latin typeface="Bahnschrift Condensed" panose="020B0502040204020203" pitchFamily="34" charset="0"/>
              </a:rPr>
              <a:t>refrenador</a:t>
            </a:r>
            <a:r>
              <a:rPr lang="es-ES" sz="4800" dirty="0">
                <a:solidFill>
                  <a:schemeClr val="bg1">
                    <a:lumMod val="85000"/>
                  </a:schemeClr>
                </a:solidFill>
                <a:latin typeface="Bahnschrift Condensed" panose="020B0502040204020203" pitchFamily="34" charset="0"/>
              </a:rPr>
              <a:t> de Dios se retire de los hombres y estos sean dominados por Satanás, que aborrece los preceptos divinos, se verán </a:t>
            </a:r>
            <a:r>
              <a:rPr lang="es-ES" sz="4800" dirty="0">
                <a:solidFill>
                  <a:srgbClr val="FFFF00"/>
                </a:solidFill>
                <a:latin typeface="Bahnschrift Condensed" panose="020B0502040204020203" pitchFamily="34" charset="0"/>
              </a:rPr>
              <a:t>cosas muy extrañas</a:t>
            </a:r>
            <a:r>
              <a:rPr lang="es-ES" sz="4800" dirty="0">
                <a:solidFill>
                  <a:schemeClr val="bg1">
                    <a:lumMod val="85000"/>
                  </a:schemeClr>
                </a:solidFill>
                <a:latin typeface="Bahnschrift Condensed" panose="020B0502040204020203" pitchFamily="34" charset="0"/>
              </a:rPr>
              <a:t>. Muy cruel puede ser el corazón humano cuando se le retiran el temor y el amor de Dios.” </a:t>
            </a:r>
            <a:r>
              <a:rPr lang="es-ES" sz="4800" dirty="0">
                <a:solidFill>
                  <a:srgbClr val="00B0F0"/>
                </a:solidFill>
                <a:latin typeface="Bahnschrift Condensed" panose="020B0502040204020203" pitchFamily="34" charset="0"/>
              </a:rPr>
              <a:t>El Conflicto de los Siglos, p. 593</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1054845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987737"/>
            <a:ext cx="10381397"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Toda persona en el mundo tendrá que decidir de </a:t>
            </a:r>
            <a:r>
              <a:rPr lang="es-ES" sz="4800" dirty="0" smtClean="0">
                <a:solidFill>
                  <a:schemeClr val="bg1">
                    <a:lumMod val="85000"/>
                  </a:schemeClr>
                </a:solidFill>
                <a:latin typeface="Bahnschrift Condensed" panose="020B0502040204020203" pitchFamily="34" charset="0"/>
              </a:rPr>
              <a:t>cuál </a:t>
            </a:r>
            <a:r>
              <a:rPr lang="es-ES" sz="4800" dirty="0">
                <a:solidFill>
                  <a:schemeClr val="bg1">
                    <a:lumMod val="85000"/>
                  </a:schemeClr>
                </a:solidFill>
                <a:latin typeface="Bahnschrift Condensed" panose="020B0502040204020203" pitchFamily="34" charset="0"/>
              </a:rPr>
              <a:t>lado esta. Los fieles recibirán el </a:t>
            </a:r>
            <a:r>
              <a:rPr lang="es-ES" sz="4800" dirty="0">
                <a:solidFill>
                  <a:srgbClr val="FFFF00"/>
                </a:solidFill>
                <a:latin typeface="Bahnschrift Condensed" panose="020B0502040204020203" pitchFamily="34" charset="0"/>
              </a:rPr>
              <a:t>sello de Dios </a:t>
            </a:r>
            <a:r>
              <a:rPr lang="es-ES" sz="4800" dirty="0">
                <a:solidFill>
                  <a:schemeClr val="bg1">
                    <a:lumMod val="85000"/>
                  </a:schemeClr>
                </a:solidFill>
                <a:latin typeface="Bahnschrift Condensed" panose="020B0502040204020203" pitchFamily="34" charset="0"/>
              </a:rPr>
              <a:t>y los infieles la </a:t>
            </a:r>
            <a:r>
              <a:rPr lang="es-ES" sz="4800" dirty="0">
                <a:solidFill>
                  <a:srgbClr val="FFFF00"/>
                </a:solidFill>
                <a:latin typeface="Bahnschrift Condensed" panose="020B0502040204020203" pitchFamily="34" charset="0"/>
              </a:rPr>
              <a:t>marca de la bestia</a:t>
            </a:r>
            <a:r>
              <a:rPr lang="es-ES" sz="4800" dirty="0">
                <a:solidFill>
                  <a:schemeClr val="bg1">
                    <a:lumMod val="85000"/>
                  </a:schemeClr>
                </a:solidFill>
                <a:latin typeface="Bahnschrift Condensed" panose="020B0502040204020203" pitchFamily="34" charset="0"/>
              </a:rPr>
              <a:t>. Cuando todos hayan tomado su decisión, se </a:t>
            </a:r>
            <a:r>
              <a:rPr lang="es-ES" sz="4800" dirty="0" smtClean="0">
                <a:solidFill>
                  <a:srgbClr val="FFFF00"/>
                </a:solidFill>
                <a:latin typeface="Bahnschrift Condensed" panose="020B0502040204020203" pitchFamily="34" charset="0"/>
              </a:rPr>
              <a:t>cerrará </a:t>
            </a:r>
            <a:r>
              <a:rPr lang="es-ES" sz="4800" dirty="0">
                <a:solidFill>
                  <a:srgbClr val="FFFF00"/>
                </a:solidFill>
                <a:latin typeface="Bahnschrift Condensed" panose="020B0502040204020203" pitchFamily="34" charset="0"/>
              </a:rPr>
              <a:t>la puerta </a:t>
            </a:r>
            <a:r>
              <a:rPr lang="es-ES" sz="4800" dirty="0">
                <a:solidFill>
                  <a:schemeClr val="bg1">
                    <a:lumMod val="85000"/>
                  </a:schemeClr>
                </a:solidFill>
                <a:latin typeface="Bahnschrift Condensed" panose="020B0502040204020203" pitchFamily="34" charset="0"/>
              </a:rPr>
              <a:t>de la gracia y </a:t>
            </a:r>
            <a:r>
              <a:rPr lang="es-ES" sz="4800" dirty="0" smtClean="0">
                <a:solidFill>
                  <a:schemeClr val="bg1">
                    <a:lumMod val="85000"/>
                  </a:schemeClr>
                </a:solidFill>
                <a:latin typeface="Bahnschrift Condensed" panose="020B0502040204020203" pitchFamily="34" charset="0"/>
              </a:rPr>
              <a:t>comenzará </a:t>
            </a:r>
            <a:r>
              <a:rPr lang="es-ES" sz="4800" dirty="0">
                <a:solidFill>
                  <a:schemeClr val="bg1">
                    <a:lumMod val="85000"/>
                  </a:schemeClr>
                </a:solidFill>
                <a:latin typeface="Bahnschrift Condensed" panose="020B0502040204020203" pitchFamily="34" charset="0"/>
              </a:rPr>
              <a:t>el </a:t>
            </a:r>
            <a:r>
              <a:rPr lang="es-ES" sz="4800" dirty="0">
                <a:solidFill>
                  <a:srgbClr val="FFFF00"/>
                </a:solidFill>
                <a:latin typeface="Bahnschrift Condensed" panose="020B0502040204020203" pitchFamily="34" charset="0"/>
              </a:rPr>
              <a:t>tiempo de angustia</a:t>
            </a:r>
            <a:r>
              <a:rPr lang="es-ES" sz="4800" dirty="0">
                <a:solidFill>
                  <a:schemeClr val="bg1">
                    <a:lumMod val="85000"/>
                  </a:schemeClr>
                </a:solidFill>
                <a:latin typeface="Bahnschrift Condensed" panose="020B0502040204020203" pitchFamily="34" charset="0"/>
              </a:rPr>
              <a:t>.</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548331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378255" y="766542"/>
            <a:ext cx="8621841"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La Unión de la Iglesia con el Estado</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21451413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593097"/>
            <a:ext cx="10776099" cy="550920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“Semejante actitud sería abiertamente contraria a los </a:t>
            </a:r>
            <a:r>
              <a:rPr lang="es-ES" sz="4400" dirty="0">
                <a:solidFill>
                  <a:srgbClr val="FFFF00"/>
                </a:solidFill>
                <a:latin typeface="Bahnschrift Condensed" panose="020B0502040204020203" pitchFamily="34" charset="0"/>
              </a:rPr>
              <a:t>principios de este gobierno</a:t>
            </a:r>
            <a:r>
              <a:rPr lang="es-ES" sz="4400" dirty="0">
                <a:solidFill>
                  <a:schemeClr val="bg1">
                    <a:lumMod val="85000"/>
                  </a:schemeClr>
                </a:solidFill>
                <a:latin typeface="Bahnschrift Condensed" panose="020B0502040204020203" pitchFamily="34" charset="0"/>
              </a:rPr>
              <a:t>, al genio de sus instituciones libres, a los claros y solemnes reconocimientos contenidos en la </a:t>
            </a:r>
            <a:r>
              <a:rPr lang="es-ES" sz="4400" dirty="0">
                <a:solidFill>
                  <a:srgbClr val="FFFF00"/>
                </a:solidFill>
                <a:latin typeface="Bahnschrift Condensed" panose="020B0502040204020203" pitchFamily="34" charset="0"/>
              </a:rPr>
              <a:t>declaración de la independencia</a:t>
            </a:r>
            <a:r>
              <a:rPr lang="es-ES" sz="4400" dirty="0">
                <a:solidFill>
                  <a:schemeClr val="bg1">
                    <a:lumMod val="85000"/>
                  </a:schemeClr>
                </a:solidFill>
                <a:latin typeface="Bahnschrift Condensed" panose="020B0502040204020203" pitchFamily="34" charset="0"/>
              </a:rPr>
              <a:t>, y contrarios finalmente a la </a:t>
            </a:r>
            <a:r>
              <a:rPr lang="es-ES" sz="4400" dirty="0">
                <a:solidFill>
                  <a:srgbClr val="FFFF00"/>
                </a:solidFill>
                <a:latin typeface="Bahnschrift Condensed" panose="020B0502040204020203" pitchFamily="34" charset="0"/>
              </a:rPr>
              <a:t>constitución</a:t>
            </a:r>
            <a:r>
              <a:rPr lang="es-ES" sz="4400" dirty="0">
                <a:solidFill>
                  <a:schemeClr val="bg1">
                    <a:lumMod val="85000"/>
                  </a:schemeClr>
                </a:solidFill>
                <a:latin typeface="Bahnschrift Condensed" panose="020B0502040204020203" pitchFamily="34" charset="0"/>
              </a:rPr>
              <a:t>. Los fundadores de la nación procuraron con acierto que </a:t>
            </a:r>
            <a:r>
              <a:rPr lang="es-ES" sz="4400" dirty="0">
                <a:solidFill>
                  <a:srgbClr val="FFFF00"/>
                </a:solidFill>
                <a:latin typeface="Bahnschrift Condensed" panose="020B0502040204020203" pitchFamily="34" charset="0"/>
              </a:rPr>
              <a:t>la iglesia no pudiera hacer uso del poder civil</a:t>
            </a:r>
            <a:r>
              <a:rPr lang="es-ES" sz="4400" dirty="0">
                <a:solidFill>
                  <a:schemeClr val="bg1">
                    <a:lumMod val="85000"/>
                  </a:schemeClr>
                </a:solidFill>
                <a:latin typeface="Bahnschrift Condensed" panose="020B0502040204020203" pitchFamily="34" charset="0"/>
              </a:rPr>
              <a:t>, con los consabidos e inevitables resultados: la intolerancia y la persecución. </a:t>
            </a:r>
            <a:endParaRPr lang="es-DO" sz="4400"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464880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94552" y="414250"/>
            <a:ext cx="10606045" cy="5262979"/>
          </a:xfrm>
          <a:prstGeom prst="rect">
            <a:avLst/>
          </a:prstGeom>
          <a:noFill/>
          <a:effectLst>
            <a:outerShdw blurRad="50800" dist="50800" dir="5400000" algn="ctr" rotWithShape="0">
              <a:srgbClr val="000000">
                <a:alpha val="52000"/>
              </a:srgbClr>
            </a:outerShdw>
          </a:effectLst>
        </p:spPr>
        <p:txBody>
          <a:bodyPr wrap="square" rtlCol="0">
            <a:spAutoFit/>
          </a:bodyPr>
          <a:lstStyle/>
          <a:p>
            <a:pPr marL="742950" indent="-742950">
              <a:buClr>
                <a:srgbClr val="FF0000"/>
              </a:buClr>
              <a:buFont typeface="+mj-lt"/>
              <a:buAutoNum type="arabicPeriod" startAt="4"/>
            </a:pPr>
            <a:r>
              <a:rPr lang="es-ES" sz="4800" dirty="0" smtClean="0">
                <a:solidFill>
                  <a:schemeClr val="bg1"/>
                </a:solidFill>
                <a:latin typeface="Bahnschrift Condensed" panose="020B0502040204020203" pitchFamily="34" charset="0"/>
              </a:rPr>
              <a:t>En </a:t>
            </a:r>
            <a:r>
              <a:rPr lang="es-ES" sz="4800" dirty="0">
                <a:solidFill>
                  <a:schemeClr val="bg1"/>
                </a:solidFill>
                <a:latin typeface="Bahnschrift Condensed" panose="020B0502040204020203" pitchFamily="34" charset="0"/>
              </a:rPr>
              <a:t>este estudio vamos a examinar la </a:t>
            </a:r>
            <a:r>
              <a:rPr lang="es-ES" sz="4800" dirty="0">
                <a:solidFill>
                  <a:srgbClr val="FFFF00"/>
                </a:solidFill>
                <a:latin typeface="Bahnschrift Condensed" panose="020B0502040204020203" pitchFamily="34" charset="0"/>
              </a:rPr>
              <a:t>secuencia de eventos</a:t>
            </a:r>
            <a:r>
              <a:rPr lang="es-ES" sz="4800" dirty="0">
                <a:solidFill>
                  <a:schemeClr val="bg1"/>
                </a:solidFill>
                <a:latin typeface="Bahnschrift Condensed" panose="020B0502040204020203" pitchFamily="34" charset="0"/>
              </a:rPr>
              <a:t> que </a:t>
            </a:r>
            <a:r>
              <a:rPr lang="es-ES" sz="4800" dirty="0" smtClean="0">
                <a:solidFill>
                  <a:schemeClr val="bg1"/>
                </a:solidFill>
                <a:latin typeface="Bahnschrift Condensed" panose="020B0502040204020203" pitchFamily="34" charset="0"/>
              </a:rPr>
              <a:t>llevarán </a:t>
            </a:r>
            <a:r>
              <a:rPr lang="es-ES" sz="4800" dirty="0">
                <a:solidFill>
                  <a:schemeClr val="bg1"/>
                </a:solidFill>
                <a:latin typeface="Bahnschrift Condensed" panose="020B0502040204020203" pitchFamily="34" charset="0"/>
              </a:rPr>
              <a:t>finalmente al establecimiento de una ley dominical nacional en los Estados Unidos.</a:t>
            </a:r>
          </a:p>
          <a:p>
            <a:pPr marL="742950" indent="-742950">
              <a:buClr>
                <a:srgbClr val="FF0000"/>
              </a:buClr>
              <a:buFont typeface="+mj-lt"/>
              <a:buAutoNum type="arabicPeriod" startAt="4"/>
            </a:pPr>
            <a:r>
              <a:rPr lang="es-ES" sz="4800" dirty="0" smtClean="0">
                <a:solidFill>
                  <a:schemeClr val="bg1"/>
                </a:solidFill>
                <a:latin typeface="Bahnschrift Condensed" panose="020B0502040204020203" pitchFamily="34" charset="0"/>
              </a:rPr>
              <a:t>Finalmente </a:t>
            </a:r>
            <a:r>
              <a:rPr lang="es-ES" sz="4800" dirty="0">
                <a:solidFill>
                  <a:schemeClr val="bg1"/>
                </a:solidFill>
                <a:latin typeface="Bahnschrift Condensed" panose="020B0502040204020203" pitchFamily="34" charset="0"/>
              </a:rPr>
              <a:t>veremos como el panorama </a:t>
            </a:r>
            <a:r>
              <a:rPr lang="es-ES" sz="4800" dirty="0">
                <a:solidFill>
                  <a:srgbClr val="FFFF00"/>
                </a:solidFill>
                <a:latin typeface="Bahnschrift Condensed" panose="020B0502040204020203" pitchFamily="34" charset="0"/>
              </a:rPr>
              <a:t>político y religioso</a:t>
            </a:r>
            <a:r>
              <a:rPr lang="es-ES" sz="4800" dirty="0">
                <a:solidFill>
                  <a:schemeClr val="bg1"/>
                </a:solidFill>
                <a:latin typeface="Bahnschrift Condensed" panose="020B0502040204020203" pitchFamily="34" charset="0"/>
              </a:rPr>
              <a:t> de hoy es similar al que existía a fines del siglo diecinueve.</a:t>
            </a:r>
            <a:endParaRPr lang="es-ES" sz="48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6579051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58022" y="223765"/>
            <a:ext cx="10776099"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lumMod val="85000"/>
                  </a:schemeClr>
                </a:solidFill>
                <a:latin typeface="Bahnschrift Condensed" panose="020B0502040204020203" pitchFamily="34" charset="0"/>
              </a:rPr>
              <a:t>“La </a:t>
            </a:r>
            <a:r>
              <a:rPr lang="es-ES" sz="4400" dirty="0">
                <a:solidFill>
                  <a:srgbClr val="FFFF00"/>
                </a:solidFill>
                <a:latin typeface="Bahnschrift Condensed" panose="020B0502040204020203" pitchFamily="34" charset="0"/>
              </a:rPr>
              <a:t>constitución</a:t>
            </a:r>
            <a:r>
              <a:rPr lang="es-ES" sz="4400" dirty="0">
                <a:solidFill>
                  <a:schemeClr val="bg1">
                    <a:lumMod val="85000"/>
                  </a:schemeClr>
                </a:solidFill>
                <a:latin typeface="Bahnschrift Condensed" panose="020B0502040204020203" pitchFamily="34" charset="0"/>
              </a:rPr>
              <a:t> garantiza que “el congreso no legislará con respecto al establecimiento de una religión ni prohibirá el libre ejercicio de ella”, y que “ninguna manifestación religiosa será jamás requerida como condición de aptitud para ninguna función o cargo público en los Estados Unidos”. Solo en </a:t>
            </a:r>
            <a:r>
              <a:rPr lang="es-ES" sz="4400" dirty="0">
                <a:solidFill>
                  <a:srgbClr val="FFFF00"/>
                </a:solidFill>
                <a:latin typeface="Bahnschrift Condensed" panose="020B0502040204020203" pitchFamily="34" charset="0"/>
              </a:rPr>
              <a:t>flagrante violación</a:t>
            </a:r>
            <a:r>
              <a:rPr lang="es-ES" sz="4400" dirty="0">
                <a:solidFill>
                  <a:schemeClr val="bg1">
                    <a:lumMod val="85000"/>
                  </a:schemeClr>
                </a:solidFill>
                <a:latin typeface="Bahnschrift Condensed" panose="020B0502040204020203" pitchFamily="34" charset="0"/>
              </a:rPr>
              <a:t> de estas garantías de la libertad de la nación, es como se puede imponer por la autoridad civil la observancia de </a:t>
            </a:r>
            <a:r>
              <a:rPr lang="es-ES" sz="4400" dirty="0">
                <a:solidFill>
                  <a:srgbClr val="FFFF00"/>
                </a:solidFill>
                <a:latin typeface="Bahnschrift Condensed" panose="020B0502040204020203" pitchFamily="34" charset="0"/>
              </a:rPr>
              <a:t>cualquier deber religioso</a:t>
            </a:r>
            <a:r>
              <a:rPr lang="es-ES" sz="4400" dirty="0">
                <a:solidFill>
                  <a:schemeClr val="bg1">
                    <a:lumMod val="85000"/>
                  </a:schemeClr>
                </a:solidFill>
                <a:latin typeface="Bahnschrift Condensed" panose="020B0502040204020203" pitchFamily="34" charset="0"/>
              </a:rPr>
              <a:t>. </a:t>
            </a:r>
            <a:endParaRPr lang="es-DO" sz="4400"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3668247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607646" y="1189092"/>
            <a:ext cx="10776099" cy="4524315"/>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smtClean="0">
                <a:solidFill>
                  <a:schemeClr val="bg1">
                    <a:lumMod val="85000"/>
                  </a:schemeClr>
                </a:solidFill>
                <a:latin typeface="Bahnschrift Condensed" panose="020B0502040204020203" pitchFamily="34" charset="0"/>
              </a:rPr>
              <a:t>Pero la inconsecuencia de tal procedimiento no es mayor que lo representado por el símbolo. Es la bestia con cuernos semejantes a los de un cordero—que profesa ser pura, mansa, inofensiva—y que habla como un dragón.” </a:t>
            </a:r>
            <a:r>
              <a:rPr lang="es-ES" sz="4800" dirty="0" smtClean="0">
                <a:solidFill>
                  <a:srgbClr val="00B0F0"/>
                </a:solidFill>
                <a:latin typeface="Bahnschrift Condensed" panose="020B0502040204020203" pitchFamily="34" charset="0"/>
              </a:rPr>
              <a:t>El Conflicto de los Siglos, p. 437</a:t>
            </a:r>
            <a:endParaRPr lang="es-DO" sz="4800"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1460080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89783" y="103955"/>
            <a:ext cx="10776099"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“Roma tiene su mira puesta en el restablecimiento de su poder, y tiende a recuperar su supremacía perdida. Establézcase en los Estados Unidos el principio de que la </a:t>
            </a:r>
            <a:r>
              <a:rPr lang="es-ES" sz="4400" dirty="0">
                <a:solidFill>
                  <a:srgbClr val="FFFF00"/>
                </a:solidFill>
                <a:latin typeface="Bahnschrift Condensed" panose="020B0502040204020203" pitchFamily="34" charset="0"/>
              </a:rPr>
              <a:t>iglesia puede emplear o dirigir el poder del estado</a:t>
            </a:r>
            <a:r>
              <a:rPr lang="es-ES" sz="4400" dirty="0">
                <a:solidFill>
                  <a:schemeClr val="bg1">
                    <a:lumMod val="85000"/>
                  </a:schemeClr>
                </a:solidFill>
                <a:latin typeface="Bahnschrift Condensed" panose="020B0502040204020203" pitchFamily="34" charset="0"/>
              </a:rPr>
              <a:t>; que las </a:t>
            </a:r>
            <a:r>
              <a:rPr lang="es-ES" sz="4400" dirty="0">
                <a:solidFill>
                  <a:srgbClr val="FFFF00"/>
                </a:solidFill>
                <a:latin typeface="Bahnschrift Condensed" panose="020B0502040204020203" pitchFamily="34" charset="0"/>
              </a:rPr>
              <a:t>leyes civiles </a:t>
            </a:r>
            <a:r>
              <a:rPr lang="es-ES" sz="4400" dirty="0">
                <a:solidFill>
                  <a:schemeClr val="bg1">
                    <a:lumMod val="85000"/>
                  </a:schemeClr>
                </a:solidFill>
                <a:latin typeface="Bahnschrift Condensed" panose="020B0502040204020203" pitchFamily="34" charset="0"/>
              </a:rPr>
              <a:t>pueden hacer obligatorias las </a:t>
            </a:r>
            <a:r>
              <a:rPr lang="es-ES" sz="4400" dirty="0">
                <a:solidFill>
                  <a:srgbClr val="FFFF00"/>
                </a:solidFill>
                <a:latin typeface="Bahnschrift Condensed" panose="020B0502040204020203" pitchFamily="34" charset="0"/>
              </a:rPr>
              <a:t>observancias religiosas</a:t>
            </a:r>
            <a:r>
              <a:rPr lang="es-ES" sz="4400" dirty="0">
                <a:solidFill>
                  <a:schemeClr val="bg1">
                    <a:lumMod val="85000"/>
                  </a:schemeClr>
                </a:solidFill>
                <a:latin typeface="Bahnschrift Condensed" panose="020B0502040204020203" pitchFamily="34" charset="0"/>
              </a:rPr>
              <a:t>; en una palabra, que la autoridad de la </a:t>
            </a:r>
            <a:r>
              <a:rPr lang="es-ES" sz="4400" dirty="0">
                <a:solidFill>
                  <a:srgbClr val="FFFF00"/>
                </a:solidFill>
                <a:latin typeface="Bahnschrift Condensed" panose="020B0502040204020203" pitchFamily="34" charset="0"/>
              </a:rPr>
              <a:t>iglesia con la del estado </a:t>
            </a:r>
            <a:r>
              <a:rPr lang="es-ES" sz="4400" dirty="0">
                <a:solidFill>
                  <a:schemeClr val="bg1">
                    <a:lumMod val="85000"/>
                  </a:schemeClr>
                </a:solidFill>
                <a:latin typeface="Bahnschrift Condensed" panose="020B0502040204020203" pitchFamily="34" charset="0"/>
              </a:rPr>
              <a:t>debe dominar las conciencias, y el triunfo de Roma quedará asegurado en la gran República de la América del Norte. </a:t>
            </a:r>
            <a:r>
              <a:rPr lang="es-ES" sz="4400" dirty="0" smtClean="0">
                <a:solidFill>
                  <a:schemeClr val="bg1">
                    <a:lumMod val="85000"/>
                  </a:schemeClr>
                </a:solidFill>
                <a:latin typeface="Bahnschrift Condensed" panose="020B0502040204020203" pitchFamily="34" charset="0"/>
              </a:rPr>
              <a:t>“ </a:t>
            </a:r>
            <a:r>
              <a:rPr lang="es-ES" sz="4400" dirty="0" smtClean="0">
                <a:solidFill>
                  <a:srgbClr val="00B0F0"/>
                </a:solidFill>
                <a:latin typeface="Bahnschrift Condensed" panose="020B0502040204020203" pitchFamily="34" charset="0"/>
              </a:rPr>
              <a:t>El </a:t>
            </a:r>
            <a:r>
              <a:rPr lang="es-ES" sz="4400" dirty="0">
                <a:solidFill>
                  <a:srgbClr val="00B0F0"/>
                </a:solidFill>
                <a:latin typeface="Bahnschrift Condensed" panose="020B0502040204020203" pitchFamily="34" charset="0"/>
              </a:rPr>
              <a:t>Conflicto de los Siglos, p. 567</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7556542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600501" y="305068"/>
            <a:ext cx="11165381"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lumMod val="85000"/>
                  </a:schemeClr>
                </a:solidFill>
                <a:latin typeface="Bahnschrift Condensed" panose="020B0502040204020203" pitchFamily="34" charset="0"/>
              </a:rPr>
              <a:t>      “</a:t>
            </a:r>
            <a:r>
              <a:rPr lang="es-ES" sz="4000" dirty="0">
                <a:solidFill>
                  <a:schemeClr val="bg1">
                    <a:lumMod val="85000"/>
                  </a:schemeClr>
                </a:solidFill>
                <a:latin typeface="Bahnschrift Condensed" panose="020B0502040204020203" pitchFamily="34" charset="0"/>
              </a:rPr>
              <a:t>Una vez que el sábado llegue a ser el punto especial de controversia en toda la cristiandad y las autoridades </a:t>
            </a:r>
            <a:r>
              <a:rPr lang="es-ES" sz="4000" dirty="0">
                <a:solidFill>
                  <a:srgbClr val="FFFF00"/>
                </a:solidFill>
                <a:latin typeface="Bahnschrift Condensed" panose="020B0502040204020203" pitchFamily="34" charset="0"/>
              </a:rPr>
              <a:t>religiosas y civiles se unan </a:t>
            </a:r>
            <a:r>
              <a:rPr lang="es-ES" sz="4000" dirty="0">
                <a:solidFill>
                  <a:schemeClr val="bg1">
                    <a:lumMod val="85000"/>
                  </a:schemeClr>
                </a:solidFill>
                <a:latin typeface="Bahnschrift Condensed" panose="020B0502040204020203" pitchFamily="34" charset="0"/>
              </a:rPr>
              <a:t>para imponer la observancia del domingo, la negativa persistente, por parte de una pequeña minoría, de ceder a la </a:t>
            </a:r>
            <a:r>
              <a:rPr lang="es-ES" sz="4000" dirty="0">
                <a:solidFill>
                  <a:srgbClr val="FFFF00"/>
                </a:solidFill>
                <a:latin typeface="Bahnschrift Condensed" panose="020B0502040204020203" pitchFamily="34" charset="0"/>
              </a:rPr>
              <a:t>exigencia popular</a:t>
            </a:r>
            <a:r>
              <a:rPr lang="es-ES" sz="4000" dirty="0">
                <a:solidFill>
                  <a:schemeClr val="bg1">
                    <a:lumMod val="85000"/>
                  </a:schemeClr>
                </a:solidFill>
                <a:latin typeface="Bahnschrift Condensed" panose="020B0502040204020203" pitchFamily="34" charset="0"/>
              </a:rPr>
              <a:t>, la convertirá en objeto de </a:t>
            </a:r>
            <a:r>
              <a:rPr lang="es-ES" sz="4000" dirty="0" smtClean="0">
                <a:solidFill>
                  <a:srgbClr val="FFFF00"/>
                </a:solidFill>
                <a:latin typeface="Bahnschrift Condensed" panose="020B0502040204020203" pitchFamily="34" charset="0"/>
              </a:rPr>
              <a:t>execración [abominación] </a:t>
            </a:r>
            <a:r>
              <a:rPr lang="es-ES" sz="4000" dirty="0">
                <a:solidFill>
                  <a:srgbClr val="FFFF00"/>
                </a:solidFill>
                <a:latin typeface="Bahnschrift Condensed" panose="020B0502040204020203" pitchFamily="34" charset="0"/>
              </a:rPr>
              <a:t>universal</a:t>
            </a:r>
            <a:r>
              <a:rPr lang="es-ES" sz="4000" dirty="0">
                <a:solidFill>
                  <a:schemeClr val="bg1">
                    <a:lumMod val="85000"/>
                  </a:schemeClr>
                </a:solidFill>
                <a:latin typeface="Bahnschrift Condensed" panose="020B0502040204020203" pitchFamily="34" charset="0"/>
              </a:rPr>
              <a:t>. Se demandará con insistencia que no se tolere a los pocos que se oponen a una institución de la iglesia y a una ley del estado; pues vale más que esos pocos sufran y no que naciones enteras sean precipitadas a la confusión y anarquía.” </a:t>
            </a:r>
            <a:r>
              <a:rPr lang="es-ES" sz="3200" dirty="0">
                <a:solidFill>
                  <a:srgbClr val="00B0F0"/>
                </a:solidFill>
                <a:latin typeface="Bahnschrift Condensed" panose="020B0502040204020203" pitchFamily="34" charset="0"/>
              </a:rPr>
              <a:t>El Conflicto de los Siglos, p. 601</a:t>
            </a:r>
            <a:endParaRPr lang="es-DO" sz="32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3668711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513309" y="1001104"/>
            <a:ext cx="11165381" cy="483209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“Cuando las iglesias protestantes se </a:t>
            </a:r>
            <a:r>
              <a:rPr lang="es-ES" sz="4400" dirty="0">
                <a:solidFill>
                  <a:srgbClr val="FFFF00"/>
                </a:solidFill>
                <a:latin typeface="Bahnschrift Condensed" panose="020B0502040204020203" pitchFamily="34" charset="0"/>
              </a:rPr>
              <a:t>unan con el poder secular </a:t>
            </a:r>
            <a:r>
              <a:rPr lang="es-ES" sz="4400" dirty="0">
                <a:solidFill>
                  <a:schemeClr val="bg1">
                    <a:lumMod val="85000"/>
                  </a:schemeClr>
                </a:solidFill>
                <a:latin typeface="Bahnschrift Condensed" panose="020B0502040204020203" pitchFamily="34" charset="0"/>
              </a:rPr>
              <a:t>para sostener una falsa religión, a la cual se opusieron sus antepasados soportando la más terrible persecución, entonces el día de descanso papal será hecho obligatorio por la autoridad combinada de </a:t>
            </a:r>
            <a:r>
              <a:rPr lang="es-ES" sz="4400" dirty="0">
                <a:solidFill>
                  <a:srgbClr val="FFFF00"/>
                </a:solidFill>
                <a:latin typeface="Bahnschrift Condensed" panose="020B0502040204020203" pitchFamily="34" charset="0"/>
              </a:rPr>
              <a:t>la iglesia y el estado</a:t>
            </a:r>
            <a:r>
              <a:rPr lang="es-ES" sz="4400" dirty="0">
                <a:solidFill>
                  <a:schemeClr val="bg1">
                    <a:lumMod val="85000"/>
                  </a:schemeClr>
                </a:solidFill>
                <a:latin typeface="Bahnschrift Condensed" panose="020B0502040204020203" pitchFamily="34" charset="0"/>
              </a:rPr>
              <a:t>. Habrá una </a:t>
            </a:r>
            <a:r>
              <a:rPr lang="es-ES" sz="4400" dirty="0">
                <a:solidFill>
                  <a:srgbClr val="FFFF00"/>
                </a:solidFill>
                <a:latin typeface="Bahnschrift Condensed" panose="020B0502040204020203" pitchFamily="34" charset="0"/>
              </a:rPr>
              <a:t>apostasía nacional</a:t>
            </a:r>
            <a:r>
              <a:rPr lang="es-ES" sz="4400" dirty="0">
                <a:solidFill>
                  <a:schemeClr val="bg1">
                    <a:lumMod val="85000"/>
                  </a:schemeClr>
                </a:solidFill>
                <a:latin typeface="Bahnschrift Condensed" panose="020B0502040204020203" pitchFamily="34" charset="0"/>
              </a:rPr>
              <a:t>, que determinará tan sólo la </a:t>
            </a:r>
            <a:r>
              <a:rPr lang="es-ES" sz="4400" dirty="0">
                <a:solidFill>
                  <a:srgbClr val="FFFF00"/>
                </a:solidFill>
                <a:latin typeface="Bahnschrift Condensed" panose="020B0502040204020203" pitchFamily="34" charset="0"/>
              </a:rPr>
              <a:t>ruina nacional</a:t>
            </a:r>
            <a:r>
              <a:rPr lang="es-ES" sz="4400" dirty="0">
                <a:solidFill>
                  <a:schemeClr val="bg1">
                    <a:lumMod val="85000"/>
                  </a:schemeClr>
                </a:solidFill>
                <a:latin typeface="Bahnschrift Condensed" panose="020B0502040204020203" pitchFamily="34" charset="0"/>
              </a:rPr>
              <a:t>.” </a:t>
            </a:r>
            <a:r>
              <a:rPr lang="es-ES" sz="4400" dirty="0">
                <a:solidFill>
                  <a:srgbClr val="00B0F0"/>
                </a:solidFill>
                <a:latin typeface="Bahnschrift Condensed" panose="020B0502040204020203" pitchFamily="34" charset="0"/>
              </a:rPr>
              <a:t>El Evangelismo, p. 174</a:t>
            </a:r>
            <a:endParaRPr lang="es-DO" sz="36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0162384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46161" y="920621"/>
            <a:ext cx="10577015" cy="5016758"/>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lumMod val="85000"/>
                  </a:schemeClr>
                </a:solidFill>
                <a:latin typeface="Bahnschrift Condensed" panose="020B0502040204020203" pitchFamily="34" charset="0"/>
              </a:rPr>
              <a:t>“Al ejercer el poder de la legislación religiosa, el movimiento llamado </a:t>
            </a:r>
            <a:r>
              <a:rPr lang="es-ES" sz="4000" dirty="0">
                <a:solidFill>
                  <a:srgbClr val="FFFF00"/>
                </a:solidFill>
                <a:latin typeface="Bahnschrift Condensed" panose="020B0502040204020203" pitchFamily="34" charset="0"/>
              </a:rPr>
              <a:t>Reforma Nacional </a:t>
            </a:r>
            <a:r>
              <a:rPr lang="es-ES" sz="4000" dirty="0">
                <a:solidFill>
                  <a:schemeClr val="bg1">
                    <a:lumMod val="85000"/>
                  </a:schemeClr>
                </a:solidFill>
                <a:latin typeface="Bahnschrift Condensed" panose="020B0502040204020203" pitchFamily="34" charset="0"/>
              </a:rPr>
              <a:t>manifestará, cuando esté plenamente desarrollado, </a:t>
            </a:r>
            <a:r>
              <a:rPr lang="es-ES" sz="4000" dirty="0">
                <a:solidFill>
                  <a:srgbClr val="FFFF00"/>
                </a:solidFill>
                <a:latin typeface="Bahnschrift Condensed" panose="020B0502040204020203" pitchFamily="34" charset="0"/>
              </a:rPr>
              <a:t>la misma intolerancia y opresión </a:t>
            </a:r>
            <a:r>
              <a:rPr lang="es-ES" sz="4000" dirty="0">
                <a:solidFill>
                  <a:schemeClr val="bg1">
                    <a:lumMod val="85000"/>
                  </a:schemeClr>
                </a:solidFill>
                <a:latin typeface="Bahnschrift Condensed" panose="020B0502040204020203" pitchFamily="34" charset="0"/>
              </a:rPr>
              <a:t>que prevalecieron en siglos pasados. Los concilios humanos asumieron entonces las prerrogativas de la Divinidad y aplastaron bajo su poder despótico la libertad de conciencia; a ellos siguieron el encarcelamiento, el destierro y la muerte de los que se oponían a sus dictados. </a:t>
            </a:r>
            <a:endParaRPr lang="es-DO" sz="32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4683075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91570" y="1001104"/>
            <a:ext cx="10385946"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lumMod val="85000"/>
                  </a:schemeClr>
                </a:solidFill>
                <a:latin typeface="Bahnschrift Condensed" panose="020B0502040204020203" pitchFamily="34" charset="0"/>
              </a:rPr>
              <a:t>Si </a:t>
            </a:r>
            <a:r>
              <a:rPr lang="es-ES" sz="4000" dirty="0">
                <a:solidFill>
                  <a:srgbClr val="FFFF00"/>
                </a:solidFill>
                <a:latin typeface="Bahnschrift Condensed" panose="020B0502040204020203" pitchFamily="34" charset="0"/>
              </a:rPr>
              <a:t>por la </a:t>
            </a:r>
            <a:r>
              <a:rPr lang="es-ES" sz="4000" dirty="0" smtClean="0">
                <a:solidFill>
                  <a:srgbClr val="FFFF00"/>
                </a:solidFill>
                <a:latin typeface="Bahnschrift Condensed" panose="020B0502040204020203" pitchFamily="34" charset="0"/>
              </a:rPr>
              <a:t>legislación, </a:t>
            </a:r>
            <a:r>
              <a:rPr lang="es-ES" sz="4000" dirty="0">
                <a:solidFill>
                  <a:schemeClr val="bg1">
                    <a:lumMod val="85000"/>
                  </a:schemeClr>
                </a:solidFill>
                <a:latin typeface="Bahnschrift Condensed" panose="020B0502040204020203" pitchFamily="34" charset="0"/>
              </a:rPr>
              <a:t>el papismo y sus principios vuelven a tener poder, se volverán a </a:t>
            </a:r>
            <a:r>
              <a:rPr lang="es-ES" sz="4000" dirty="0">
                <a:solidFill>
                  <a:srgbClr val="FFFF00"/>
                </a:solidFill>
                <a:latin typeface="Bahnschrift Condensed" panose="020B0502040204020203" pitchFamily="34" charset="0"/>
              </a:rPr>
              <a:t>encender los fuegos de la persecución</a:t>
            </a:r>
            <a:r>
              <a:rPr lang="es-ES" sz="4000" dirty="0">
                <a:solidFill>
                  <a:schemeClr val="bg1">
                    <a:lumMod val="85000"/>
                  </a:schemeClr>
                </a:solidFill>
                <a:latin typeface="Bahnschrift Condensed" panose="020B0502040204020203" pitchFamily="34" charset="0"/>
              </a:rPr>
              <a:t> contra aquellos que no sacrifiquen su conciencia y la verdad en deferencia a los errores populares. Este mal está a punto de producirse.” </a:t>
            </a:r>
            <a:r>
              <a:rPr lang="es-ES" sz="4000" dirty="0">
                <a:solidFill>
                  <a:srgbClr val="00B0F0"/>
                </a:solidFill>
                <a:latin typeface="Bahnschrift Condensed" panose="020B0502040204020203" pitchFamily="34" charset="0"/>
              </a:rPr>
              <a:t>Testimonios para la Iglesia, tomo 5, p. 666</a:t>
            </a:r>
            <a:endParaRPr lang="es-DO" sz="32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8006894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123668" y="1312452"/>
            <a:ext cx="6601972"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Andando a Ciegas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33204665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30726" y="1240046"/>
            <a:ext cx="10776099"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“Son muchos los que, aun entre los empeñados en este movimiento para imponer el domingo, </a:t>
            </a:r>
            <a:r>
              <a:rPr lang="es-ES" sz="4800" dirty="0">
                <a:solidFill>
                  <a:srgbClr val="FFFF00"/>
                </a:solidFill>
                <a:latin typeface="Bahnschrift Condensed" panose="020B0502040204020203" pitchFamily="34" charset="0"/>
              </a:rPr>
              <a:t>están ciegos</a:t>
            </a:r>
            <a:r>
              <a:rPr lang="es-ES" sz="4800" dirty="0">
                <a:solidFill>
                  <a:schemeClr val="bg1">
                    <a:lumMod val="85000"/>
                  </a:schemeClr>
                </a:solidFill>
                <a:latin typeface="Bahnschrift Condensed" panose="020B0502040204020203" pitchFamily="34" charset="0"/>
              </a:rPr>
              <a:t> en cuanto a los resultados que seguirán a esta acción. </a:t>
            </a:r>
            <a:r>
              <a:rPr lang="es-ES" sz="4800" dirty="0">
                <a:solidFill>
                  <a:srgbClr val="FFFF00"/>
                </a:solidFill>
                <a:latin typeface="Bahnschrift Condensed" panose="020B0502040204020203" pitchFamily="34" charset="0"/>
              </a:rPr>
              <a:t>No ven </a:t>
            </a:r>
            <a:r>
              <a:rPr lang="es-ES" sz="4800" dirty="0">
                <a:solidFill>
                  <a:schemeClr val="bg1">
                    <a:lumMod val="85000"/>
                  </a:schemeClr>
                </a:solidFill>
                <a:latin typeface="Bahnschrift Condensed" panose="020B0502040204020203" pitchFamily="34" charset="0"/>
              </a:rPr>
              <a:t>que están atentando directamente contra la libertad religiosa.” </a:t>
            </a:r>
            <a:r>
              <a:rPr lang="es-ES" sz="4800" dirty="0">
                <a:solidFill>
                  <a:srgbClr val="00B0F0"/>
                </a:solidFill>
                <a:latin typeface="Bahnschrift Condensed" panose="020B0502040204020203" pitchFamily="34" charset="0"/>
              </a:rPr>
              <a:t>5T, p. 665</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0820015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03430" y="1166842"/>
            <a:ext cx="10776099" cy="4524315"/>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“Una </a:t>
            </a:r>
            <a:r>
              <a:rPr lang="es-ES" sz="4800" dirty="0">
                <a:solidFill>
                  <a:srgbClr val="FFFF00"/>
                </a:solidFill>
                <a:latin typeface="Bahnschrift Condensed" panose="020B0502040204020203" pitchFamily="34" charset="0"/>
              </a:rPr>
              <a:t>fuerza satánica está propulsando </a:t>
            </a:r>
            <a:r>
              <a:rPr lang="es-ES" sz="4800" dirty="0">
                <a:solidFill>
                  <a:schemeClr val="bg1">
                    <a:lumMod val="85000"/>
                  </a:schemeClr>
                </a:solidFill>
                <a:latin typeface="Bahnschrift Condensed" panose="020B0502040204020203" pitchFamily="34" charset="0"/>
              </a:rPr>
              <a:t>el movimiento a favor del domingo, pero obra </a:t>
            </a:r>
            <a:r>
              <a:rPr lang="es-ES" sz="4800" dirty="0">
                <a:solidFill>
                  <a:srgbClr val="FFFF00"/>
                </a:solidFill>
                <a:latin typeface="Bahnschrift Condensed" panose="020B0502040204020203" pitchFamily="34" charset="0"/>
              </a:rPr>
              <a:t>ocultamente</a:t>
            </a:r>
            <a:r>
              <a:rPr lang="es-ES" sz="4800" dirty="0">
                <a:solidFill>
                  <a:schemeClr val="bg1">
                    <a:lumMod val="85000"/>
                  </a:schemeClr>
                </a:solidFill>
                <a:latin typeface="Bahnschrift Condensed" panose="020B0502040204020203" pitchFamily="34" charset="0"/>
              </a:rPr>
              <a:t>. Aun los hombres que están activos en esta obra </a:t>
            </a:r>
            <a:r>
              <a:rPr lang="es-ES" sz="4800" dirty="0">
                <a:solidFill>
                  <a:srgbClr val="FFFF00"/>
                </a:solidFill>
                <a:latin typeface="Bahnschrift Condensed" panose="020B0502040204020203" pitchFamily="34" charset="0"/>
              </a:rPr>
              <a:t>están enceguecidos </a:t>
            </a:r>
            <a:r>
              <a:rPr lang="es-ES" sz="4800" dirty="0">
                <a:solidFill>
                  <a:schemeClr val="bg1">
                    <a:lumMod val="85000"/>
                  </a:schemeClr>
                </a:solidFill>
                <a:latin typeface="Bahnschrift Condensed" panose="020B0502040204020203" pitchFamily="34" charset="0"/>
              </a:rPr>
              <a:t>en cuanto a los resultados que resultaran de su movimiento.” </a:t>
            </a:r>
            <a:r>
              <a:rPr lang="es-ES" sz="4800" dirty="0" err="1">
                <a:solidFill>
                  <a:srgbClr val="00B0F0"/>
                </a:solidFill>
                <a:latin typeface="Bahnschrift Condensed" panose="020B0502040204020203" pitchFamily="34" charset="0"/>
              </a:rPr>
              <a:t>Review</a:t>
            </a:r>
            <a:r>
              <a:rPr lang="es-ES" sz="4800" dirty="0">
                <a:solidFill>
                  <a:srgbClr val="00B0F0"/>
                </a:solidFill>
                <a:latin typeface="Bahnschrift Condensed" panose="020B0502040204020203" pitchFamily="34" charset="0"/>
              </a:rPr>
              <a:t> and </a:t>
            </a:r>
            <a:r>
              <a:rPr lang="es-ES" sz="4800" dirty="0" err="1">
                <a:solidFill>
                  <a:srgbClr val="00B0F0"/>
                </a:solidFill>
                <a:latin typeface="Bahnschrift Condensed" panose="020B0502040204020203" pitchFamily="34" charset="0"/>
              </a:rPr>
              <a:t>Herald</a:t>
            </a:r>
            <a:r>
              <a:rPr lang="es-ES" sz="4800" dirty="0">
                <a:solidFill>
                  <a:srgbClr val="00B0F0"/>
                </a:solidFill>
                <a:latin typeface="Bahnschrift Condensed" panose="020B0502040204020203" pitchFamily="34" charset="0"/>
              </a:rPr>
              <a:t>, Enero 1, 1889</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264634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1665027" y="1317151"/>
            <a:ext cx="9550909" cy="2554545"/>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000" dirty="0">
                <a:solidFill>
                  <a:schemeClr val="bg1"/>
                </a:solidFill>
                <a:latin typeface="Bahnschrift Light Condensed" panose="020B0502040204020203" pitchFamily="34" charset="0"/>
              </a:rPr>
              <a:t>¿Por qué no se Impuso la Ley Dominical en 1888?</a:t>
            </a:r>
            <a:endParaRPr lang="es-DO" sz="80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10739513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76135" y="783772"/>
            <a:ext cx="10776099" cy="550920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“El movimiento en favor del domingo se está abriendo paso </a:t>
            </a:r>
            <a:r>
              <a:rPr lang="es-ES" sz="4400" dirty="0">
                <a:solidFill>
                  <a:srgbClr val="FFFF00"/>
                </a:solidFill>
                <a:latin typeface="Bahnschrift Condensed" panose="020B0502040204020203" pitchFamily="34" charset="0"/>
              </a:rPr>
              <a:t>en las tinieblas</a:t>
            </a:r>
            <a:r>
              <a:rPr lang="es-ES" sz="4400" dirty="0">
                <a:solidFill>
                  <a:schemeClr val="bg1">
                    <a:lumMod val="85000"/>
                  </a:schemeClr>
                </a:solidFill>
                <a:latin typeface="Bahnschrift Condensed" panose="020B0502040204020203" pitchFamily="34" charset="0"/>
              </a:rPr>
              <a:t>. Los dirigentes están </a:t>
            </a:r>
            <a:r>
              <a:rPr lang="es-ES" sz="4400" dirty="0">
                <a:solidFill>
                  <a:srgbClr val="FFFF00"/>
                </a:solidFill>
                <a:latin typeface="Bahnschrift Condensed" panose="020B0502040204020203" pitchFamily="34" charset="0"/>
              </a:rPr>
              <a:t>ocultando</a:t>
            </a:r>
            <a:r>
              <a:rPr lang="es-ES" sz="4400" dirty="0">
                <a:solidFill>
                  <a:schemeClr val="bg1">
                    <a:lumMod val="85000"/>
                  </a:schemeClr>
                </a:solidFill>
                <a:latin typeface="Bahnschrift Condensed" panose="020B0502040204020203" pitchFamily="34" charset="0"/>
              </a:rPr>
              <a:t> el fin verdadero, y muchos de los que se unen al movimiento </a:t>
            </a:r>
            <a:r>
              <a:rPr lang="es-ES" sz="4400" dirty="0">
                <a:solidFill>
                  <a:srgbClr val="FFFF00"/>
                </a:solidFill>
                <a:latin typeface="Bahnschrift Condensed" panose="020B0502040204020203" pitchFamily="34" charset="0"/>
              </a:rPr>
              <a:t>no ven ellos mismos </a:t>
            </a:r>
            <a:r>
              <a:rPr lang="es-ES" sz="4400" dirty="0">
                <a:solidFill>
                  <a:schemeClr val="bg1">
                    <a:lumMod val="85000"/>
                  </a:schemeClr>
                </a:solidFill>
                <a:latin typeface="Bahnschrift Condensed" panose="020B0502040204020203" pitchFamily="34" charset="0"/>
              </a:rPr>
              <a:t>hacia dónde tiende la corriente que se hace sentir </a:t>
            </a:r>
            <a:r>
              <a:rPr lang="es-ES" sz="4400" dirty="0">
                <a:solidFill>
                  <a:srgbClr val="FFFF00"/>
                </a:solidFill>
                <a:latin typeface="Bahnschrift Condensed" panose="020B0502040204020203" pitchFamily="34" charset="0"/>
              </a:rPr>
              <a:t>por debajo de cuerdas</a:t>
            </a:r>
            <a:r>
              <a:rPr lang="es-ES" sz="4400" dirty="0">
                <a:solidFill>
                  <a:schemeClr val="bg1">
                    <a:lumMod val="85000"/>
                  </a:schemeClr>
                </a:solidFill>
                <a:latin typeface="Bahnschrift Condensed" panose="020B0502040204020203" pitchFamily="34" charset="0"/>
              </a:rPr>
              <a:t>. Los fines que </a:t>
            </a:r>
            <a:r>
              <a:rPr lang="es-ES" sz="4400" dirty="0">
                <a:solidFill>
                  <a:srgbClr val="FFFF00"/>
                </a:solidFill>
                <a:latin typeface="Bahnschrift Condensed" panose="020B0502040204020203" pitchFamily="34" charset="0"/>
              </a:rPr>
              <a:t>profesan son benignos y aparentemente cristianos</a:t>
            </a:r>
            <a:r>
              <a:rPr lang="es-ES" sz="4400" dirty="0">
                <a:solidFill>
                  <a:schemeClr val="bg1">
                    <a:lumMod val="85000"/>
                  </a:schemeClr>
                </a:solidFill>
                <a:latin typeface="Bahnschrift Condensed" panose="020B0502040204020203" pitchFamily="34" charset="0"/>
              </a:rPr>
              <a:t>; pero cuando hablen, se revelará el espíritu del dragón.” </a:t>
            </a:r>
            <a:r>
              <a:rPr lang="es-ES" sz="4400" dirty="0">
                <a:solidFill>
                  <a:srgbClr val="00B0F0"/>
                </a:solidFill>
                <a:latin typeface="Bahnschrift Condensed" panose="020B0502040204020203" pitchFamily="34" charset="0"/>
              </a:rPr>
              <a:t>Testimonios para la Iglesia, tomo 5, p. 427</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2536594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806056" y="901521"/>
            <a:ext cx="6601972" cy="4154984"/>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Protestantes le darán la mano al papado</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29706063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1166842"/>
            <a:ext cx="10776099" cy="4524315"/>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lumMod val="85000"/>
                  </a:schemeClr>
                </a:solidFill>
                <a:latin typeface="Bahnschrift Condensed" panose="020B0502040204020203" pitchFamily="34" charset="0"/>
              </a:rPr>
              <a:t>“Los </a:t>
            </a:r>
            <a:r>
              <a:rPr lang="es-ES" sz="4800" dirty="0">
                <a:solidFill>
                  <a:srgbClr val="FFFF00"/>
                </a:solidFill>
                <a:latin typeface="Bahnschrift Condensed" panose="020B0502040204020203" pitchFamily="34" charset="0"/>
              </a:rPr>
              <a:t>protestantes</a:t>
            </a:r>
            <a:r>
              <a:rPr lang="es-ES" sz="4800" dirty="0">
                <a:solidFill>
                  <a:schemeClr val="bg1">
                    <a:lumMod val="85000"/>
                  </a:schemeClr>
                </a:solidFill>
                <a:latin typeface="Bahnschrift Condensed" panose="020B0502040204020203" pitchFamily="34" charset="0"/>
              </a:rPr>
              <a:t> volcarán toda su influencia y su poder del </a:t>
            </a:r>
            <a:r>
              <a:rPr lang="es-ES" sz="4800" dirty="0">
                <a:solidFill>
                  <a:srgbClr val="FFFF00"/>
                </a:solidFill>
                <a:latin typeface="Bahnschrift Condensed" panose="020B0502040204020203" pitchFamily="34" charset="0"/>
              </a:rPr>
              <a:t>lado del papado</a:t>
            </a:r>
            <a:r>
              <a:rPr lang="es-ES" sz="4800" dirty="0">
                <a:solidFill>
                  <a:schemeClr val="bg1">
                    <a:lumMod val="85000"/>
                  </a:schemeClr>
                </a:solidFill>
                <a:latin typeface="Bahnschrift Condensed" panose="020B0502040204020203" pitchFamily="34" charset="0"/>
              </a:rPr>
              <a:t>; mediante un </a:t>
            </a:r>
            <a:r>
              <a:rPr lang="es-ES" sz="4800" dirty="0">
                <a:solidFill>
                  <a:srgbClr val="FFFF00"/>
                </a:solidFill>
                <a:latin typeface="Bahnschrift Condensed" panose="020B0502040204020203" pitchFamily="34" charset="0"/>
              </a:rPr>
              <a:t>decreto nacional</a:t>
            </a:r>
            <a:r>
              <a:rPr lang="es-ES" sz="4800" dirty="0">
                <a:solidFill>
                  <a:schemeClr val="bg1">
                    <a:lumMod val="85000"/>
                  </a:schemeClr>
                </a:solidFill>
                <a:latin typeface="Bahnschrift Condensed" panose="020B0502040204020203" pitchFamily="34" charset="0"/>
              </a:rPr>
              <a:t> que imponga el falso día de reposo, </a:t>
            </a:r>
            <a:r>
              <a:rPr lang="es-ES" sz="4800" dirty="0">
                <a:solidFill>
                  <a:srgbClr val="FFFF00"/>
                </a:solidFill>
                <a:latin typeface="Bahnschrift Condensed" panose="020B0502040204020203" pitchFamily="34" charset="0"/>
              </a:rPr>
              <a:t>darán vida y vigor</a:t>
            </a:r>
            <a:r>
              <a:rPr lang="es-ES" sz="4800" dirty="0">
                <a:solidFill>
                  <a:schemeClr val="bg1">
                    <a:lumMod val="85000"/>
                  </a:schemeClr>
                </a:solidFill>
                <a:latin typeface="Bahnschrift Condensed" panose="020B0502040204020203" pitchFamily="34" charset="0"/>
              </a:rPr>
              <a:t> a la corrompida fe de Roma, </a:t>
            </a:r>
            <a:r>
              <a:rPr lang="es-ES" sz="4800" dirty="0">
                <a:solidFill>
                  <a:srgbClr val="FFFF00"/>
                </a:solidFill>
                <a:latin typeface="Bahnschrift Condensed" panose="020B0502040204020203" pitchFamily="34" charset="0"/>
              </a:rPr>
              <a:t>reviviendo [Apocalipsis 13:3]</a:t>
            </a:r>
            <a:r>
              <a:rPr lang="es-ES" sz="4800" dirty="0">
                <a:solidFill>
                  <a:schemeClr val="bg1">
                    <a:lumMod val="85000"/>
                  </a:schemeClr>
                </a:solidFill>
                <a:latin typeface="Bahnschrift Condensed" panose="020B0502040204020203" pitchFamily="34" charset="0"/>
              </a:rPr>
              <a:t> su tiranía y opresión de las conciencias.” </a:t>
            </a:r>
            <a:r>
              <a:rPr lang="es-ES" sz="4800" dirty="0">
                <a:solidFill>
                  <a:srgbClr val="00B0F0"/>
                </a:solidFill>
                <a:latin typeface="Bahnschrift Condensed" panose="020B0502040204020203" pitchFamily="34" charset="0"/>
              </a:rPr>
              <a:t>Eventos de los Últimos Días, p. 132</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3479483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48840" y="335845"/>
            <a:ext cx="10776099"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“Los protestantes </a:t>
            </a:r>
            <a:r>
              <a:rPr lang="es-ES" sz="4400" dirty="0">
                <a:solidFill>
                  <a:srgbClr val="FFFF00"/>
                </a:solidFill>
                <a:latin typeface="Bahnschrift Condensed" panose="020B0502040204020203" pitchFamily="34" charset="0"/>
              </a:rPr>
              <a:t>se han entremetido </a:t>
            </a:r>
            <a:r>
              <a:rPr lang="es-ES" sz="4400" dirty="0">
                <a:solidFill>
                  <a:schemeClr val="bg1">
                    <a:lumMod val="85000"/>
                  </a:schemeClr>
                </a:solidFill>
                <a:latin typeface="Bahnschrift Condensed" panose="020B0502040204020203" pitchFamily="34" charset="0"/>
              </a:rPr>
              <a:t>con el papado y </a:t>
            </a:r>
            <a:r>
              <a:rPr lang="es-ES" sz="4400" dirty="0">
                <a:solidFill>
                  <a:srgbClr val="FFFF00"/>
                </a:solidFill>
                <a:latin typeface="Bahnschrift Condensed" panose="020B0502040204020203" pitchFamily="34" charset="0"/>
              </a:rPr>
              <a:t>lo</a:t>
            </a:r>
            <a:r>
              <a:rPr lang="es-ES" sz="4400" dirty="0">
                <a:solidFill>
                  <a:schemeClr val="bg1">
                    <a:lumMod val="85000"/>
                  </a:schemeClr>
                </a:solidFill>
                <a:latin typeface="Bahnschrift Condensed" panose="020B0502040204020203" pitchFamily="34" charset="0"/>
              </a:rPr>
              <a:t> </a:t>
            </a:r>
            <a:r>
              <a:rPr lang="es-ES" sz="4400" dirty="0">
                <a:solidFill>
                  <a:srgbClr val="FFFF00"/>
                </a:solidFill>
                <a:latin typeface="Bahnschrift Condensed" panose="020B0502040204020203" pitchFamily="34" charset="0"/>
              </a:rPr>
              <a:t>han patrocinado</a:t>
            </a:r>
            <a:r>
              <a:rPr lang="es-ES" sz="4400" dirty="0">
                <a:solidFill>
                  <a:schemeClr val="bg1">
                    <a:lumMod val="85000"/>
                  </a:schemeClr>
                </a:solidFill>
                <a:latin typeface="Bahnschrift Condensed" panose="020B0502040204020203" pitchFamily="34" charset="0"/>
              </a:rPr>
              <a:t>; han hecho </a:t>
            </a:r>
            <a:r>
              <a:rPr lang="es-ES" sz="4400" dirty="0">
                <a:solidFill>
                  <a:srgbClr val="FFFF00"/>
                </a:solidFill>
                <a:latin typeface="Bahnschrift Condensed" panose="020B0502040204020203" pitchFamily="34" charset="0"/>
              </a:rPr>
              <a:t>transigencias y concesiones </a:t>
            </a:r>
            <a:r>
              <a:rPr lang="es-ES" sz="4400" dirty="0">
                <a:solidFill>
                  <a:schemeClr val="bg1">
                    <a:lumMod val="85000"/>
                  </a:schemeClr>
                </a:solidFill>
                <a:latin typeface="Bahnschrift Condensed" panose="020B0502040204020203" pitchFamily="34" charset="0"/>
              </a:rPr>
              <a:t>que sorprenden a los mismos papistas y les resultan incomprensibles. Los hombres </a:t>
            </a:r>
            <a:r>
              <a:rPr lang="es-ES" sz="4400" dirty="0">
                <a:solidFill>
                  <a:srgbClr val="FFFF00"/>
                </a:solidFill>
                <a:latin typeface="Bahnschrift Condensed" panose="020B0502040204020203" pitchFamily="34" charset="0"/>
              </a:rPr>
              <a:t>cierran los ojos </a:t>
            </a:r>
            <a:r>
              <a:rPr lang="es-ES" sz="4400" dirty="0">
                <a:solidFill>
                  <a:schemeClr val="bg1">
                    <a:lumMod val="85000"/>
                  </a:schemeClr>
                </a:solidFill>
                <a:latin typeface="Bahnschrift Condensed" panose="020B0502040204020203" pitchFamily="34" charset="0"/>
              </a:rPr>
              <a:t>ante el verdadero carácter del romanismo, ante los peligros que hay que temer de su supremacía. Hay necesidad de despertar al pueblo para hacerle rechazar los avances de este enemigo peligrosísimo de la libertad civil y religiosa.” CS, p. 554</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5382659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323833" y="335845"/>
            <a:ext cx="10112991"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“Cualquier movimiento en favor de la </a:t>
            </a:r>
            <a:r>
              <a:rPr lang="es-ES" sz="4400" dirty="0">
                <a:solidFill>
                  <a:srgbClr val="FFFF00"/>
                </a:solidFill>
                <a:latin typeface="Bahnschrift Condensed" panose="020B0502040204020203" pitchFamily="34" charset="0"/>
              </a:rPr>
              <a:t>legislación religiosa</a:t>
            </a:r>
            <a:r>
              <a:rPr lang="es-ES" sz="4400" dirty="0">
                <a:solidFill>
                  <a:schemeClr val="bg1">
                    <a:lumMod val="85000"/>
                  </a:schemeClr>
                </a:solidFill>
                <a:latin typeface="Bahnschrift Condensed" panose="020B0502040204020203" pitchFamily="34" charset="0"/>
              </a:rPr>
              <a:t>, es realmente una </a:t>
            </a:r>
            <a:r>
              <a:rPr lang="es-ES" sz="4400" dirty="0">
                <a:solidFill>
                  <a:srgbClr val="FFFF00"/>
                </a:solidFill>
                <a:latin typeface="Bahnschrift Condensed" panose="020B0502040204020203" pitchFamily="34" charset="0"/>
              </a:rPr>
              <a:t>concesión al papado</a:t>
            </a:r>
            <a:r>
              <a:rPr lang="es-ES" sz="4400" dirty="0">
                <a:solidFill>
                  <a:schemeClr val="bg1">
                    <a:lumMod val="85000"/>
                  </a:schemeClr>
                </a:solidFill>
                <a:latin typeface="Bahnschrift Condensed" panose="020B0502040204020203" pitchFamily="34" charset="0"/>
              </a:rPr>
              <a:t>, que durante tantos siglos ha guerreado constantemente contra la libertad de conciencia. La observancia del domingo debe su existencia como supuesta institución cristiana al “misterio de iniquidad; y su imposición será un reconocimiento virtual de los principios que constituyen la misma piedra angular del romanismo. </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9770789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81662" y="783772"/>
            <a:ext cx="10228676" cy="550920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lumMod val="85000"/>
                  </a:schemeClr>
                </a:solidFill>
                <a:latin typeface="Bahnschrift Condensed" panose="020B0502040204020203" pitchFamily="34" charset="0"/>
              </a:rPr>
              <a:t>Cuando </a:t>
            </a:r>
            <a:r>
              <a:rPr lang="es-ES" sz="4400" dirty="0">
                <a:solidFill>
                  <a:schemeClr val="bg1">
                    <a:lumMod val="85000"/>
                  </a:schemeClr>
                </a:solidFill>
                <a:latin typeface="Bahnschrift Condensed" panose="020B0502040204020203" pitchFamily="34" charset="0"/>
              </a:rPr>
              <a:t>nuestra nación abjure de tal manera los principios de su gobierno que promulgue una ley dominical, en este acto el </a:t>
            </a:r>
            <a:r>
              <a:rPr lang="es-ES" sz="4400" dirty="0">
                <a:solidFill>
                  <a:srgbClr val="FFFF00"/>
                </a:solidFill>
                <a:latin typeface="Bahnschrift Condensed" panose="020B0502040204020203" pitchFamily="34" charset="0"/>
              </a:rPr>
              <a:t>protestantismo dará la mano al papismo</a:t>
            </a:r>
            <a:r>
              <a:rPr lang="es-ES" sz="4400" dirty="0">
                <a:solidFill>
                  <a:schemeClr val="bg1">
                    <a:lumMod val="85000"/>
                  </a:schemeClr>
                </a:solidFill>
                <a:latin typeface="Bahnschrift Condensed" panose="020B0502040204020203" pitchFamily="34" charset="0"/>
              </a:rPr>
              <a:t>; y con ello </a:t>
            </a:r>
            <a:r>
              <a:rPr lang="es-ES" sz="4400" dirty="0">
                <a:solidFill>
                  <a:srgbClr val="FFFF00"/>
                </a:solidFill>
                <a:latin typeface="Bahnschrift Condensed" panose="020B0502040204020203" pitchFamily="34" charset="0"/>
              </a:rPr>
              <a:t>recobrará vida </a:t>
            </a:r>
            <a:r>
              <a:rPr lang="es-ES" sz="4400" dirty="0">
                <a:solidFill>
                  <a:schemeClr val="bg1">
                    <a:lumMod val="85000"/>
                  </a:schemeClr>
                </a:solidFill>
                <a:latin typeface="Bahnschrift Condensed" panose="020B0502040204020203" pitchFamily="34" charset="0"/>
              </a:rPr>
              <a:t>[</a:t>
            </a:r>
            <a:r>
              <a:rPr lang="es-ES" sz="4400" dirty="0">
                <a:solidFill>
                  <a:srgbClr val="FFFF00"/>
                </a:solidFill>
                <a:latin typeface="Bahnschrift Condensed" panose="020B0502040204020203" pitchFamily="34" charset="0"/>
              </a:rPr>
              <a:t>se sana la herida</a:t>
            </a:r>
            <a:r>
              <a:rPr lang="es-ES" sz="4400" dirty="0">
                <a:solidFill>
                  <a:schemeClr val="bg1">
                    <a:lumMod val="85000"/>
                  </a:schemeClr>
                </a:solidFill>
                <a:latin typeface="Bahnschrift Condensed" panose="020B0502040204020203" pitchFamily="34" charset="0"/>
              </a:rPr>
              <a:t>] la tiranía que durante largo tiempo ha estado aguardando ávidamente su oportunidad de </a:t>
            </a:r>
            <a:r>
              <a:rPr lang="es-ES" sz="4400" dirty="0">
                <a:solidFill>
                  <a:srgbClr val="FFFF00"/>
                </a:solidFill>
                <a:latin typeface="Bahnschrift Condensed" panose="020B0502040204020203" pitchFamily="34" charset="0"/>
              </a:rPr>
              <a:t>resurgir</a:t>
            </a:r>
            <a:r>
              <a:rPr lang="es-ES" sz="4400" dirty="0">
                <a:solidFill>
                  <a:schemeClr val="bg1">
                    <a:lumMod val="85000"/>
                  </a:schemeClr>
                </a:solidFill>
                <a:latin typeface="Bahnschrift Condensed" panose="020B0502040204020203" pitchFamily="34" charset="0"/>
              </a:rPr>
              <a:t> [</a:t>
            </a:r>
            <a:r>
              <a:rPr lang="es-ES" sz="4400" dirty="0">
                <a:solidFill>
                  <a:srgbClr val="FFFF00"/>
                </a:solidFill>
                <a:latin typeface="Bahnschrift Condensed" panose="020B0502040204020203" pitchFamily="34" charset="0"/>
              </a:rPr>
              <a:t>se sana la herida</a:t>
            </a:r>
            <a:r>
              <a:rPr lang="es-ES" sz="4400" dirty="0">
                <a:solidFill>
                  <a:schemeClr val="bg1">
                    <a:lumMod val="85000"/>
                  </a:schemeClr>
                </a:solidFill>
                <a:latin typeface="Bahnschrift Condensed" panose="020B0502040204020203" pitchFamily="34" charset="0"/>
              </a:rPr>
              <a:t>] en </a:t>
            </a:r>
            <a:r>
              <a:rPr lang="es-ES" sz="4400" dirty="0">
                <a:solidFill>
                  <a:srgbClr val="FFFF00"/>
                </a:solidFill>
                <a:latin typeface="Bahnschrift Condensed" panose="020B0502040204020203" pitchFamily="34" charset="0"/>
              </a:rPr>
              <a:t>activo</a:t>
            </a:r>
            <a:r>
              <a:rPr lang="es-ES" sz="4400" dirty="0">
                <a:solidFill>
                  <a:schemeClr val="bg1">
                    <a:lumMod val="85000"/>
                  </a:schemeClr>
                </a:solidFill>
                <a:latin typeface="Bahnschrift Condensed" panose="020B0502040204020203" pitchFamily="34" charset="0"/>
              </a:rPr>
              <a:t> </a:t>
            </a:r>
            <a:r>
              <a:rPr lang="es-ES" sz="4400" dirty="0" smtClean="0">
                <a:solidFill>
                  <a:schemeClr val="bg1">
                    <a:lumMod val="85000"/>
                  </a:schemeClr>
                </a:solidFill>
                <a:latin typeface="Bahnschrift Condensed" panose="020B0502040204020203" pitchFamily="34" charset="0"/>
              </a:rPr>
              <a:t>despotismo [totalitarismo].” </a:t>
            </a:r>
            <a:r>
              <a:rPr lang="es-ES" sz="4400" dirty="0">
                <a:solidFill>
                  <a:schemeClr val="bg1">
                    <a:lumMod val="85000"/>
                  </a:schemeClr>
                </a:solidFill>
                <a:latin typeface="Bahnschrift Condensed" panose="020B0502040204020203" pitchFamily="34" charset="0"/>
              </a:rPr>
              <a:t>5T, p. 666</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1374329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806056" y="901521"/>
            <a:ext cx="6601972"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Se Unirán en Puntos </a:t>
            </a:r>
            <a:r>
              <a:rPr lang="es-ES" sz="8800" dirty="0" smtClean="0">
                <a:solidFill>
                  <a:schemeClr val="bg1"/>
                </a:solidFill>
                <a:latin typeface="Bahnschrift Light Condensed" panose="020B0502040204020203" pitchFamily="34" charset="0"/>
              </a:rPr>
              <a:t>Comunes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36716551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97668" y="1567544"/>
            <a:ext cx="9996664" cy="3477875"/>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solidFill>
                <a:latin typeface="Bahnschrift Condensed" panose="020B0502040204020203" pitchFamily="34" charset="0"/>
              </a:rPr>
              <a:t>El </a:t>
            </a:r>
            <a:r>
              <a:rPr lang="es-ES" sz="4400" dirty="0">
                <a:solidFill>
                  <a:srgbClr val="FFFF00"/>
                </a:solidFill>
                <a:latin typeface="Bahnschrift Condensed" panose="020B0502040204020203" pitchFamily="34" charset="0"/>
              </a:rPr>
              <a:t>ecumenismo</a:t>
            </a:r>
            <a:r>
              <a:rPr lang="es-ES" sz="4400" dirty="0">
                <a:solidFill>
                  <a:schemeClr val="bg1"/>
                </a:solidFill>
                <a:latin typeface="Bahnschrift Condensed" panose="020B0502040204020203" pitchFamily="34" charset="0"/>
              </a:rPr>
              <a:t> es el movimiento internacional de restauración de la unidad, </a:t>
            </a:r>
            <a:r>
              <a:rPr lang="es-ES" sz="4400" dirty="0">
                <a:solidFill>
                  <a:srgbClr val="FFFF00"/>
                </a:solidFill>
                <a:latin typeface="Bahnschrift Condensed" panose="020B0502040204020203" pitchFamily="34" charset="0"/>
              </a:rPr>
              <a:t>más afectiva y de acción que de doctrina</a:t>
            </a:r>
            <a:r>
              <a:rPr lang="es-ES" sz="4400" dirty="0">
                <a:solidFill>
                  <a:schemeClr val="bg1"/>
                </a:solidFill>
                <a:latin typeface="Bahnschrift Condensed" panose="020B0502040204020203" pitchFamily="34" charset="0"/>
              </a:rPr>
              <a:t>, de todas las iglesias cristianas que se han ido fracturando a lo largo de la historia del cristianismo. </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5923784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928048"/>
            <a:ext cx="10776099" cy="483209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solidFill>
                <a:latin typeface="Bahnschrift Condensed" panose="020B0502040204020203" pitchFamily="34" charset="0"/>
              </a:rPr>
              <a:t>“En </a:t>
            </a:r>
            <a:r>
              <a:rPr lang="es-ES" sz="4400" dirty="0">
                <a:solidFill>
                  <a:schemeClr val="bg1"/>
                </a:solidFill>
                <a:latin typeface="Bahnschrift Condensed" panose="020B0502040204020203" pitchFamily="34" charset="0"/>
              </a:rPr>
              <a:t>su carta apostólica </a:t>
            </a:r>
            <a:r>
              <a:rPr lang="es-ES" sz="4400" i="1" dirty="0" err="1">
                <a:solidFill>
                  <a:schemeClr val="bg1"/>
                </a:solidFill>
                <a:latin typeface="Bahnschrift Condensed" panose="020B0502040204020203" pitchFamily="34" charset="0"/>
              </a:rPr>
              <a:t>Tertio</a:t>
            </a:r>
            <a:r>
              <a:rPr lang="es-ES" sz="4400" i="1" dirty="0">
                <a:solidFill>
                  <a:schemeClr val="bg1"/>
                </a:solidFill>
                <a:latin typeface="Bahnschrift Condensed" panose="020B0502040204020203" pitchFamily="34" charset="0"/>
              </a:rPr>
              <a:t> </a:t>
            </a:r>
            <a:r>
              <a:rPr lang="es-ES" sz="4400" i="1" dirty="0" err="1">
                <a:solidFill>
                  <a:schemeClr val="bg1"/>
                </a:solidFill>
                <a:latin typeface="Bahnschrift Condensed" panose="020B0502040204020203" pitchFamily="34" charset="0"/>
              </a:rPr>
              <a:t>Millennio</a:t>
            </a:r>
            <a:r>
              <a:rPr lang="es-ES" sz="4400" i="1" dirty="0">
                <a:solidFill>
                  <a:schemeClr val="bg1"/>
                </a:solidFill>
                <a:latin typeface="Bahnschrift Condensed" panose="020B0502040204020203" pitchFamily="34" charset="0"/>
              </a:rPr>
              <a:t> </a:t>
            </a:r>
            <a:r>
              <a:rPr lang="es-ES" sz="4400" i="1" dirty="0" err="1" smtClean="0">
                <a:solidFill>
                  <a:schemeClr val="bg1"/>
                </a:solidFill>
                <a:latin typeface="Bahnschrift Condensed" panose="020B0502040204020203" pitchFamily="34" charset="0"/>
              </a:rPr>
              <a:t>Adveniente</a:t>
            </a:r>
            <a:r>
              <a:rPr lang="es-ES" sz="4400" dirty="0" smtClean="0">
                <a:solidFill>
                  <a:schemeClr val="bg1"/>
                </a:solidFill>
                <a:latin typeface="Bahnschrift Condensed" panose="020B0502040204020203" pitchFamily="34" charset="0"/>
              </a:rPr>
              <a:t>, de 1994, el papa </a:t>
            </a:r>
            <a:r>
              <a:rPr lang="es-ES" sz="4400" dirty="0">
                <a:solidFill>
                  <a:schemeClr val="bg1"/>
                </a:solidFill>
                <a:latin typeface="Bahnschrift Condensed" panose="020B0502040204020203" pitchFamily="34" charset="0"/>
              </a:rPr>
              <a:t>Juan Pablo II instó a analizar el curso de los últimos diez siglos y señaló </a:t>
            </a:r>
            <a:r>
              <a:rPr lang="es-ES" sz="4400" dirty="0">
                <a:solidFill>
                  <a:srgbClr val="FFFF00"/>
                </a:solidFill>
                <a:latin typeface="Bahnschrift Condensed" panose="020B0502040204020203" pitchFamily="34" charset="0"/>
              </a:rPr>
              <a:t>la falta de unidad de los cristianos</a:t>
            </a:r>
            <a:r>
              <a:rPr lang="es-ES" sz="4400" dirty="0">
                <a:solidFill>
                  <a:schemeClr val="bg1"/>
                </a:solidFill>
                <a:latin typeface="Bahnschrift Condensed" panose="020B0502040204020203" pitchFamily="34" charset="0"/>
              </a:rPr>
              <a:t> entre «los </a:t>
            </a:r>
            <a:r>
              <a:rPr lang="es-ES" sz="4400" dirty="0">
                <a:solidFill>
                  <a:srgbClr val="FFFF00"/>
                </a:solidFill>
                <a:latin typeface="Bahnschrift Condensed" panose="020B0502040204020203" pitchFamily="34" charset="0"/>
              </a:rPr>
              <a:t>pecados</a:t>
            </a:r>
            <a:r>
              <a:rPr lang="es-ES" sz="4400" dirty="0">
                <a:solidFill>
                  <a:schemeClr val="bg1"/>
                </a:solidFill>
                <a:latin typeface="Bahnschrift Condensed" panose="020B0502040204020203" pitchFamily="34" charset="0"/>
              </a:rPr>
              <a:t> que exigen mayor compromiso de penitencia y de conversión», al tiempo que lo calificaba como «un problema crucial para el testimonio evangélico en el mundo</a:t>
            </a:r>
            <a:r>
              <a:rPr lang="es-ES" sz="4400" dirty="0" smtClean="0">
                <a:solidFill>
                  <a:schemeClr val="bg1"/>
                </a:solidFill>
                <a:latin typeface="Bahnschrift Condensed" panose="020B0502040204020203" pitchFamily="34" charset="0"/>
              </a:rPr>
              <a:t>».”</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9949273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60228" y="-60227"/>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279853" y="163773"/>
            <a:ext cx="10776099"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3600" dirty="0">
                <a:solidFill>
                  <a:srgbClr val="FF0000"/>
                </a:solidFill>
                <a:latin typeface="Bahnschrift Condensed" panose="020B0502040204020203" pitchFamily="34" charset="0"/>
              </a:rPr>
              <a:t>Audiencia del Papa Francisco a los miembros de la Delegación de la Iglesia Evangélica Luterana</a:t>
            </a:r>
          </a:p>
          <a:p>
            <a:r>
              <a:rPr lang="es-ES" sz="4400" dirty="0" smtClean="0">
                <a:solidFill>
                  <a:schemeClr val="bg1"/>
                </a:solidFill>
                <a:latin typeface="Bahnschrift Condensed" panose="020B0502040204020203" pitchFamily="34" charset="0"/>
              </a:rPr>
              <a:t>“La </a:t>
            </a:r>
            <a:r>
              <a:rPr lang="es-ES" sz="4400" dirty="0">
                <a:solidFill>
                  <a:schemeClr val="bg1"/>
                </a:solidFill>
                <a:latin typeface="Bahnschrift Condensed" panose="020B0502040204020203" pitchFamily="34" charset="0"/>
              </a:rPr>
              <a:t>Conmemoración Común de la </a:t>
            </a:r>
            <a:r>
              <a:rPr lang="es-ES" sz="4400" dirty="0" smtClean="0">
                <a:solidFill>
                  <a:schemeClr val="bg1"/>
                </a:solidFill>
                <a:latin typeface="Bahnschrift Condensed" panose="020B0502040204020203" pitchFamily="34" charset="0"/>
              </a:rPr>
              <a:t>Reforma [de Martín Lutero] , </a:t>
            </a:r>
            <a:r>
              <a:rPr lang="es-ES" sz="4400" dirty="0">
                <a:solidFill>
                  <a:schemeClr val="bg1"/>
                </a:solidFill>
                <a:latin typeface="Bahnschrift Condensed" panose="020B0502040204020203" pitchFamily="34" charset="0"/>
              </a:rPr>
              <a:t>afirmó el Obispo de Roma, nos ha confirmado que el </a:t>
            </a:r>
            <a:r>
              <a:rPr lang="es-ES" sz="4400" dirty="0">
                <a:solidFill>
                  <a:srgbClr val="FFFF00"/>
                </a:solidFill>
                <a:latin typeface="Bahnschrift Condensed" panose="020B0502040204020203" pitchFamily="34" charset="0"/>
              </a:rPr>
              <a:t>ecumenismo</a:t>
            </a:r>
            <a:r>
              <a:rPr lang="es-ES" sz="4400" dirty="0">
                <a:solidFill>
                  <a:schemeClr val="bg1"/>
                </a:solidFill>
                <a:latin typeface="Bahnschrift Condensed" panose="020B0502040204020203" pitchFamily="34" charset="0"/>
              </a:rPr>
              <a:t> continuará a marcar nuestro camino. “No nos olvidemos de iniciar de la oración, para que no sean los proyectos humanos en indicar el camino – advirtió el Pontífice – sino el Espíritu Santo: Sólo Él abre la vía e ilumina los pasos por realizar. El Espíritu de amor nos empuja por los senderos de la caridad. </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134098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71973" y="305068"/>
            <a:ext cx="9910009" cy="6001643"/>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rgbClr val="FF0000"/>
                </a:solidFill>
                <a:latin typeface="Bahnschrift Condensed" panose="020B0502040204020203" pitchFamily="34" charset="0"/>
              </a:rPr>
              <a:t>¿Por qué no llevaron los eventos entre </a:t>
            </a:r>
            <a:r>
              <a:rPr lang="es-ES" sz="4800" dirty="0">
                <a:solidFill>
                  <a:srgbClr val="FFFF00"/>
                </a:solidFill>
                <a:latin typeface="Bahnschrift Condensed" panose="020B0502040204020203" pitchFamily="34" charset="0"/>
              </a:rPr>
              <a:t>1864 y 1888 </a:t>
            </a:r>
            <a:r>
              <a:rPr lang="es-ES" sz="4800" dirty="0">
                <a:solidFill>
                  <a:srgbClr val="FF0000"/>
                </a:solidFill>
                <a:latin typeface="Bahnschrift Condensed" panose="020B0502040204020203" pitchFamily="34" charset="0"/>
              </a:rPr>
              <a:t>a la implementación de una ley dominical nacional en los Estados Unidos</a:t>
            </a:r>
            <a:r>
              <a:rPr lang="es-ES" sz="4800" dirty="0" smtClean="0">
                <a:solidFill>
                  <a:srgbClr val="FF0000"/>
                </a:solidFill>
                <a:latin typeface="Bahnschrift Condensed" panose="020B0502040204020203" pitchFamily="34" charset="0"/>
              </a:rPr>
              <a:t>?</a:t>
            </a:r>
          </a:p>
          <a:p>
            <a:pPr>
              <a:buClr>
                <a:srgbClr val="FF0000"/>
              </a:buClr>
            </a:pPr>
            <a:r>
              <a:rPr lang="es-ES" sz="4800" dirty="0" smtClean="0">
                <a:solidFill>
                  <a:schemeClr val="bg1"/>
                </a:solidFill>
                <a:latin typeface="Bahnschrift Condensed" panose="020B0502040204020203" pitchFamily="34" charset="0"/>
              </a:rPr>
              <a:t> </a:t>
            </a:r>
            <a:r>
              <a:rPr lang="es-ES" sz="4800" dirty="0">
                <a:solidFill>
                  <a:schemeClr val="bg1"/>
                </a:solidFill>
                <a:latin typeface="Bahnschrift Condensed" panose="020B0502040204020203" pitchFamily="34" charset="0"/>
              </a:rPr>
              <a:t>Hay </a:t>
            </a:r>
            <a:r>
              <a:rPr lang="es-ES" sz="4800" dirty="0">
                <a:solidFill>
                  <a:srgbClr val="FFFF00"/>
                </a:solidFill>
                <a:latin typeface="Bahnschrift Condensed" panose="020B0502040204020203" pitchFamily="34" charset="0"/>
              </a:rPr>
              <a:t>dos razones</a:t>
            </a:r>
            <a:r>
              <a:rPr lang="es-ES" sz="4800" dirty="0">
                <a:solidFill>
                  <a:schemeClr val="bg1"/>
                </a:solidFill>
                <a:latin typeface="Bahnschrift Condensed" panose="020B0502040204020203" pitchFamily="34" charset="0"/>
              </a:rPr>
              <a:t>—una que tenía que ver con la </a:t>
            </a:r>
            <a:r>
              <a:rPr lang="es-ES" sz="4800" dirty="0">
                <a:solidFill>
                  <a:srgbClr val="FFFF00"/>
                </a:solidFill>
                <a:latin typeface="Bahnschrift Condensed" panose="020B0502040204020203" pitchFamily="34" charset="0"/>
              </a:rPr>
              <a:t>iglesia</a:t>
            </a:r>
            <a:r>
              <a:rPr lang="es-ES" sz="4800" dirty="0">
                <a:solidFill>
                  <a:schemeClr val="bg1"/>
                </a:solidFill>
                <a:latin typeface="Bahnschrift Condensed" panose="020B0502040204020203" pitchFamily="34" charset="0"/>
              </a:rPr>
              <a:t> y la otra con el </a:t>
            </a:r>
            <a:r>
              <a:rPr lang="es-ES" sz="4800" dirty="0">
                <a:solidFill>
                  <a:srgbClr val="FFFF00"/>
                </a:solidFill>
                <a:latin typeface="Bahnschrift Condensed" panose="020B0502040204020203" pitchFamily="34" charset="0"/>
              </a:rPr>
              <a:t>mundo</a:t>
            </a:r>
            <a:r>
              <a:rPr lang="es-ES" sz="4800" dirty="0">
                <a:solidFill>
                  <a:schemeClr val="bg1"/>
                </a:solidFill>
                <a:latin typeface="Bahnschrift Condensed" panose="020B0502040204020203" pitchFamily="34" charset="0"/>
              </a:rPr>
              <a:t>. Ni las condiciones en la iglesia ni las del mundo estaban listas para el desencadenamiento de los eventos finales.</a:t>
            </a:r>
            <a:endParaRPr lang="es-ES" sz="4800" dirty="0" smtClean="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2588122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935192" y="335845"/>
            <a:ext cx="10776099"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solidFill>
                <a:latin typeface="Bahnschrift Condensed" panose="020B0502040204020203" pitchFamily="34" charset="0"/>
              </a:rPr>
              <a:t>Como </a:t>
            </a:r>
            <a:r>
              <a:rPr lang="es-ES" sz="4400" dirty="0">
                <a:solidFill>
                  <a:schemeClr val="bg1"/>
                </a:solidFill>
                <a:latin typeface="Bahnschrift Condensed" panose="020B0502040204020203" pitchFamily="34" charset="0"/>
              </a:rPr>
              <a:t>cristianos, </a:t>
            </a:r>
            <a:r>
              <a:rPr lang="es-ES" sz="4400" dirty="0">
                <a:solidFill>
                  <a:srgbClr val="FFFF00"/>
                </a:solidFill>
                <a:latin typeface="Bahnschrift Condensed" panose="020B0502040204020203" pitchFamily="34" charset="0"/>
              </a:rPr>
              <a:t>católicos</a:t>
            </a:r>
            <a:r>
              <a:rPr lang="es-ES" sz="4400" dirty="0">
                <a:solidFill>
                  <a:schemeClr val="bg1"/>
                </a:solidFill>
                <a:latin typeface="Bahnschrift Condensed" panose="020B0502040204020203" pitchFamily="34" charset="0"/>
              </a:rPr>
              <a:t> y </a:t>
            </a:r>
            <a:r>
              <a:rPr lang="es-ES" sz="4400" dirty="0">
                <a:solidFill>
                  <a:srgbClr val="FFFF00"/>
                </a:solidFill>
                <a:latin typeface="Bahnschrift Condensed" panose="020B0502040204020203" pitchFamily="34" charset="0"/>
              </a:rPr>
              <a:t>luteranos</a:t>
            </a:r>
            <a:r>
              <a:rPr lang="es-ES" sz="4400" dirty="0">
                <a:solidFill>
                  <a:schemeClr val="bg1"/>
                </a:solidFill>
                <a:latin typeface="Bahnschrift Condensed" panose="020B0502040204020203" pitchFamily="34" charset="0"/>
              </a:rPr>
              <a:t> estamos llamados sobre todo a amarnos intensamente, con verdadero corazón, los unos a los otros”. Asimismo, estamos llamados a aliviar juntos las miserias de los necesitados y de los perseguidos, agregó el Papa, a aliviar los sufrimientos de tantos hermanos oprimidos a causa de la fe en Jesús, que nos invitan a alcanzar una siempre más concreta y visible </a:t>
            </a:r>
            <a:r>
              <a:rPr lang="es-ES" sz="4400" dirty="0">
                <a:solidFill>
                  <a:srgbClr val="FFFF00"/>
                </a:solidFill>
                <a:latin typeface="Bahnschrift Condensed" panose="020B0502040204020203" pitchFamily="34" charset="0"/>
              </a:rPr>
              <a:t>unidad</a:t>
            </a:r>
            <a:r>
              <a:rPr lang="es-ES" sz="4400" dirty="0">
                <a:solidFill>
                  <a:schemeClr val="bg1"/>
                </a:solidFill>
                <a:latin typeface="Bahnschrift Condensed" panose="020B0502040204020203" pitchFamily="34" charset="0"/>
              </a:rPr>
              <a:t> entre nosotros</a:t>
            </a:r>
            <a:r>
              <a:rPr lang="es-ES" sz="4400" dirty="0" smtClean="0">
                <a:solidFill>
                  <a:schemeClr val="bg1"/>
                </a:solidFill>
                <a:latin typeface="Bahnschrift Condensed" panose="020B0502040204020203" pitchFamily="34" charset="0"/>
              </a:rPr>
              <a:t>.” </a:t>
            </a:r>
            <a:r>
              <a:rPr lang="es-ES" sz="4400" dirty="0" err="1" smtClean="0">
                <a:solidFill>
                  <a:srgbClr val="00B0F0"/>
                </a:solidFill>
                <a:latin typeface="Bahnschrift Condensed" panose="020B0502040204020203" pitchFamily="34" charset="0"/>
              </a:rPr>
              <a:t>Vatican</a:t>
            </a:r>
            <a:r>
              <a:rPr lang="es-ES" sz="4400" dirty="0" smtClean="0">
                <a:solidFill>
                  <a:srgbClr val="00B0F0"/>
                </a:solidFill>
                <a:latin typeface="Bahnschrift Condensed" panose="020B0502040204020203" pitchFamily="34" charset="0"/>
              </a:rPr>
              <a:t> News, 4 junio 2018</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5483426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44375" y="0"/>
            <a:ext cx="10776099"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solidFill>
                <a:latin typeface="Bahnschrift Condensed" panose="020B0502040204020203" pitchFamily="34" charset="0"/>
              </a:rPr>
              <a:t>“Muchos consideran la gran diversidad de creencias en las iglesias protestantes como prueba terminante de que nunca se procurará asegurar una uniformidad forzada. Pero desde hace años se viene notando entre las iglesias protestantes un poderoso y creciente sentimiento en favor de una </a:t>
            </a:r>
            <a:r>
              <a:rPr lang="es-ES" sz="4400" dirty="0">
                <a:solidFill>
                  <a:srgbClr val="FFFF00"/>
                </a:solidFill>
                <a:latin typeface="Bahnschrift Condensed" panose="020B0502040204020203" pitchFamily="34" charset="0"/>
              </a:rPr>
              <a:t>unión basada en puntos comunes de doctrina</a:t>
            </a:r>
            <a:r>
              <a:rPr lang="es-ES" sz="4400" dirty="0">
                <a:solidFill>
                  <a:schemeClr val="bg1"/>
                </a:solidFill>
                <a:latin typeface="Bahnschrift Condensed" panose="020B0502040204020203" pitchFamily="34" charset="0"/>
              </a:rPr>
              <a:t>. Para asegurar tal unión, debe necesariamente evitarse toda discusión de asuntos en los cuales no todos están de acuerdo, por importantes que sean desde el punto de vista bíblico.” </a:t>
            </a:r>
            <a:r>
              <a:rPr lang="es-ES" sz="4400" dirty="0">
                <a:solidFill>
                  <a:srgbClr val="00B0F0"/>
                </a:solidFill>
                <a:latin typeface="Bahnschrift Condensed" panose="020B0502040204020203" pitchFamily="34" charset="0"/>
              </a:rPr>
              <a:t>CS, p. 439</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628169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1012954"/>
            <a:ext cx="10776099" cy="483209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solidFill>
                <a:latin typeface="Bahnschrift Condensed" panose="020B0502040204020203" pitchFamily="34" charset="0"/>
              </a:rPr>
              <a:t>“Cuando las iglesias principales de los Estados Unidos, </a:t>
            </a:r>
            <a:r>
              <a:rPr lang="es-ES" sz="4400" dirty="0">
                <a:solidFill>
                  <a:srgbClr val="FFFF00"/>
                </a:solidFill>
                <a:latin typeface="Bahnschrift Condensed" panose="020B0502040204020203" pitchFamily="34" charset="0"/>
              </a:rPr>
              <a:t>uniéndose en puntos comunes de doctrina</a:t>
            </a:r>
            <a:r>
              <a:rPr lang="es-ES" sz="4400" dirty="0">
                <a:solidFill>
                  <a:schemeClr val="bg1"/>
                </a:solidFill>
                <a:latin typeface="Bahnschrift Condensed" panose="020B0502040204020203" pitchFamily="34" charset="0"/>
              </a:rPr>
              <a:t>, influyan sobre el estado para que imponga los decretos y las instituciones de ellas, entonces la América protestante habrá formado una </a:t>
            </a:r>
            <a:r>
              <a:rPr lang="es-ES" sz="4400" dirty="0">
                <a:solidFill>
                  <a:srgbClr val="FFFF00"/>
                </a:solidFill>
                <a:latin typeface="Bahnschrift Condensed" panose="020B0502040204020203" pitchFamily="34" charset="0"/>
              </a:rPr>
              <a:t>imagen</a:t>
            </a:r>
            <a:r>
              <a:rPr lang="es-ES" sz="4400" dirty="0">
                <a:solidFill>
                  <a:schemeClr val="bg1"/>
                </a:solidFill>
                <a:latin typeface="Bahnschrift Condensed" panose="020B0502040204020203" pitchFamily="34" charset="0"/>
              </a:rPr>
              <a:t> de la jerarquía </a:t>
            </a:r>
            <a:r>
              <a:rPr lang="es-ES" sz="4400" dirty="0" smtClean="0">
                <a:solidFill>
                  <a:schemeClr val="bg1"/>
                </a:solidFill>
                <a:latin typeface="Bahnschrift Condensed" panose="020B0502040204020203" pitchFamily="34" charset="0"/>
              </a:rPr>
              <a:t>romana [papal], </a:t>
            </a:r>
            <a:r>
              <a:rPr lang="es-ES" sz="4400" dirty="0">
                <a:solidFill>
                  <a:schemeClr val="bg1"/>
                </a:solidFill>
                <a:latin typeface="Bahnschrift Condensed" panose="020B0502040204020203" pitchFamily="34" charset="0"/>
              </a:rPr>
              <a:t>y la </a:t>
            </a:r>
            <a:r>
              <a:rPr lang="es-ES" sz="4400" dirty="0" err="1">
                <a:solidFill>
                  <a:schemeClr val="bg1"/>
                </a:solidFill>
                <a:latin typeface="Bahnschrift Condensed" panose="020B0502040204020203" pitchFamily="34" charset="0"/>
              </a:rPr>
              <a:t>inflicción</a:t>
            </a:r>
            <a:r>
              <a:rPr lang="es-ES" sz="4400" dirty="0">
                <a:solidFill>
                  <a:schemeClr val="bg1"/>
                </a:solidFill>
                <a:latin typeface="Bahnschrift Condensed" panose="020B0502040204020203" pitchFamily="34" charset="0"/>
              </a:rPr>
              <a:t> de </a:t>
            </a:r>
            <a:r>
              <a:rPr lang="es-ES" sz="4400" dirty="0">
                <a:solidFill>
                  <a:srgbClr val="FFFF00"/>
                </a:solidFill>
                <a:latin typeface="Bahnschrift Condensed" panose="020B0502040204020203" pitchFamily="34" charset="0"/>
              </a:rPr>
              <a:t>penas civiles </a:t>
            </a:r>
            <a:r>
              <a:rPr lang="es-ES" sz="4400" dirty="0">
                <a:solidFill>
                  <a:schemeClr val="bg1"/>
                </a:solidFill>
                <a:latin typeface="Bahnschrift Condensed" panose="020B0502040204020203" pitchFamily="34" charset="0"/>
              </a:rPr>
              <a:t>contra los disidentes vendrá de por sí sola. </a:t>
            </a:r>
            <a:r>
              <a:rPr lang="es-ES" sz="4400" dirty="0">
                <a:solidFill>
                  <a:srgbClr val="00B0F0"/>
                </a:solidFill>
                <a:latin typeface="Bahnschrift Condensed" panose="020B0502040204020203" pitchFamily="34" charset="0"/>
              </a:rPr>
              <a:t>CS, p. 439</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5965641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382136"/>
            <a:ext cx="1077609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 . . entre los protestantes está ganando terreno la opinión de que, al fin y al cabo, en los puntos vitales </a:t>
            </a:r>
            <a:r>
              <a:rPr lang="es-ES" sz="4000" dirty="0">
                <a:solidFill>
                  <a:srgbClr val="FFFF00"/>
                </a:solidFill>
                <a:latin typeface="Bahnschrift Condensed" panose="020B0502040204020203" pitchFamily="34" charset="0"/>
              </a:rPr>
              <a:t>las divergencias no son tan grandes como se suponía</a:t>
            </a:r>
            <a:r>
              <a:rPr lang="es-ES" sz="4000" dirty="0">
                <a:solidFill>
                  <a:schemeClr val="bg1"/>
                </a:solidFill>
                <a:latin typeface="Bahnschrift Condensed" panose="020B0502040204020203" pitchFamily="34" charset="0"/>
              </a:rPr>
              <a:t>, y que unas </a:t>
            </a:r>
            <a:r>
              <a:rPr lang="es-ES" sz="4000" dirty="0">
                <a:solidFill>
                  <a:srgbClr val="FFFF00"/>
                </a:solidFill>
                <a:latin typeface="Bahnschrift Condensed" panose="020B0502040204020203" pitchFamily="34" charset="0"/>
              </a:rPr>
              <a:t>pequeñas concesiones </a:t>
            </a:r>
            <a:r>
              <a:rPr lang="es-ES" sz="4000" dirty="0">
                <a:solidFill>
                  <a:schemeClr val="bg1"/>
                </a:solidFill>
                <a:latin typeface="Bahnschrift Condensed" panose="020B0502040204020203" pitchFamily="34" charset="0"/>
              </a:rPr>
              <a:t>de su parte los pondrían en </a:t>
            </a:r>
            <a:r>
              <a:rPr lang="es-ES" sz="4000" dirty="0">
                <a:solidFill>
                  <a:srgbClr val="FFFF00"/>
                </a:solidFill>
                <a:latin typeface="Bahnschrift Condensed" panose="020B0502040204020203" pitchFamily="34" charset="0"/>
              </a:rPr>
              <a:t>mejor comprensión con Roma</a:t>
            </a:r>
            <a:r>
              <a:rPr lang="es-ES" sz="4000" dirty="0">
                <a:solidFill>
                  <a:schemeClr val="bg1"/>
                </a:solidFill>
                <a:latin typeface="Bahnschrift Condensed" panose="020B0502040204020203" pitchFamily="34" charset="0"/>
              </a:rPr>
              <a:t>. Tiempo hubo en que los protestantes estimaban altamente la libertad de conciencia adquirida a costa de tantos sacrificios. Enseñaban a sus hijos a tener en aborrecimiento al papado y sostenían que tratar de congeniar con Roma equivaldría a traicionar la causa de Dios. Pero ¡cuán diferentes son los sentimientos expresados hoy! </a:t>
            </a:r>
            <a:r>
              <a:rPr lang="es-ES" sz="4000" dirty="0">
                <a:solidFill>
                  <a:srgbClr val="00B0F0"/>
                </a:solidFill>
                <a:latin typeface="Bahnschrift Condensed" panose="020B0502040204020203" pitchFamily="34" charset="0"/>
              </a:rPr>
              <a:t>CS, p. 551</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435716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983477" y="1257861"/>
            <a:ext cx="6601972"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El Papel que </a:t>
            </a:r>
            <a:r>
              <a:rPr lang="es-ES" sz="8800" dirty="0" smtClean="0">
                <a:solidFill>
                  <a:schemeClr val="bg1"/>
                </a:solidFill>
                <a:latin typeface="Bahnschrift Light Condensed" panose="020B0502040204020203" pitchFamily="34" charset="0"/>
              </a:rPr>
              <a:t>Jugará </a:t>
            </a:r>
            <a:r>
              <a:rPr lang="es-ES" sz="8800" dirty="0">
                <a:solidFill>
                  <a:schemeClr val="bg1"/>
                </a:solidFill>
                <a:latin typeface="Bahnschrift Light Condensed" panose="020B0502040204020203" pitchFamily="34" charset="0"/>
              </a:rPr>
              <a:t>el Clero</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05027799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17077" y="0"/>
            <a:ext cx="10776099"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lumMod val="85000"/>
                  </a:schemeClr>
                </a:solidFill>
                <a:latin typeface="Bahnschrift Condensed" panose="020B0502040204020203" pitchFamily="34" charset="0"/>
              </a:rPr>
              <a:t>“Planes de suma importancia para el pueblo de Dios están avanzando de una </a:t>
            </a:r>
            <a:r>
              <a:rPr lang="es-ES" sz="4400" dirty="0">
                <a:solidFill>
                  <a:srgbClr val="FFFF00"/>
                </a:solidFill>
                <a:latin typeface="Bahnschrift Condensed" panose="020B0502040204020203" pitchFamily="34" charset="0"/>
              </a:rPr>
              <a:t>manera solapada </a:t>
            </a:r>
            <a:r>
              <a:rPr lang="es-ES" sz="4400" dirty="0">
                <a:solidFill>
                  <a:schemeClr val="bg1">
                    <a:lumMod val="85000"/>
                  </a:schemeClr>
                </a:solidFill>
                <a:latin typeface="Bahnschrift Condensed" panose="020B0502040204020203" pitchFamily="34" charset="0"/>
              </a:rPr>
              <a:t>entre los ministros de las varias denominaciones y el objetivo de las </a:t>
            </a:r>
            <a:r>
              <a:rPr lang="es-ES" sz="4400" dirty="0">
                <a:solidFill>
                  <a:srgbClr val="FFFF00"/>
                </a:solidFill>
                <a:latin typeface="Bahnschrift Condensed" panose="020B0502040204020203" pitchFamily="34" charset="0"/>
              </a:rPr>
              <a:t>maniobras secretas </a:t>
            </a:r>
            <a:r>
              <a:rPr lang="es-ES" sz="4400" dirty="0">
                <a:solidFill>
                  <a:schemeClr val="bg1">
                    <a:lumMod val="85000"/>
                  </a:schemeClr>
                </a:solidFill>
                <a:latin typeface="Bahnschrift Condensed" panose="020B0502040204020203" pitchFamily="34" charset="0"/>
              </a:rPr>
              <a:t>es </a:t>
            </a:r>
            <a:r>
              <a:rPr lang="es-ES" sz="4400" dirty="0">
                <a:solidFill>
                  <a:srgbClr val="FFFF00"/>
                </a:solidFill>
                <a:latin typeface="Bahnschrift Condensed" panose="020B0502040204020203" pitchFamily="34" charset="0"/>
              </a:rPr>
              <a:t>ganar el favor popular </a:t>
            </a:r>
            <a:r>
              <a:rPr lang="es-ES" sz="4400" dirty="0">
                <a:solidFill>
                  <a:schemeClr val="bg1">
                    <a:lumMod val="85000"/>
                  </a:schemeClr>
                </a:solidFill>
                <a:latin typeface="Bahnschrift Condensed" panose="020B0502040204020203" pitchFamily="34" charset="0"/>
              </a:rPr>
              <a:t>en pro de la santidad del domingo. Si se puede convencer al pueblo que favorezca una ley dominical, entonces </a:t>
            </a:r>
            <a:r>
              <a:rPr lang="es-ES" sz="4400" dirty="0">
                <a:solidFill>
                  <a:srgbClr val="FFFF00"/>
                </a:solidFill>
                <a:latin typeface="Bahnschrift Condensed" panose="020B0502040204020203" pitchFamily="34" charset="0"/>
              </a:rPr>
              <a:t>los ministros </a:t>
            </a:r>
            <a:r>
              <a:rPr lang="es-ES" sz="4400" dirty="0">
                <a:solidFill>
                  <a:schemeClr val="bg1">
                    <a:lumMod val="85000"/>
                  </a:schemeClr>
                </a:solidFill>
                <a:latin typeface="Bahnschrift Condensed" panose="020B0502040204020203" pitchFamily="34" charset="0"/>
              </a:rPr>
              <a:t>se han propuesto unirse y usar toda su influencia para obtener una </a:t>
            </a:r>
            <a:r>
              <a:rPr lang="es-ES" sz="4400" dirty="0">
                <a:solidFill>
                  <a:srgbClr val="FFFF00"/>
                </a:solidFill>
                <a:latin typeface="Bahnschrift Condensed" panose="020B0502040204020203" pitchFamily="34" charset="0"/>
              </a:rPr>
              <a:t>enmienda religiosa </a:t>
            </a:r>
            <a:r>
              <a:rPr lang="es-ES" sz="4400" dirty="0">
                <a:solidFill>
                  <a:schemeClr val="bg1">
                    <a:lumMod val="85000"/>
                  </a:schemeClr>
                </a:solidFill>
                <a:latin typeface="Bahnschrift Condensed" panose="020B0502040204020203" pitchFamily="34" charset="0"/>
              </a:rPr>
              <a:t>a la constitución que obligue a la nación a guardar el domingo.” </a:t>
            </a:r>
            <a:r>
              <a:rPr lang="es-ES" sz="4400" dirty="0">
                <a:solidFill>
                  <a:srgbClr val="00B0F0"/>
                </a:solidFill>
                <a:latin typeface="Bahnschrift Condensed" panose="020B0502040204020203" pitchFamily="34" charset="0"/>
              </a:rPr>
              <a:t>RH, Diciembre 24, 1889</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78018011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349691" y="575473"/>
            <a:ext cx="7869545"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Políticos Accederán al Clamor Popular</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077782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44373" y="-5417"/>
            <a:ext cx="10776099"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    “</a:t>
            </a:r>
            <a:r>
              <a:rPr lang="es-ES" sz="4000" dirty="0">
                <a:solidFill>
                  <a:schemeClr val="bg1"/>
                </a:solidFill>
                <a:latin typeface="Bahnschrift Condensed" panose="020B0502040204020203" pitchFamily="34" charset="0"/>
              </a:rPr>
              <a:t>Los dignatarios de </a:t>
            </a:r>
            <a:r>
              <a:rPr lang="es-ES" sz="4000" dirty="0">
                <a:solidFill>
                  <a:srgbClr val="FFFF00"/>
                </a:solidFill>
                <a:latin typeface="Bahnschrift Condensed" panose="020B0502040204020203" pitchFamily="34" charset="0"/>
              </a:rPr>
              <a:t>la iglesia y del estado </a:t>
            </a:r>
            <a:r>
              <a:rPr lang="es-ES" sz="4000" dirty="0">
                <a:solidFill>
                  <a:schemeClr val="bg1"/>
                </a:solidFill>
                <a:latin typeface="Bahnschrift Condensed" panose="020B0502040204020203" pitchFamily="34" charset="0"/>
              </a:rPr>
              <a:t>se unirán para hacer que todos honren el domingo, y para ello apelarán al cohecho, a la persuasión o a la fuerza. La falta de autoridad divina se suplirá con ordenanzas abrumadoras. La </a:t>
            </a:r>
            <a:r>
              <a:rPr lang="es-ES" sz="4000" dirty="0">
                <a:solidFill>
                  <a:srgbClr val="FFFF00"/>
                </a:solidFill>
                <a:latin typeface="Bahnschrift Condensed" panose="020B0502040204020203" pitchFamily="34" charset="0"/>
              </a:rPr>
              <a:t>corrupción política </a:t>
            </a:r>
            <a:r>
              <a:rPr lang="es-ES" sz="4000" dirty="0">
                <a:solidFill>
                  <a:schemeClr val="bg1"/>
                </a:solidFill>
                <a:latin typeface="Bahnschrift Condensed" panose="020B0502040204020203" pitchFamily="34" charset="0"/>
              </a:rPr>
              <a:t>está </a:t>
            </a:r>
            <a:r>
              <a:rPr lang="es-ES" sz="4000" dirty="0">
                <a:solidFill>
                  <a:srgbClr val="FFFF00"/>
                </a:solidFill>
                <a:latin typeface="Bahnschrift Condensed" panose="020B0502040204020203" pitchFamily="34" charset="0"/>
              </a:rPr>
              <a:t>destruyendo el amor a la justicia y el respeto a la verdad</a:t>
            </a:r>
            <a:r>
              <a:rPr lang="es-ES" sz="4000" dirty="0">
                <a:solidFill>
                  <a:schemeClr val="bg1"/>
                </a:solidFill>
                <a:latin typeface="Bahnschrift Condensed" panose="020B0502040204020203" pitchFamily="34" charset="0"/>
              </a:rPr>
              <a:t>; y hasta en los Estados Unidos de la libre América, se verá a los representantes del pueblo y a los legisladores tratar de </a:t>
            </a:r>
            <a:r>
              <a:rPr lang="es-ES" sz="4000" dirty="0">
                <a:solidFill>
                  <a:srgbClr val="FFFF00"/>
                </a:solidFill>
                <a:latin typeface="Bahnschrift Condensed" panose="020B0502040204020203" pitchFamily="34" charset="0"/>
              </a:rPr>
              <a:t>asegurarse el favor público </a:t>
            </a:r>
            <a:r>
              <a:rPr lang="es-ES" sz="4000" dirty="0">
                <a:solidFill>
                  <a:schemeClr val="bg1"/>
                </a:solidFill>
                <a:latin typeface="Bahnschrift Condensed" panose="020B0502040204020203" pitchFamily="34" charset="0"/>
              </a:rPr>
              <a:t>doblegándose a las </a:t>
            </a:r>
            <a:r>
              <a:rPr lang="es-ES" sz="4000" dirty="0">
                <a:solidFill>
                  <a:srgbClr val="FFFF00"/>
                </a:solidFill>
                <a:latin typeface="Bahnschrift Condensed" panose="020B0502040204020203" pitchFamily="34" charset="0"/>
              </a:rPr>
              <a:t>exigencias populares </a:t>
            </a:r>
            <a:r>
              <a:rPr lang="es-ES" sz="4000" dirty="0">
                <a:solidFill>
                  <a:schemeClr val="bg1"/>
                </a:solidFill>
                <a:latin typeface="Bahnschrift Condensed" panose="020B0502040204020203" pitchFamily="34" charset="0"/>
              </a:rPr>
              <a:t>por una ley que imponga la observancia del domingo. La libertad de conciencia que tantos sacrificios ha costado no será ya respetada.” </a:t>
            </a:r>
            <a:r>
              <a:rPr lang="es-ES" sz="4000" dirty="0">
                <a:solidFill>
                  <a:srgbClr val="00B0F0"/>
                </a:solidFill>
                <a:latin typeface="Bahnschrift Condensed" panose="020B0502040204020203" pitchFamily="34" charset="0"/>
              </a:rPr>
              <a:t>CS, p. 578</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50101170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674961" y="1476225"/>
            <a:ext cx="8046965"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No Debemos Votar por estos Candidatos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16148131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586854" y="0"/>
            <a:ext cx="11245755"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     </a:t>
            </a:r>
            <a:r>
              <a:rPr lang="es-ES" sz="4000" dirty="0">
                <a:solidFill>
                  <a:schemeClr val="bg1"/>
                </a:solidFill>
                <a:latin typeface="Bahnschrift Condensed" panose="020B0502040204020203" pitchFamily="34" charset="0"/>
              </a:rPr>
              <a:t>“No podemos trabajar para agradar a hombres que usarán su influencia para reprimir la libertad religiosa y poner en marcha medidas opresivas a fin de obligar a sus semejantes que observen el domingo como el día de reposo. No debe reverenciarse el primer día de la semana. Es un día de reposo espurio, y los miembros de la familia del Señor no pueden participar con los hombres que exaltan este día y violan la ley de Dios al hollar su día de reposo. El pueblo de Dios </a:t>
            </a:r>
            <a:r>
              <a:rPr lang="es-ES" sz="4000" dirty="0">
                <a:solidFill>
                  <a:srgbClr val="FFFF00"/>
                </a:solidFill>
                <a:latin typeface="Bahnschrift Condensed" panose="020B0502040204020203" pitchFamily="34" charset="0"/>
              </a:rPr>
              <a:t>no debe votar </a:t>
            </a:r>
            <a:r>
              <a:rPr lang="es-ES" sz="4000" dirty="0">
                <a:solidFill>
                  <a:schemeClr val="bg1"/>
                </a:solidFill>
                <a:latin typeface="Bahnschrift Condensed" panose="020B0502040204020203" pitchFamily="34" charset="0"/>
              </a:rPr>
              <a:t>para colocar en sus cargos a tales personas, porque al hacerlo </a:t>
            </a:r>
            <a:r>
              <a:rPr lang="es-ES" sz="4000" dirty="0">
                <a:solidFill>
                  <a:srgbClr val="FFFF00"/>
                </a:solidFill>
                <a:latin typeface="Bahnschrift Condensed" panose="020B0502040204020203" pitchFamily="34" charset="0"/>
              </a:rPr>
              <a:t>se hacen participes de los pecados </a:t>
            </a:r>
            <a:r>
              <a:rPr lang="es-ES" sz="4000" dirty="0">
                <a:solidFill>
                  <a:schemeClr val="bg1"/>
                </a:solidFill>
                <a:latin typeface="Bahnschrift Condensed" panose="020B0502040204020203" pitchFamily="34" charset="0"/>
              </a:rPr>
              <a:t>que ellos cometen mientras están en sus funciones.” </a:t>
            </a:r>
            <a:r>
              <a:rPr lang="es-ES" sz="4000" dirty="0">
                <a:solidFill>
                  <a:srgbClr val="00B0F0"/>
                </a:solidFill>
                <a:latin typeface="Bahnschrift Condensed" panose="020B0502040204020203" pitchFamily="34" charset="0"/>
              </a:rPr>
              <a:t>Eventos de los Últimos Días, p. 131</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424042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517176" y="1369593"/>
            <a:ext cx="9157647" cy="3785652"/>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800" dirty="0">
                <a:solidFill>
                  <a:schemeClr val="bg1"/>
                </a:solidFill>
                <a:latin typeface="Bahnschrift Condensed" panose="020B0502040204020203" pitchFamily="34" charset="0"/>
              </a:rPr>
              <a:t>   A fin de comprender estas </a:t>
            </a:r>
            <a:r>
              <a:rPr lang="es-ES" sz="4800" dirty="0">
                <a:solidFill>
                  <a:srgbClr val="FFFF00"/>
                </a:solidFill>
                <a:latin typeface="Bahnschrift Condensed" panose="020B0502040204020203" pitchFamily="34" charset="0"/>
              </a:rPr>
              <a:t>dos razones </a:t>
            </a:r>
            <a:r>
              <a:rPr lang="es-ES" sz="4800" dirty="0">
                <a:solidFill>
                  <a:schemeClr val="bg1"/>
                </a:solidFill>
                <a:latin typeface="Bahnschrift Condensed" panose="020B0502040204020203" pitchFamily="34" charset="0"/>
              </a:rPr>
              <a:t>necesitamos tomar en cuenta un famoso congreso de la Asociación General que ocurrió del </a:t>
            </a:r>
            <a:r>
              <a:rPr lang="es-ES" sz="4800" dirty="0">
                <a:solidFill>
                  <a:srgbClr val="FFFF00"/>
                </a:solidFill>
                <a:latin typeface="Bahnschrift Condensed" panose="020B0502040204020203" pitchFamily="34" charset="0"/>
              </a:rPr>
              <a:t>17 de octubre al 4 de noviembre de 1888</a:t>
            </a:r>
            <a:r>
              <a:rPr lang="es-ES" sz="4800" dirty="0">
                <a:solidFill>
                  <a:schemeClr val="bg1"/>
                </a:solidFill>
                <a:latin typeface="Bahnschrift Condensed" panose="020B0502040204020203" pitchFamily="34" charset="0"/>
              </a:rPr>
              <a:t> en Minneapolis, Minnesota.</a:t>
            </a:r>
            <a:r>
              <a:rPr lang="es-ES" sz="4800" dirty="0" smtClean="0">
                <a:solidFill>
                  <a:schemeClr val="bg1"/>
                </a:solidFill>
                <a:latin typeface="Bahnschrift Condensed" panose="020B0502040204020203" pitchFamily="34" charset="0"/>
              </a:rPr>
              <a:t> </a:t>
            </a:r>
            <a:endParaRPr lang="es-ES" sz="48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7923367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866030" y="698303"/>
            <a:ext cx="7719419" cy="4154984"/>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Deseos de Introducir un Currículo Religioso</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0248575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30727" y="335845"/>
            <a:ext cx="11027391" cy="618630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a:solidFill>
                  <a:schemeClr val="bg1"/>
                </a:solidFill>
                <a:latin typeface="Bahnschrift Condensed" panose="020B0502040204020203" pitchFamily="34" charset="0"/>
              </a:rPr>
              <a:t>“El esfuerzo que hace ahora la </a:t>
            </a:r>
            <a:r>
              <a:rPr lang="es-ES" sz="4400" dirty="0">
                <a:solidFill>
                  <a:srgbClr val="FFFF00"/>
                </a:solidFill>
                <a:latin typeface="Bahnschrift Condensed" panose="020B0502040204020203" pitchFamily="34" charset="0"/>
              </a:rPr>
              <a:t>iglesia por convencer al estado</a:t>
            </a:r>
            <a:r>
              <a:rPr lang="es-ES" sz="4400" dirty="0">
                <a:solidFill>
                  <a:schemeClr val="bg1"/>
                </a:solidFill>
                <a:latin typeface="Bahnschrift Condensed" panose="020B0502040204020203" pitchFamily="34" charset="0"/>
              </a:rPr>
              <a:t> . . . que introduzca la enseñanza del cristianismo a las </a:t>
            </a:r>
            <a:r>
              <a:rPr lang="es-ES" sz="4400" dirty="0">
                <a:solidFill>
                  <a:srgbClr val="FFFF00"/>
                </a:solidFill>
                <a:latin typeface="Bahnschrift Condensed" panose="020B0502040204020203" pitchFamily="34" charset="0"/>
              </a:rPr>
              <a:t>escuelas públicas</a:t>
            </a:r>
            <a:r>
              <a:rPr lang="es-ES" sz="4400" dirty="0">
                <a:solidFill>
                  <a:schemeClr val="bg1"/>
                </a:solidFill>
                <a:latin typeface="Bahnschrift Condensed" panose="020B0502040204020203" pitchFamily="34" charset="0"/>
              </a:rPr>
              <a:t>, no es sino un reavivamiento de la doctrina de la obligación en asuntos religiosos, y como tal es </a:t>
            </a:r>
            <a:r>
              <a:rPr lang="es-ES" sz="4400" dirty="0">
                <a:solidFill>
                  <a:srgbClr val="FFFF00"/>
                </a:solidFill>
                <a:latin typeface="Bahnschrift Condensed" panose="020B0502040204020203" pitchFamily="34" charset="0"/>
              </a:rPr>
              <a:t>anticristiana</a:t>
            </a:r>
            <a:r>
              <a:rPr lang="es-ES" sz="4400" dirty="0">
                <a:solidFill>
                  <a:schemeClr val="bg1"/>
                </a:solidFill>
                <a:latin typeface="Bahnschrift Condensed" panose="020B0502040204020203" pitchFamily="34" charset="0"/>
              </a:rPr>
              <a:t>”. </a:t>
            </a:r>
            <a:r>
              <a:rPr lang="es-ES" sz="4400" dirty="0" err="1">
                <a:solidFill>
                  <a:srgbClr val="00B0F0"/>
                </a:solidFill>
                <a:latin typeface="Bahnschrift Condensed" panose="020B0502040204020203" pitchFamily="34" charset="0"/>
              </a:rPr>
              <a:t>Watchman</a:t>
            </a:r>
            <a:r>
              <a:rPr lang="es-ES" sz="4400" dirty="0">
                <a:solidFill>
                  <a:srgbClr val="00B0F0"/>
                </a:solidFill>
                <a:latin typeface="Bahnschrift Condensed" panose="020B0502040204020203" pitchFamily="34" charset="0"/>
              </a:rPr>
              <a:t>, Mayo 1, 1906</a:t>
            </a:r>
          </a:p>
          <a:p>
            <a:endParaRPr lang="es-ES" sz="4400" dirty="0" smtClean="0">
              <a:solidFill>
                <a:schemeClr val="bg1"/>
              </a:solidFill>
              <a:latin typeface="Bahnschrift Condensed" panose="020B0502040204020203" pitchFamily="34" charset="0"/>
            </a:endParaRPr>
          </a:p>
          <a:p>
            <a:r>
              <a:rPr lang="es-ES" sz="4400" dirty="0" smtClean="0">
                <a:solidFill>
                  <a:schemeClr val="bg1"/>
                </a:solidFill>
                <a:latin typeface="Bahnschrift Condensed" panose="020B0502040204020203" pitchFamily="34" charset="0"/>
              </a:rPr>
              <a:t>“</a:t>
            </a:r>
            <a:r>
              <a:rPr lang="es-ES" sz="4400" dirty="0">
                <a:solidFill>
                  <a:schemeClr val="bg1"/>
                </a:solidFill>
                <a:latin typeface="Bahnschrift Condensed" panose="020B0502040204020203" pitchFamily="34" charset="0"/>
              </a:rPr>
              <a:t>No veo ni justo ni correcto que se </a:t>
            </a:r>
            <a:r>
              <a:rPr lang="es-ES" sz="4400" dirty="0">
                <a:solidFill>
                  <a:srgbClr val="FFFF00"/>
                </a:solidFill>
                <a:latin typeface="Bahnschrift Condensed" panose="020B0502040204020203" pitchFamily="34" charset="0"/>
              </a:rPr>
              <a:t>imponga una ley </a:t>
            </a:r>
            <a:r>
              <a:rPr lang="es-ES" sz="4400" dirty="0">
                <a:solidFill>
                  <a:schemeClr val="bg1"/>
                </a:solidFill>
                <a:latin typeface="Bahnschrift Condensed" panose="020B0502040204020203" pitchFamily="34" charset="0"/>
              </a:rPr>
              <a:t>que obligue a la gente a traer sus Biblias para ser leídas en las </a:t>
            </a:r>
            <a:r>
              <a:rPr lang="es-ES" sz="4400" dirty="0">
                <a:solidFill>
                  <a:srgbClr val="FFFF00"/>
                </a:solidFill>
                <a:latin typeface="Bahnschrift Condensed" panose="020B0502040204020203" pitchFamily="34" charset="0"/>
              </a:rPr>
              <a:t>escuelas públicas</a:t>
            </a:r>
            <a:r>
              <a:rPr lang="es-ES" sz="4400" dirty="0">
                <a:solidFill>
                  <a:schemeClr val="bg1"/>
                </a:solidFill>
                <a:latin typeface="Bahnschrift Condensed" panose="020B0502040204020203" pitchFamily="34" charset="0"/>
              </a:rPr>
              <a:t>.” </a:t>
            </a:r>
            <a:r>
              <a:rPr lang="es-ES" sz="4400" dirty="0">
                <a:solidFill>
                  <a:srgbClr val="00B0F0"/>
                </a:solidFill>
                <a:latin typeface="Bahnschrift Condensed" panose="020B0502040204020203" pitchFamily="34" charset="0"/>
              </a:rPr>
              <a:t>Carta 44, 1893</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2026779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1760163" y="1435282"/>
            <a:ext cx="9089807"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Se </a:t>
            </a:r>
            <a:r>
              <a:rPr lang="es-ES" sz="8800" dirty="0" smtClean="0">
                <a:solidFill>
                  <a:schemeClr val="bg1"/>
                </a:solidFill>
                <a:latin typeface="Bahnschrift Light Condensed" panose="020B0502040204020203" pitchFamily="34" charset="0"/>
              </a:rPr>
              <a:t>Vinculará </a:t>
            </a:r>
            <a:r>
              <a:rPr lang="es-ES" sz="8800" dirty="0">
                <a:solidFill>
                  <a:schemeClr val="bg1"/>
                </a:solidFill>
                <a:latin typeface="Bahnschrift Light Condensed" panose="020B0502040204020203" pitchFamily="34" charset="0"/>
              </a:rPr>
              <a:t>con Causas Buenas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23222070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682389" y="305068"/>
            <a:ext cx="11027391"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    </a:t>
            </a:r>
            <a:r>
              <a:rPr lang="es-ES" sz="4000" dirty="0">
                <a:solidFill>
                  <a:schemeClr val="bg1"/>
                </a:solidFill>
                <a:latin typeface="Bahnschrift Condensed" panose="020B0502040204020203" pitchFamily="34" charset="0"/>
              </a:rPr>
              <a:t>“En dicho </a:t>
            </a:r>
            <a:r>
              <a:rPr lang="es-ES" sz="4000" dirty="0" smtClean="0">
                <a:solidFill>
                  <a:schemeClr val="bg1"/>
                </a:solidFill>
                <a:latin typeface="Bahnschrift Condensed" panose="020B0502040204020203" pitchFamily="34" charset="0"/>
              </a:rPr>
              <a:t>país [EE.UU.] </a:t>
            </a:r>
            <a:r>
              <a:rPr lang="es-ES" sz="4000" dirty="0">
                <a:solidFill>
                  <a:schemeClr val="bg1"/>
                </a:solidFill>
                <a:latin typeface="Bahnschrift Condensed" panose="020B0502040204020203" pitchFamily="34" charset="0"/>
              </a:rPr>
              <a:t>la obra de la </a:t>
            </a:r>
            <a:r>
              <a:rPr lang="es-ES" sz="4000" dirty="0" smtClean="0">
                <a:solidFill>
                  <a:schemeClr val="bg1"/>
                </a:solidFill>
                <a:latin typeface="Bahnschrift Condensed" panose="020B0502040204020203" pitchFamily="34" charset="0"/>
              </a:rPr>
              <a:t>temperancia [moderación] </a:t>
            </a:r>
            <a:r>
              <a:rPr lang="es-ES" sz="4000" dirty="0">
                <a:solidFill>
                  <a:schemeClr val="bg1"/>
                </a:solidFill>
                <a:latin typeface="Bahnschrift Condensed" panose="020B0502040204020203" pitchFamily="34" charset="0"/>
              </a:rPr>
              <a:t>que es una de las reformas morales más importantes, va a menudo </a:t>
            </a:r>
            <a:r>
              <a:rPr lang="es-ES" sz="4000" dirty="0">
                <a:solidFill>
                  <a:srgbClr val="FFFF00"/>
                </a:solidFill>
                <a:latin typeface="Bahnschrift Condensed" panose="020B0502040204020203" pitchFamily="34" charset="0"/>
              </a:rPr>
              <a:t>combinada con el movimiento en favor del domingo</a:t>
            </a:r>
            <a:r>
              <a:rPr lang="es-ES" sz="4000" dirty="0">
                <a:solidFill>
                  <a:schemeClr val="bg1"/>
                </a:solidFill>
                <a:latin typeface="Bahnschrift Condensed" panose="020B0502040204020203" pitchFamily="34" charset="0"/>
              </a:rPr>
              <a:t>, y los defensores de este actúan como si estuviesen trabajando para promover los más altos intereses de la sociedad; de suerte que </a:t>
            </a:r>
            <a:r>
              <a:rPr lang="es-ES" sz="4000" dirty="0">
                <a:solidFill>
                  <a:srgbClr val="FFFF00"/>
                </a:solidFill>
                <a:latin typeface="Bahnschrift Condensed" panose="020B0502040204020203" pitchFamily="34" charset="0"/>
              </a:rPr>
              <a:t>los que se niegan a unirse con ellos son denunciados como enemigos de la temperancia y de las reformas</a:t>
            </a:r>
            <a:r>
              <a:rPr lang="es-ES" sz="4000" dirty="0">
                <a:solidFill>
                  <a:schemeClr val="bg1"/>
                </a:solidFill>
                <a:latin typeface="Bahnschrift Condensed" panose="020B0502040204020203" pitchFamily="34" charset="0"/>
              </a:rPr>
              <a:t>. Pero la circunstancia de que un movimiento encaminado a establecer un error esté ligado con una obra buena en sí misma, no es un argumento en favor del error. </a:t>
            </a:r>
            <a:endParaRPr lang="es-DO" sz="40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37465597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423080"/>
            <a:ext cx="11027391"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Podemos </a:t>
            </a:r>
            <a:r>
              <a:rPr lang="es-ES" sz="4000" dirty="0">
                <a:solidFill>
                  <a:schemeClr val="bg1"/>
                </a:solidFill>
                <a:latin typeface="Bahnschrift Condensed" panose="020B0502040204020203" pitchFamily="34" charset="0"/>
              </a:rPr>
              <a:t>encubrir un veneno mezclándolo con un alimento sano pero no por eso cambiamos su naturaleza. Por el contrario, lo hacemos más peligroso, pues se lo tomará con menos recelo. Una de las trampas de Satanás consiste en mezclar con el error una porción suficiente de verdad para cohonestar aquel. </a:t>
            </a:r>
            <a:r>
              <a:rPr lang="es-ES" sz="4000" dirty="0">
                <a:solidFill>
                  <a:srgbClr val="FFFF00"/>
                </a:solidFill>
                <a:latin typeface="Bahnschrift Condensed" panose="020B0502040204020203" pitchFamily="34" charset="0"/>
              </a:rPr>
              <a:t>Los líderes del movimiento en favor del domingo pueden propagar reformas</a:t>
            </a:r>
            <a:r>
              <a:rPr lang="es-ES" sz="4000" dirty="0">
                <a:solidFill>
                  <a:schemeClr val="bg1"/>
                </a:solidFill>
                <a:latin typeface="Bahnschrift Condensed" panose="020B0502040204020203" pitchFamily="34" charset="0"/>
              </a:rPr>
              <a:t> que el pueblo necesita, principios que estén en armonía con la Biblia; pero mientras mezclen con ellas algún requisito en pugna con la ley de Dios, los siervos de Dios </a:t>
            </a:r>
            <a:r>
              <a:rPr lang="es-ES" sz="4000" dirty="0">
                <a:solidFill>
                  <a:srgbClr val="FFFF00"/>
                </a:solidFill>
                <a:latin typeface="Bahnschrift Condensed" panose="020B0502040204020203" pitchFamily="34" charset="0"/>
              </a:rPr>
              <a:t>no pueden unirse a ellos</a:t>
            </a:r>
            <a:r>
              <a:rPr lang="es-ES" sz="4000" dirty="0">
                <a:solidFill>
                  <a:schemeClr val="bg1"/>
                </a:solidFill>
                <a:latin typeface="Bahnschrift Condensed" panose="020B0502040204020203" pitchFamily="34" charset="0"/>
              </a:rPr>
              <a:t>.” </a:t>
            </a:r>
            <a:r>
              <a:rPr lang="es-ES" sz="4000" dirty="0">
                <a:solidFill>
                  <a:srgbClr val="00B0F0"/>
                </a:solidFill>
                <a:latin typeface="Bahnschrift Condensed" panose="020B0502040204020203" pitchFamily="34" charset="0"/>
              </a:rPr>
              <a:t>CS, p. 574</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8196618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537649" y="1180581"/>
            <a:ext cx="8811240"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Se </a:t>
            </a:r>
            <a:r>
              <a:rPr lang="es-ES" sz="8800" dirty="0" smtClean="0">
                <a:solidFill>
                  <a:schemeClr val="bg1"/>
                </a:solidFill>
                <a:latin typeface="Bahnschrift Light Condensed" panose="020B0502040204020203" pitchFamily="34" charset="0"/>
              </a:rPr>
              <a:t>Culpará </a:t>
            </a:r>
            <a:r>
              <a:rPr lang="es-ES" sz="8800" dirty="0">
                <a:solidFill>
                  <a:schemeClr val="bg1"/>
                </a:solidFill>
                <a:latin typeface="Bahnschrift Light Condensed" panose="020B0502040204020203" pitchFamily="34" charset="0"/>
              </a:rPr>
              <a:t>al Pueblo de Dios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37833798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23332" y="313899"/>
            <a:ext cx="11027391" cy="6001643"/>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solidFill>
                <a:latin typeface="Bahnschrift Condensed" panose="020B0502040204020203" pitchFamily="34" charset="0"/>
              </a:rPr>
              <a:t>“Los que honran el sábado de la Biblia serán denunciados como </a:t>
            </a:r>
            <a:r>
              <a:rPr lang="es-ES" sz="4800" dirty="0">
                <a:solidFill>
                  <a:srgbClr val="FFFF00"/>
                </a:solidFill>
                <a:latin typeface="Bahnschrift Condensed" panose="020B0502040204020203" pitchFamily="34" charset="0"/>
              </a:rPr>
              <a:t>enemigos de la ley y del orden</a:t>
            </a:r>
            <a:r>
              <a:rPr lang="es-ES" sz="4800" dirty="0">
                <a:solidFill>
                  <a:schemeClr val="bg1"/>
                </a:solidFill>
                <a:latin typeface="Bahnschrift Condensed" panose="020B0502040204020203" pitchFamily="34" charset="0"/>
              </a:rPr>
              <a:t>, como quebrantadores de las </a:t>
            </a:r>
            <a:r>
              <a:rPr lang="es-ES" sz="4800" dirty="0">
                <a:solidFill>
                  <a:srgbClr val="FFFF00"/>
                </a:solidFill>
                <a:latin typeface="Bahnschrift Condensed" panose="020B0502040204020203" pitchFamily="34" charset="0"/>
              </a:rPr>
              <a:t>restricciones morales </a:t>
            </a:r>
            <a:r>
              <a:rPr lang="es-ES" sz="4800" dirty="0">
                <a:solidFill>
                  <a:schemeClr val="bg1"/>
                </a:solidFill>
                <a:latin typeface="Bahnschrift Condensed" panose="020B0502040204020203" pitchFamily="34" charset="0"/>
              </a:rPr>
              <a:t>de la sociedad, y por lo tanto causantes de </a:t>
            </a:r>
            <a:r>
              <a:rPr lang="es-ES" sz="4800" dirty="0">
                <a:solidFill>
                  <a:srgbClr val="FFFF00"/>
                </a:solidFill>
                <a:latin typeface="Bahnschrift Condensed" panose="020B0502040204020203" pitchFamily="34" charset="0"/>
              </a:rPr>
              <a:t>anarquía y corrupción</a:t>
            </a:r>
            <a:r>
              <a:rPr lang="es-ES" sz="4800" dirty="0">
                <a:solidFill>
                  <a:schemeClr val="bg1"/>
                </a:solidFill>
                <a:latin typeface="Bahnschrift Condensed" panose="020B0502040204020203" pitchFamily="34" charset="0"/>
              </a:rPr>
              <a:t> que atraen sobre la tierra los altos juicios de Dios. Sus escrúpulos de conciencia serán presentados como obstinación, terquedad y rebeldía contra la autoridad. </a:t>
            </a:r>
            <a:endParaRPr lang="es-DO" sz="48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10750065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214652" y="117693"/>
            <a:ext cx="10481480" cy="674030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smtClean="0">
                <a:solidFill>
                  <a:schemeClr val="bg1"/>
                </a:solidFill>
                <a:latin typeface="Bahnschrift Condensed" panose="020B0502040204020203" pitchFamily="34" charset="0"/>
              </a:rPr>
              <a:t>Serán </a:t>
            </a:r>
            <a:r>
              <a:rPr lang="es-ES" sz="4800" dirty="0">
                <a:solidFill>
                  <a:schemeClr val="bg1"/>
                </a:solidFill>
                <a:latin typeface="Bahnschrift Condensed" panose="020B0502040204020203" pitchFamily="34" charset="0"/>
              </a:rPr>
              <a:t>acusados de </a:t>
            </a:r>
            <a:r>
              <a:rPr lang="es-ES" sz="4800" dirty="0">
                <a:solidFill>
                  <a:srgbClr val="FFFF00"/>
                </a:solidFill>
                <a:latin typeface="Bahnschrift Condensed" panose="020B0502040204020203" pitchFamily="34" charset="0"/>
              </a:rPr>
              <a:t>deslealtad hacia el gobierno</a:t>
            </a:r>
            <a:r>
              <a:rPr lang="es-ES" sz="4800" dirty="0">
                <a:solidFill>
                  <a:schemeClr val="bg1"/>
                </a:solidFill>
                <a:latin typeface="Bahnschrift Condensed" panose="020B0502040204020203" pitchFamily="34" charset="0"/>
              </a:rPr>
              <a:t>. Los </a:t>
            </a:r>
            <a:r>
              <a:rPr lang="es-ES" sz="4800" dirty="0">
                <a:solidFill>
                  <a:srgbClr val="FFFF00"/>
                </a:solidFill>
                <a:latin typeface="Bahnschrift Condensed" panose="020B0502040204020203" pitchFamily="34" charset="0"/>
              </a:rPr>
              <a:t>ministros</a:t>
            </a:r>
            <a:r>
              <a:rPr lang="es-ES" sz="4800" dirty="0">
                <a:solidFill>
                  <a:schemeClr val="bg1"/>
                </a:solidFill>
                <a:latin typeface="Bahnschrift Condensed" panose="020B0502040204020203" pitchFamily="34" charset="0"/>
              </a:rPr>
              <a:t> que niegan la obligación de observar la ley divina predicarán desde el púlpito que hay que </a:t>
            </a:r>
            <a:r>
              <a:rPr lang="es-ES" sz="4800" dirty="0">
                <a:solidFill>
                  <a:srgbClr val="FFFF00"/>
                </a:solidFill>
                <a:latin typeface="Bahnschrift Condensed" panose="020B0502040204020203" pitchFamily="34" charset="0"/>
              </a:rPr>
              <a:t>obedecer a las autoridades civiles </a:t>
            </a:r>
            <a:r>
              <a:rPr lang="es-ES" sz="4800" dirty="0">
                <a:solidFill>
                  <a:schemeClr val="bg1"/>
                </a:solidFill>
                <a:latin typeface="Bahnschrift Condensed" panose="020B0502040204020203" pitchFamily="34" charset="0"/>
              </a:rPr>
              <a:t>porque fueron instituidas por Dios. En las asambleas legislativas y en los tribunales se calumniará y condenará a los que guardan los mandamientos. Se falsearán sus palabras, y se atribuirán a sus móviles las peores intenciones.” </a:t>
            </a:r>
            <a:r>
              <a:rPr lang="es-ES" sz="4800" dirty="0">
                <a:solidFill>
                  <a:srgbClr val="00B0F0"/>
                </a:solidFill>
                <a:latin typeface="Bahnschrift Condensed" panose="020B0502040204020203" pitchFamily="34" charset="0"/>
              </a:rPr>
              <a:t>CS, p. 578</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40983006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169993" y="1094088"/>
            <a:ext cx="8770297"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Enmendar la Constitución</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37630484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310184" y="179249"/>
            <a:ext cx="10003809" cy="6678751"/>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rgbClr val="FFC000"/>
                </a:solidFill>
                <a:latin typeface="Bahnschrift Condensed" panose="020B0502040204020203" pitchFamily="34" charset="0"/>
              </a:rPr>
              <a:t>La </a:t>
            </a:r>
            <a:r>
              <a:rPr lang="es-ES" sz="4400" dirty="0">
                <a:solidFill>
                  <a:srgbClr val="FFC000"/>
                </a:solidFill>
                <a:latin typeface="Bahnschrift Condensed" panose="020B0502040204020203" pitchFamily="34" charset="0"/>
              </a:rPr>
              <a:t>hermana White concebía que la crisis estaba muy cerca en sus días</a:t>
            </a:r>
            <a:r>
              <a:rPr lang="es-ES" sz="4400" dirty="0" smtClean="0">
                <a:solidFill>
                  <a:srgbClr val="FFC000"/>
                </a:solidFill>
                <a:latin typeface="Bahnschrift Condensed" panose="020B0502040204020203" pitchFamily="34" charset="0"/>
              </a:rPr>
              <a:t>: </a:t>
            </a:r>
            <a:r>
              <a:rPr lang="es-ES" sz="4800" dirty="0" smtClean="0">
                <a:solidFill>
                  <a:schemeClr val="bg1"/>
                </a:solidFill>
                <a:latin typeface="Bahnschrift Condensed" panose="020B0502040204020203" pitchFamily="34" charset="0"/>
              </a:rPr>
              <a:t>“</a:t>
            </a:r>
            <a:r>
              <a:rPr lang="es-ES" sz="4800" dirty="0">
                <a:solidFill>
                  <a:schemeClr val="bg1"/>
                </a:solidFill>
                <a:latin typeface="Bahnschrift Condensed" panose="020B0502040204020203" pitchFamily="34" charset="0"/>
              </a:rPr>
              <a:t>Una gran crisis aguarda al pueblo de Dios. Una crisis aguarda al mundo. La lucha más portentosa de todas las edades está por producirse. Acontecimientos que durante más de cuarenta años nosotros, basados en la autoridad de la palabra profética, hemos declarado </a:t>
            </a:r>
            <a:r>
              <a:rPr lang="es-ES" sz="4800" dirty="0">
                <a:solidFill>
                  <a:srgbClr val="FFFF00"/>
                </a:solidFill>
                <a:latin typeface="Bahnschrift Condensed" panose="020B0502040204020203" pitchFamily="34" charset="0"/>
              </a:rPr>
              <a:t>inminentes, se están cumpliendo ante nuestros ojos</a:t>
            </a:r>
            <a:r>
              <a:rPr lang="es-ES" sz="4800" dirty="0">
                <a:solidFill>
                  <a:schemeClr val="bg1"/>
                </a:solidFill>
                <a:latin typeface="Bahnschrift Condensed" panose="020B0502040204020203" pitchFamily="34" charset="0"/>
              </a:rPr>
              <a:t>. </a:t>
            </a:r>
            <a:endParaRPr lang="es-DO" sz="48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515607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226564" y="58846"/>
            <a:ext cx="10606045" cy="6740307"/>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5400" dirty="0">
                <a:solidFill>
                  <a:schemeClr val="bg1"/>
                </a:solidFill>
                <a:latin typeface="Bahnschrift Condensed" panose="020B0502040204020203" pitchFamily="34" charset="0"/>
              </a:rPr>
              <a:t>La sierva del Señor nos dice que en ese congreso </a:t>
            </a:r>
            <a:r>
              <a:rPr lang="es-ES" sz="5400" dirty="0">
                <a:solidFill>
                  <a:srgbClr val="FFFF00"/>
                </a:solidFill>
                <a:latin typeface="Bahnschrift Condensed" panose="020B0502040204020203" pitchFamily="34" charset="0"/>
              </a:rPr>
              <a:t>comenzó a derramarse </a:t>
            </a:r>
            <a:r>
              <a:rPr lang="es-ES" sz="5400" dirty="0">
                <a:solidFill>
                  <a:schemeClr val="bg1"/>
                </a:solidFill>
                <a:latin typeface="Bahnschrift Condensed" panose="020B0502040204020203" pitchFamily="34" charset="0"/>
              </a:rPr>
              <a:t>la lluvia tardía y a proclamarse el </a:t>
            </a:r>
            <a:r>
              <a:rPr lang="es-ES" sz="5400" dirty="0">
                <a:solidFill>
                  <a:srgbClr val="FFFF00"/>
                </a:solidFill>
                <a:latin typeface="Bahnschrift Condensed" panose="020B0502040204020203" pitchFamily="34" charset="0"/>
              </a:rPr>
              <a:t>fuerte clamor </a:t>
            </a:r>
            <a:r>
              <a:rPr lang="es-ES" sz="5400" dirty="0">
                <a:solidFill>
                  <a:schemeClr val="bg1"/>
                </a:solidFill>
                <a:latin typeface="Bahnschrift Condensed" panose="020B0502040204020203" pitchFamily="34" charset="0"/>
              </a:rPr>
              <a:t>de Apocalipsis 18:1-5. Satanás sabía muy bien que esto estaba ocurriendo y por lo tanto </a:t>
            </a:r>
            <a:r>
              <a:rPr lang="es-ES" sz="5400" dirty="0" smtClean="0">
                <a:solidFill>
                  <a:schemeClr val="bg1"/>
                </a:solidFill>
                <a:latin typeface="Bahnschrift Condensed" panose="020B0502040204020203" pitchFamily="34" charset="0"/>
              </a:rPr>
              <a:t>procuró </a:t>
            </a:r>
            <a:r>
              <a:rPr lang="es-ES" sz="5400" dirty="0">
                <a:solidFill>
                  <a:schemeClr val="bg1"/>
                </a:solidFill>
                <a:latin typeface="Bahnschrift Condensed" panose="020B0502040204020203" pitchFamily="34" charset="0"/>
              </a:rPr>
              <a:t>influir sobre las </a:t>
            </a:r>
            <a:r>
              <a:rPr lang="es-ES" sz="5400" dirty="0">
                <a:solidFill>
                  <a:srgbClr val="FFFF00"/>
                </a:solidFill>
                <a:latin typeface="Bahnschrift Condensed" panose="020B0502040204020203" pitchFamily="34" charset="0"/>
              </a:rPr>
              <a:t>iglesias protestantes </a:t>
            </a:r>
            <a:r>
              <a:rPr lang="es-ES" sz="5400" dirty="0">
                <a:solidFill>
                  <a:schemeClr val="bg1"/>
                </a:solidFill>
                <a:latin typeface="Bahnschrift Condensed" panose="020B0502040204020203" pitchFamily="34" charset="0"/>
              </a:rPr>
              <a:t>para que implementaran una ley dominical a nivel nacional.</a:t>
            </a:r>
          </a:p>
        </p:txBody>
      </p:sp>
    </p:spTree>
    <p:extLst>
      <p:ext uri="{BB962C8B-B14F-4D97-AF65-F5344CB8AC3E}">
        <p14:creationId xmlns:p14="http://schemas.microsoft.com/office/powerpoint/2010/main" val="303890944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285164" y="666791"/>
            <a:ext cx="10003809" cy="526297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smtClean="0">
                <a:solidFill>
                  <a:schemeClr val="bg1"/>
                </a:solidFill>
                <a:latin typeface="Bahnschrift Condensed" panose="020B0502040204020203" pitchFamily="34" charset="0"/>
              </a:rPr>
              <a:t>Ya </a:t>
            </a:r>
            <a:r>
              <a:rPr lang="es-ES" sz="4800" dirty="0">
                <a:solidFill>
                  <a:schemeClr val="bg1"/>
                </a:solidFill>
                <a:latin typeface="Bahnschrift Condensed" panose="020B0502040204020203" pitchFamily="34" charset="0"/>
              </a:rPr>
              <a:t>se ha urgido a los </a:t>
            </a:r>
            <a:r>
              <a:rPr lang="es-ES" sz="4800" dirty="0">
                <a:solidFill>
                  <a:srgbClr val="FFFF00"/>
                </a:solidFill>
                <a:latin typeface="Bahnschrift Condensed" panose="020B0502040204020203" pitchFamily="34" charset="0"/>
              </a:rPr>
              <a:t>legisladores de la naci</a:t>
            </a:r>
            <a:r>
              <a:rPr lang="es-ES" sz="4800" dirty="0">
                <a:solidFill>
                  <a:schemeClr val="bg1"/>
                </a:solidFill>
                <a:latin typeface="Bahnschrift Condensed" panose="020B0502040204020203" pitchFamily="34" charset="0"/>
              </a:rPr>
              <a:t>ón a estudiar la cuestión de una </a:t>
            </a:r>
            <a:r>
              <a:rPr lang="es-ES" sz="4800" dirty="0">
                <a:solidFill>
                  <a:srgbClr val="FFFF00"/>
                </a:solidFill>
                <a:latin typeface="Bahnschrift Condensed" panose="020B0502040204020203" pitchFamily="34" charset="0"/>
              </a:rPr>
              <a:t>enmienda de la constitución</a:t>
            </a:r>
            <a:r>
              <a:rPr lang="es-ES" sz="4800" dirty="0">
                <a:solidFill>
                  <a:schemeClr val="bg1"/>
                </a:solidFill>
                <a:latin typeface="Bahnschrift Condensed" panose="020B0502040204020203" pitchFamily="34" charset="0"/>
              </a:rPr>
              <a:t> para restringir la libertad de conciencia. Ha llegado a ser de </a:t>
            </a:r>
            <a:r>
              <a:rPr lang="es-ES" sz="4800" dirty="0">
                <a:solidFill>
                  <a:srgbClr val="FFFF00"/>
                </a:solidFill>
                <a:latin typeface="Bahnschrift Condensed" panose="020B0502040204020203" pitchFamily="34" charset="0"/>
              </a:rPr>
              <a:t>interés e importancia nacional</a:t>
            </a:r>
            <a:r>
              <a:rPr lang="es-ES" sz="4800" dirty="0">
                <a:solidFill>
                  <a:schemeClr val="bg1"/>
                </a:solidFill>
                <a:latin typeface="Bahnschrift Condensed" panose="020B0502040204020203" pitchFamily="34" charset="0"/>
              </a:rPr>
              <a:t> la cuestión de imponer la observancia del domingo. Bien sabemos cuál será el resultado de este movimiento.” </a:t>
            </a:r>
            <a:r>
              <a:rPr lang="es-ES" sz="4800" dirty="0">
                <a:solidFill>
                  <a:srgbClr val="00B0F0"/>
                </a:solidFill>
                <a:latin typeface="Bahnschrift Condensed" panose="020B0502040204020203" pitchFamily="34" charset="0"/>
              </a:rPr>
              <a:t>5T, p. 665</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6367914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326107" y="407484"/>
            <a:ext cx="10003809"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“El movimiento dominical está avanzando </a:t>
            </a:r>
            <a:r>
              <a:rPr lang="es-ES" sz="4000" dirty="0">
                <a:solidFill>
                  <a:srgbClr val="FFFF00"/>
                </a:solidFill>
                <a:latin typeface="Bahnschrift Condensed" panose="020B0502040204020203" pitchFamily="34" charset="0"/>
              </a:rPr>
              <a:t>en la oscuridad</a:t>
            </a:r>
            <a:r>
              <a:rPr lang="es-ES" sz="4000" dirty="0">
                <a:solidFill>
                  <a:schemeClr val="bg1"/>
                </a:solidFill>
                <a:latin typeface="Bahnschrift Condensed" panose="020B0502040204020203" pitchFamily="34" charset="0"/>
              </a:rPr>
              <a:t>. Los líderes encubren el verdadero problema, y muchos que se unen al movimiento no ven hacia dónde tiende la corriente </a:t>
            </a:r>
            <a:r>
              <a:rPr lang="es-ES" sz="4000" dirty="0">
                <a:solidFill>
                  <a:srgbClr val="FFFF00"/>
                </a:solidFill>
                <a:latin typeface="Bahnschrift Condensed" panose="020B0502040204020203" pitchFamily="34" charset="0"/>
              </a:rPr>
              <a:t>oculta</a:t>
            </a:r>
            <a:r>
              <a:rPr lang="es-ES" sz="4000" dirty="0">
                <a:solidFill>
                  <a:schemeClr val="bg1"/>
                </a:solidFill>
                <a:latin typeface="Bahnschrift Condensed" panose="020B0502040204020203" pitchFamily="34" charset="0"/>
              </a:rPr>
              <a:t> . . . Están trabajando </a:t>
            </a:r>
            <a:r>
              <a:rPr lang="es-ES" sz="4000" dirty="0">
                <a:solidFill>
                  <a:srgbClr val="FFFF00"/>
                </a:solidFill>
                <a:latin typeface="Bahnschrift Condensed" panose="020B0502040204020203" pitchFamily="34" charset="0"/>
              </a:rPr>
              <a:t>a ciegas</a:t>
            </a:r>
            <a:r>
              <a:rPr lang="es-ES" sz="4000" dirty="0">
                <a:solidFill>
                  <a:schemeClr val="bg1"/>
                </a:solidFill>
                <a:latin typeface="Bahnschrift Condensed" panose="020B0502040204020203" pitchFamily="34" charset="0"/>
              </a:rPr>
              <a:t>. No ven que si un gobierno protestante sacrifica los principios que lo han hecho una nación libre e independiente, y mediante leyes </a:t>
            </a:r>
            <a:r>
              <a:rPr lang="es-ES" sz="4000" dirty="0">
                <a:solidFill>
                  <a:srgbClr val="FFFF00"/>
                </a:solidFill>
                <a:latin typeface="Bahnschrift Condensed" panose="020B0502040204020203" pitchFamily="34" charset="0"/>
              </a:rPr>
              <a:t>incorpora en la Constitución </a:t>
            </a:r>
            <a:r>
              <a:rPr lang="es-ES" sz="4000" dirty="0">
                <a:solidFill>
                  <a:schemeClr val="bg1"/>
                </a:solidFill>
                <a:latin typeface="Bahnschrift Condensed" panose="020B0502040204020203" pitchFamily="34" charset="0"/>
              </a:rPr>
              <a:t>principios que propagarán las falsedades y los engaños papales, se hundirán en los </a:t>
            </a:r>
            <a:r>
              <a:rPr lang="es-ES" sz="4000" dirty="0">
                <a:solidFill>
                  <a:srgbClr val="FFFF00"/>
                </a:solidFill>
                <a:latin typeface="Bahnschrift Condensed" panose="020B0502040204020203" pitchFamily="34" charset="0"/>
              </a:rPr>
              <a:t>horrores del romanismo de la Edad Oscura.</a:t>
            </a:r>
            <a:r>
              <a:rPr lang="es-ES" sz="4000" dirty="0">
                <a:solidFill>
                  <a:schemeClr val="bg1"/>
                </a:solidFill>
                <a:latin typeface="Bahnschrift Condensed" panose="020B0502040204020203" pitchFamily="34" charset="0"/>
              </a:rPr>
              <a:t>” </a:t>
            </a:r>
            <a:r>
              <a:rPr lang="es-ES" sz="4000" dirty="0">
                <a:solidFill>
                  <a:srgbClr val="00B0F0"/>
                </a:solidFill>
                <a:latin typeface="Bahnschrift Condensed" panose="020B0502040204020203" pitchFamily="34" charset="0"/>
              </a:rPr>
              <a:t>Eventos de los Últimos Días, pp. 128, 129</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75132158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77923" y="407484"/>
            <a:ext cx="10551994"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accent4"/>
                </a:solidFill>
                <a:latin typeface="Bahnschrift Condensed" panose="020B0502040204020203" pitchFamily="34" charset="0"/>
              </a:rPr>
              <a:t>Pero también reconoció que la crisis podría demorarse un tiempo más:</a:t>
            </a:r>
          </a:p>
          <a:p>
            <a:r>
              <a:rPr lang="es-ES" sz="4000" dirty="0">
                <a:solidFill>
                  <a:schemeClr val="bg1"/>
                </a:solidFill>
                <a:latin typeface="Bahnschrift Condensed" panose="020B0502040204020203" pitchFamily="34" charset="0"/>
              </a:rPr>
              <a:t>“Puede ser que un </a:t>
            </a:r>
            <a:r>
              <a:rPr lang="es-ES" sz="4000" dirty="0">
                <a:solidFill>
                  <a:srgbClr val="FFFF00"/>
                </a:solidFill>
                <a:latin typeface="Bahnschrift Condensed" panose="020B0502040204020203" pitchFamily="34" charset="0"/>
              </a:rPr>
              <a:t>momento de respiro </a:t>
            </a:r>
            <a:r>
              <a:rPr lang="es-ES" sz="4000" dirty="0">
                <a:solidFill>
                  <a:schemeClr val="bg1"/>
                </a:solidFill>
                <a:latin typeface="Bahnschrift Condensed" panose="020B0502040204020203" pitchFamily="34" charset="0"/>
              </a:rPr>
              <a:t>sea concedido todavía al pueblo de Dios para que se despierte y deje brillar su luz. Si la presencia de diez justos habría salvado a las ciudades impías de la llanura, ¿no será posible que Dios, en respuesta a las oraciones de su pueblo, </a:t>
            </a:r>
            <a:r>
              <a:rPr lang="es-ES" sz="4000" dirty="0">
                <a:solidFill>
                  <a:srgbClr val="FFFF00"/>
                </a:solidFill>
                <a:latin typeface="Bahnschrift Condensed" panose="020B0502040204020203" pitchFamily="34" charset="0"/>
              </a:rPr>
              <a:t>refrene las obras </a:t>
            </a:r>
            <a:r>
              <a:rPr lang="es-ES" sz="4000" dirty="0">
                <a:solidFill>
                  <a:schemeClr val="bg1"/>
                </a:solidFill>
                <a:latin typeface="Bahnschrift Condensed" panose="020B0502040204020203" pitchFamily="34" charset="0"/>
              </a:rPr>
              <a:t>de los que están anulando su ley? ¿No humillaremos nuestro corazón en gran manera delante de Dios e intercederemos con él para que revele su gran poder?” </a:t>
            </a:r>
            <a:r>
              <a:rPr lang="es-ES" sz="4000" dirty="0">
                <a:solidFill>
                  <a:srgbClr val="00B0F0"/>
                </a:solidFill>
                <a:latin typeface="Bahnschrift Condensed" panose="020B0502040204020203" pitchFamily="34" charset="0"/>
              </a:rPr>
              <a:t>5T, p. 668</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7464275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2622645" y="1267293"/>
            <a:ext cx="6946710" cy="3170099"/>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accent4"/>
                </a:solidFill>
                <a:latin typeface="Bahnschrift Condensed" panose="020B0502040204020203" pitchFamily="34" charset="0"/>
              </a:rPr>
              <a:t>Ella </a:t>
            </a:r>
            <a:r>
              <a:rPr lang="es-ES" sz="4000" dirty="0" smtClean="0">
                <a:solidFill>
                  <a:schemeClr val="accent4"/>
                </a:solidFill>
                <a:latin typeface="Bahnschrift Condensed" panose="020B0502040204020203" pitchFamily="34" charset="0"/>
              </a:rPr>
              <a:t>entendió (en 1905) </a:t>
            </a:r>
            <a:r>
              <a:rPr lang="es-ES" sz="4000" dirty="0">
                <a:solidFill>
                  <a:schemeClr val="accent4"/>
                </a:solidFill>
                <a:latin typeface="Bahnschrift Condensed" panose="020B0502040204020203" pitchFamily="34" charset="0"/>
              </a:rPr>
              <a:t>que tarde o temprano </a:t>
            </a:r>
            <a:r>
              <a:rPr lang="es-ES" sz="4000" dirty="0" smtClean="0">
                <a:solidFill>
                  <a:schemeClr val="accent4"/>
                </a:solidFill>
                <a:latin typeface="Bahnschrift Condensed" panose="020B0502040204020203" pitchFamily="34" charset="0"/>
              </a:rPr>
              <a:t>ocurriría:</a:t>
            </a:r>
            <a:endParaRPr lang="es-ES" sz="4000" dirty="0">
              <a:solidFill>
                <a:schemeClr val="accent4"/>
              </a:solidFill>
              <a:latin typeface="Bahnschrift Condensed" panose="020B0502040204020203" pitchFamily="34" charset="0"/>
            </a:endParaRPr>
          </a:p>
          <a:p>
            <a:r>
              <a:rPr lang="es-ES" sz="4000" dirty="0">
                <a:solidFill>
                  <a:schemeClr val="bg1"/>
                </a:solidFill>
                <a:latin typeface="Bahnschrift Condensed" panose="020B0502040204020203" pitchFamily="34" charset="0"/>
              </a:rPr>
              <a:t>“Tarde o temprano las leyes dominicales serán promulgadas.” </a:t>
            </a:r>
            <a:r>
              <a:rPr lang="es-ES" sz="4000" dirty="0">
                <a:solidFill>
                  <a:srgbClr val="00B0F0"/>
                </a:solidFill>
                <a:latin typeface="Bahnschrift Condensed" panose="020B0502040204020203" pitchFamily="34" charset="0"/>
              </a:rPr>
              <a:t>RH, 16 de febrero de 1905.</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28288649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914400" y="671007"/>
            <a:ext cx="10421676" cy="1446550"/>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Leyes </a:t>
            </a:r>
            <a:r>
              <a:rPr lang="es-ES" sz="8800" dirty="0" err="1" smtClean="0">
                <a:solidFill>
                  <a:schemeClr val="bg1"/>
                </a:solidFill>
                <a:latin typeface="Bahnschrift Light Condensed" panose="020B0502040204020203" pitchFamily="34" charset="0"/>
              </a:rPr>
              <a:t>Antisabáticas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41942592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612844"/>
            <a:ext cx="10768085" cy="550920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400" dirty="0" smtClean="0">
                <a:solidFill>
                  <a:schemeClr val="bg1"/>
                </a:solidFill>
                <a:latin typeface="Bahnschrift Condensed" panose="020B0502040204020203" pitchFamily="34" charset="0"/>
              </a:rPr>
              <a:t>“</a:t>
            </a:r>
            <a:r>
              <a:rPr lang="es-ES" sz="4400" dirty="0">
                <a:solidFill>
                  <a:schemeClr val="bg1"/>
                </a:solidFill>
                <a:latin typeface="Bahnschrift Condensed" panose="020B0502040204020203" pitchFamily="34" charset="0"/>
              </a:rPr>
              <a:t>En la actualidad la observancia del domingo no es la prueba. Vendrá el tiempo cuando los hombres no sólo </a:t>
            </a:r>
            <a:r>
              <a:rPr lang="es-ES" sz="4400" dirty="0">
                <a:solidFill>
                  <a:srgbClr val="FFFF00"/>
                </a:solidFill>
                <a:latin typeface="Bahnschrift Condensed" panose="020B0502040204020203" pitchFamily="34" charset="0"/>
              </a:rPr>
              <a:t>prohibirán trabajar en domingo</a:t>
            </a:r>
            <a:r>
              <a:rPr lang="es-ES" sz="4400" dirty="0">
                <a:solidFill>
                  <a:schemeClr val="bg1"/>
                </a:solidFill>
                <a:latin typeface="Bahnschrift Condensed" panose="020B0502040204020203" pitchFamily="34" charset="0"/>
              </a:rPr>
              <a:t>, sino que tratarán de </a:t>
            </a:r>
            <a:r>
              <a:rPr lang="es-ES" sz="4400" dirty="0">
                <a:solidFill>
                  <a:srgbClr val="FFFF00"/>
                </a:solidFill>
                <a:latin typeface="Bahnschrift Condensed" panose="020B0502040204020203" pitchFamily="34" charset="0"/>
              </a:rPr>
              <a:t>obligar a los hombres a trabajar en sábado </a:t>
            </a:r>
            <a:r>
              <a:rPr lang="es-ES" sz="4400" dirty="0">
                <a:solidFill>
                  <a:schemeClr val="bg1"/>
                </a:solidFill>
                <a:latin typeface="Bahnschrift Condensed" panose="020B0502040204020203" pitchFamily="34" charset="0"/>
              </a:rPr>
              <a:t>y apoyar la observancia del domingo o perder su libertad y su vida. Pero ese tiempo todavía no ha llegado, pues la verdad debe ser presentada más plenamente a la gente como testimonio...” </a:t>
            </a:r>
            <a:r>
              <a:rPr lang="es-ES" sz="4400" dirty="0" err="1">
                <a:solidFill>
                  <a:srgbClr val="00B0F0"/>
                </a:solidFill>
                <a:latin typeface="Bahnschrift Condensed" panose="020B0502040204020203" pitchFamily="34" charset="0"/>
              </a:rPr>
              <a:t>Maranata</a:t>
            </a:r>
            <a:r>
              <a:rPr lang="es-ES" sz="4400" dirty="0">
                <a:solidFill>
                  <a:srgbClr val="00B0F0"/>
                </a:solidFill>
                <a:latin typeface="Bahnschrift Condensed" panose="020B0502040204020203" pitchFamily="34" charset="0"/>
              </a:rPr>
              <a:t>, p. 175</a:t>
            </a:r>
            <a:endParaRPr lang="es-DO" sz="4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78625534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3288276" y="1135031"/>
            <a:ext cx="7992375"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El Mundo Entero se Unirá</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335322459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98966" y="500764"/>
            <a:ext cx="10768085" cy="6001643"/>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smtClean="0">
                <a:solidFill>
                  <a:schemeClr val="bg1"/>
                </a:solidFill>
                <a:latin typeface="Bahnschrift Condensed" panose="020B0502040204020203" pitchFamily="34" charset="0"/>
              </a:rPr>
              <a:t>“</a:t>
            </a:r>
            <a:r>
              <a:rPr lang="es-ES" sz="4800" dirty="0">
                <a:solidFill>
                  <a:schemeClr val="bg1"/>
                </a:solidFill>
                <a:latin typeface="Bahnschrift Condensed" panose="020B0502040204020203" pitchFamily="34" charset="0"/>
              </a:rPr>
              <a:t>El </a:t>
            </a:r>
            <a:r>
              <a:rPr lang="es-ES" sz="4800" dirty="0">
                <a:solidFill>
                  <a:srgbClr val="FFFF00"/>
                </a:solidFill>
                <a:latin typeface="Bahnschrift Condensed" panose="020B0502040204020203" pitchFamily="34" charset="0"/>
              </a:rPr>
              <a:t>mundo entero </a:t>
            </a:r>
            <a:r>
              <a:rPr lang="es-ES" sz="4800" dirty="0">
                <a:solidFill>
                  <a:schemeClr val="bg1"/>
                </a:solidFill>
                <a:latin typeface="Bahnschrift Condensed" panose="020B0502040204020203" pitchFamily="34" charset="0"/>
              </a:rPr>
              <a:t>será incitado a la enemistad contra los adventistas porque ellos no rendirán pleitesía al papado, honrando el domingo, la institución de este poder anticristiano. Es el propósito de Satanás hacer que sean </a:t>
            </a:r>
            <a:r>
              <a:rPr lang="es-ES" sz="4800" dirty="0">
                <a:solidFill>
                  <a:srgbClr val="FFFF00"/>
                </a:solidFill>
                <a:latin typeface="Bahnschrift Condensed" panose="020B0502040204020203" pitchFamily="34" charset="0"/>
              </a:rPr>
              <a:t>extirpados de la tierra</a:t>
            </a:r>
            <a:r>
              <a:rPr lang="es-ES" sz="4800" dirty="0">
                <a:solidFill>
                  <a:schemeClr val="bg1"/>
                </a:solidFill>
                <a:latin typeface="Bahnschrift Condensed" panose="020B0502040204020203" pitchFamily="34" charset="0"/>
              </a:rPr>
              <a:t>, a fin de que nadie pueda impugnar su supremacía en el mundo.” </a:t>
            </a:r>
            <a:r>
              <a:rPr lang="es-ES" sz="4800" dirty="0">
                <a:solidFill>
                  <a:srgbClr val="00B0F0"/>
                </a:solidFill>
                <a:latin typeface="Bahnschrift Condensed" panose="020B0502040204020203" pitchFamily="34" charset="0"/>
              </a:rPr>
              <a:t>Testimonios para los Ministros, 37.</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99335486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11957" y="1063220"/>
            <a:ext cx="10768085" cy="4524315"/>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solidFill>
                <a:latin typeface="Bahnschrift Condensed" panose="020B0502040204020203" pitchFamily="34" charset="0"/>
              </a:rPr>
              <a:t>“Se ha considerado a nuestro pueblo como demasiado insignificante para merecer atención. Sin embargo, </a:t>
            </a:r>
            <a:r>
              <a:rPr lang="es-ES" sz="4800" dirty="0">
                <a:solidFill>
                  <a:srgbClr val="FFFF00"/>
                </a:solidFill>
                <a:latin typeface="Bahnschrift Condensed" panose="020B0502040204020203" pitchFamily="34" charset="0"/>
              </a:rPr>
              <a:t>se producirá un cambio</a:t>
            </a:r>
            <a:r>
              <a:rPr lang="es-ES" sz="4800" dirty="0">
                <a:solidFill>
                  <a:schemeClr val="bg1"/>
                </a:solidFill>
                <a:latin typeface="Bahnschrift Condensed" panose="020B0502040204020203" pitchFamily="34" charset="0"/>
              </a:rPr>
              <a:t>. El mundo cristiano está adoptando una conducta que forzosamente hará que el pueblo que guarda los mandamientos sea noticia.” </a:t>
            </a:r>
            <a:r>
              <a:rPr lang="es-ES" sz="4800" dirty="0" err="1">
                <a:solidFill>
                  <a:srgbClr val="00B0F0"/>
                </a:solidFill>
                <a:latin typeface="Bahnschrift Condensed" panose="020B0502040204020203" pitchFamily="34" charset="0"/>
              </a:rPr>
              <a:t>Maranata</a:t>
            </a:r>
            <a:r>
              <a:rPr lang="es-ES" sz="4800" dirty="0">
                <a:solidFill>
                  <a:srgbClr val="00B0F0"/>
                </a:solidFill>
                <a:latin typeface="Bahnschrift Condensed" panose="020B0502040204020203" pitchFamily="34" charset="0"/>
              </a:rPr>
              <a:t>, p. 215</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16601784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711957" y="1063220"/>
            <a:ext cx="10768085"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solidFill>
                <a:latin typeface="Bahnschrift Condensed" panose="020B0502040204020203" pitchFamily="34" charset="0"/>
              </a:rPr>
              <a:t>“Cuando los Estados Unidos, el país de la libertad religiosa, </a:t>
            </a:r>
            <a:r>
              <a:rPr lang="es-ES" sz="4800" dirty="0">
                <a:solidFill>
                  <a:srgbClr val="FFFF00"/>
                </a:solidFill>
                <a:latin typeface="Bahnschrift Condensed" panose="020B0502040204020203" pitchFamily="34" charset="0"/>
              </a:rPr>
              <a:t>se una con el papado </a:t>
            </a:r>
            <a:r>
              <a:rPr lang="es-ES" sz="4800" dirty="0">
                <a:solidFill>
                  <a:schemeClr val="bg1"/>
                </a:solidFill>
                <a:latin typeface="Bahnschrift Condensed" panose="020B0502040204020203" pitchFamily="34" charset="0"/>
              </a:rPr>
              <a:t>para forzar la conciencia y obligar a los hombres a honrar el falso día de reposo, los habitantes de </a:t>
            </a:r>
            <a:r>
              <a:rPr lang="es-ES" sz="4800" dirty="0">
                <a:solidFill>
                  <a:srgbClr val="FFFF00"/>
                </a:solidFill>
                <a:latin typeface="Bahnschrift Condensed" panose="020B0502040204020203" pitchFamily="34" charset="0"/>
              </a:rPr>
              <a:t>todo país del globo </a:t>
            </a:r>
            <a:r>
              <a:rPr lang="es-ES" sz="4800" dirty="0">
                <a:solidFill>
                  <a:schemeClr val="bg1"/>
                </a:solidFill>
                <a:latin typeface="Bahnschrift Condensed" panose="020B0502040204020203" pitchFamily="34" charset="0"/>
              </a:rPr>
              <a:t>serán inducidos a seguir su ejemplo.” </a:t>
            </a:r>
            <a:r>
              <a:rPr lang="es-ES" sz="4800" dirty="0">
                <a:solidFill>
                  <a:srgbClr val="00B0F0"/>
                </a:solidFill>
                <a:latin typeface="Bahnschrift Condensed" panose="020B0502040204020203" pitchFamily="34" charset="0"/>
              </a:rPr>
              <a:t>6T, p. 27</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115148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8" y="468841"/>
            <a:ext cx="10877266" cy="6247864"/>
          </a:xfrm>
          <a:prstGeom prst="rect">
            <a:avLst/>
          </a:prstGeom>
          <a:noFill/>
          <a:effectLst>
            <a:outerShdw blurRad="50800" dist="50800" dir="5400000" algn="ctr" rotWithShape="0">
              <a:srgbClr val="000000">
                <a:alpha val="52000"/>
              </a:srgbClr>
            </a:outerShdw>
          </a:effectLst>
        </p:spPr>
        <p:txBody>
          <a:bodyPr wrap="square" rtlCol="0">
            <a:spAutoFit/>
          </a:bodyPr>
          <a:lstStyle/>
          <a:p>
            <a:pPr>
              <a:buClr>
                <a:srgbClr val="FF0000"/>
              </a:buClr>
            </a:pPr>
            <a:r>
              <a:rPr lang="es-ES" sz="4000" dirty="0" smtClean="0">
                <a:solidFill>
                  <a:srgbClr val="FF0000"/>
                </a:solidFill>
                <a:latin typeface="Bahnschrift Condensed" panose="020B0502040204020203" pitchFamily="34" charset="0"/>
              </a:rPr>
              <a:t>Ap. 18: 1-5 </a:t>
            </a:r>
            <a:r>
              <a:rPr lang="es-ES" sz="4000" dirty="0" smtClean="0">
                <a:solidFill>
                  <a:srgbClr val="FFC000"/>
                </a:solidFill>
                <a:latin typeface="Bahnschrift Condensed" panose="020B0502040204020203" pitchFamily="34" charset="0"/>
              </a:rPr>
              <a:t>1</a:t>
            </a:r>
            <a:r>
              <a:rPr lang="es-ES" sz="4000" dirty="0" smtClean="0">
                <a:solidFill>
                  <a:schemeClr val="accent2"/>
                </a:solidFill>
                <a:latin typeface="Bahnschrift Condensed" panose="020B0502040204020203" pitchFamily="34" charset="0"/>
              </a:rPr>
              <a:t> </a:t>
            </a:r>
            <a:r>
              <a:rPr lang="es-ES" sz="4000" dirty="0" smtClean="0">
                <a:solidFill>
                  <a:schemeClr val="bg1"/>
                </a:solidFill>
                <a:latin typeface="Bahnschrift Condensed" panose="020B0502040204020203" pitchFamily="34" charset="0"/>
              </a:rPr>
              <a:t>Después </a:t>
            </a:r>
            <a:r>
              <a:rPr lang="es-ES" sz="4000" dirty="0">
                <a:solidFill>
                  <a:schemeClr val="bg1"/>
                </a:solidFill>
                <a:latin typeface="Bahnschrift Condensed" panose="020B0502040204020203" pitchFamily="34" charset="0"/>
              </a:rPr>
              <a:t>de esto vi a otro ángel descender del cielo con gran potestad; y la tierra fue alumbrada con su resplandor.</a:t>
            </a:r>
          </a:p>
          <a:p>
            <a:pPr>
              <a:buClr>
                <a:srgbClr val="FF0000"/>
              </a:buClr>
            </a:pPr>
            <a:r>
              <a:rPr lang="es-ES" sz="4000" dirty="0" smtClean="0">
                <a:solidFill>
                  <a:srgbClr val="FFC000"/>
                </a:solidFill>
                <a:latin typeface="Bahnschrift Condensed" panose="020B0502040204020203" pitchFamily="34" charset="0"/>
              </a:rPr>
              <a:t>2 </a:t>
            </a:r>
            <a:r>
              <a:rPr lang="es-ES" sz="4000" dirty="0">
                <a:solidFill>
                  <a:schemeClr val="bg1"/>
                </a:solidFill>
                <a:latin typeface="Bahnschrift Condensed" panose="020B0502040204020203" pitchFamily="34" charset="0"/>
              </a:rPr>
              <a:t>Y clamó con voz potente, diciendo: Cayó, cayó la gran Babilonia, y se ha hecho habitación de demonios y guarida de todo espíritu inmundo, y albergue de toda ave inmunda y aborrecible.</a:t>
            </a:r>
          </a:p>
          <a:p>
            <a:pPr>
              <a:buClr>
                <a:srgbClr val="FF0000"/>
              </a:buClr>
            </a:pPr>
            <a:r>
              <a:rPr lang="es-ES" sz="4000" dirty="0" smtClean="0">
                <a:solidFill>
                  <a:srgbClr val="FFC000"/>
                </a:solidFill>
                <a:latin typeface="Bahnschrift Condensed" panose="020B0502040204020203" pitchFamily="34" charset="0"/>
              </a:rPr>
              <a:t>3 </a:t>
            </a:r>
            <a:r>
              <a:rPr lang="es-ES" sz="4000" dirty="0">
                <a:solidFill>
                  <a:schemeClr val="bg1"/>
                </a:solidFill>
                <a:latin typeface="Bahnschrift Condensed" panose="020B0502040204020203" pitchFamily="34" charset="0"/>
              </a:rPr>
              <a:t>Porque todas las naciones han bebido del vino del ardor de su fornicación; y los reyes de la tierra han fornicado con ella, y los mercaderes de la tierra se han enriquecido de la potencia de sus deleites</a:t>
            </a:r>
            <a:r>
              <a:rPr lang="es-ES" sz="4000" dirty="0" smtClean="0">
                <a:solidFill>
                  <a:schemeClr val="bg1"/>
                </a:solidFill>
                <a:latin typeface="Bahnschrift Condensed" panose="020B0502040204020203" pitchFamily="34" charset="0"/>
              </a:rPr>
              <a:t>.</a:t>
            </a:r>
            <a:endParaRPr lang="es-ES" sz="40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76091260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135038" y="259307"/>
            <a:ext cx="10768085" cy="5632311"/>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“El tal llamado </a:t>
            </a:r>
            <a:r>
              <a:rPr lang="es-ES" sz="4000" dirty="0">
                <a:solidFill>
                  <a:srgbClr val="FFFF00"/>
                </a:solidFill>
                <a:latin typeface="Bahnschrift Condensed" panose="020B0502040204020203" pitchFamily="34" charset="0"/>
              </a:rPr>
              <a:t>mundo cristiano </a:t>
            </a:r>
            <a:r>
              <a:rPr lang="es-ES" sz="4000" dirty="0">
                <a:solidFill>
                  <a:schemeClr val="bg1"/>
                </a:solidFill>
                <a:latin typeface="Bahnschrift Condensed" panose="020B0502040204020203" pitchFamily="34" charset="0"/>
              </a:rPr>
              <a:t>será el teatro de acciones grandes y decisivas. Hombres en posiciones de autoridad pondrán en vigencia leyes para controlar la conciencia, según el ejemplo del papado. Babilonia hará que todas las naciones beban del vino del furor de su fornicación. </a:t>
            </a:r>
            <a:r>
              <a:rPr lang="es-ES" sz="4000" dirty="0">
                <a:solidFill>
                  <a:srgbClr val="FFFF00"/>
                </a:solidFill>
                <a:latin typeface="Bahnschrift Condensed" panose="020B0502040204020203" pitchFamily="34" charset="0"/>
              </a:rPr>
              <a:t>Toda nación se verá envuelta</a:t>
            </a:r>
            <a:r>
              <a:rPr lang="es-ES" sz="4000" dirty="0">
                <a:solidFill>
                  <a:schemeClr val="bg1"/>
                </a:solidFill>
                <a:latin typeface="Bahnschrift Condensed" panose="020B0502040204020203" pitchFamily="34" charset="0"/>
              </a:rPr>
              <a:t>. Acerca de ese tiempo Juan el revelador declara: [se cita Apocalipsis 18:3-7; 17:13-14.] “Estos tienen un mismo propósito”. Habrá un vínculo de unión universal, una gran armonía, una confederación de fuerzas de Satanás. </a:t>
            </a:r>
            <a:endParaRPr lang="es-DO" sz="40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135108493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66799" y="783772"/>
            <a:ext cx="10768085" cy="5016758"/>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a:t>
            </a:r>
            <a:r>
              <a:rPr lang="es-ES" sz="4000" dirty="0">
                <a:solidFill>
                  <a:schemeClr val="bg1"/>
                </a:solidFill>
                <a:latin typeface="Bahnschrift Condensed" panose="020B0502040204020203" pitchFamily="34" charset="0"/>
              </a:rPr>
              <a:t>Y entregarán su poder y su autoridad a la bestia”. Así se manifiesta el mismo poder opresivo y autoritario contra la libertad religiosa, contra la libertad de adorar a Dios de acuerdo con los dictados de la conciencia, como lo manifestó el papado cuando en lo pasado persiguió a los que se atrevieron a no conformarse con los ritos religiosos y las ceremonias de los romanistas.” </a:t>
            </a:r>
            <a:r>
              <a:rPr lang="es-ES" sz="4000" dirty="0">
                <a:solidFill>
                  <a:srgbClr val="00B0F0"/>
                </a:solidFill>
                <a:latin typeface="Bahnschrift Condensed" panose="020B0502040204020203" pitchFamily="34" charset="0"/>
              </a:rPr>
              <a:t>Mensajes Selectos, tomo 3, pp. 447-448</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28269284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839659" y="1650661"/>
            <a:ext cx="10023960" cy="3785652"/>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800" dirty="0">
                <a:solidFill>
                  <a:schemeClr val="bg1"/>
                </a:solidFill>
                <a:latin typeface="Bahnschrift Condensed" panose="020B0502040204020203" pitchFamily="34" charset="0"/>
              </a:rPr>
              <a:t>“</a:t>
            </a:r>
            <a:r>
              <a:rPr lang="es-ES" sz="4800" dirty="0">
                <a:solidFill>
                  <a:srgbClr val="FFFF00"/>
                </a:solidFill>
                <a:latin typeface="Bahnschrift Condensed" panose="020B0502040204020203" pitchFamily="34" charset="0"/>
              </a:rPr>
              <a:t>Naciones extranjeras </a:t>
            </a:r>
            <a:r>
              <a:rPr lang="es-ES" sz="4800" dirty="0">
                <a:solidFill>
                  <a:schemeClr val="bg1"/>
                </a:solidFill>
                <a:latin typeface="Bahnschrift Condensed" panose="020B0502040204020203" pitchFamily="34" charset="0"/>
              </a:rPr>
              <a:t>seguirán el ejemplo de los Estados Unidos. Aunque ella encabezará el movimiento, la misma crisis recaerá sobre nuestro pueblo en </a:t>
            </a:r>
            <a:r>
              <a:rPr lang="es-ES" sz="4800" dirty="0">
                <a:solidFill>
                  <a:srgbClr val="FFFF00"/>
                </a:solidFill>
                <a:latin typeface="Bahnschrift Condensed" panose="020B0502040204020203" pitchFamily="34" charset="0"/>
              </a:rPr>
              <a:t>todas partes del mundo</a:t>
            </a:r>
            <a:r>
              <a:rPr lang="es-ES" sz="4800" dirty="0">
                <a:solidFill>
                  <a:schemeClr val="bg1"/>
                </a:solidFill>
                <a:latin typeface="Bahnschrift Condensed" panose="020B0502040204020203" pitchFamily="34" charset="0"/>
              </a:rPr>
              <a:t>.” </a:t>
            </a:r>
            <a:r>
              <a:rPr lang="es-ES" sz="4800" dirty="0">
                <a:solidFill>
                  <a:srgbClr val="00B0F0"/>
                </a:solidFill>
                <a:latin typeface="Bahnschrift Condensed" panose="020B0502040204020203" pitchFamily="34" charset="0"/>
              </a:rPr>
              <a:t>Joyas de los Testimonios, 3:46</a:t>
            </a:r>
            <a:endParaRPr lang="es-DO" sz="48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158262318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54289" y="305068"/>
            <a:ext cx="10083422"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“Declaraban que ellos tenían la verdad, que los </a:t>
            </a:r>
            <a:r>
              <a:rPr lang="es-ES" sz="4000" dirty="0">
                <a:solidFill>
                  <a:srgbClr val="FFFF00"/>
                </a:solidFill>
                <a:latin typeface="Bahnschrift Condensed" panose="020B0502040204020203" pitchFamily="34" charset="0"/>
              </a:rPr>
              <a:t>milagros</a:t>
            </a:r>
            <a:r>
              <a:rPr lang="es-ES" sz="4000" dirty="0">
                <a:solidFill>
                  <a:schemeClr val="bg1"/>
                </a:solidFill>
                <a:latin typeface="Bahnschrift Condensed" panose="020B0502040204020203" pitchFamily="34" charset="0"/>
              </a:rPr>
              <a:t> sucedían entre ellos; que los </a:t>
            </a:r>
            <a:r>
              <a:rPr lang="es-ES" sz="4000" dirty="0">
                <a:solidFill>
                  <a:srgbClr val="FFFF00"/>
                </a:solidFill>
                <a:latin typeface="Bahnschrift Condensed" panose="020B0502040204020203" pitchFamily="34" charset="0"/>
              </a:rPr>
              <a:t>ángeles del cielo hablaban </a:t>
            </a:r>
            <a:r>
              <a:rPr lang="es-ES" sz="4000" dirty="0">
                <a:solidFill>
                  <a:schemeClr val="bg1"/>
                </a:solidFill>
                <a:latin typeface="Bahnschrift Condensed" panose="020B0502040204020203" pitchFamily="34" charset="0"/>
              </a:rPr>
              <a:t>y caminaban con ellos; que entre ellos se hacían con gran poder </a:t>
            </a:r>
            <a:r>
              <a:rPr lang="es-ES" sz="4000" dirty="0">
                <a:solidFill>
                  <a:srgbClr val="FFFF00"/>
                </a:solidFill>
                <a:latin typeface="Bahnschrift Condensed" panose="020B0502040204020203" pitchFamily="34" charset="0"/>
              </a:rPr>
              <a:t>señales y prodigios</a:t>
            </a:r>
            <a:r>
              <a:rPr lang="es-ES" sz="4000" dirty="0">
                <a:solidFill>
                  <a:schemeClr val="bg1"/>
                </a:solidFill>
                <a:latin typeface="Bahnschrift Condensed" panose="020B0502040204020203" pitchFamily="34" charset="0"/>
              </a:rPr>
              <a:t>, y que éste era el milenio temporal que habían estado esperando por tanto tiempo. </a:t>
            </a:r>
            <a:r>
              <a:rPr lang="es-ES" sz="4000" dirty="0">
                <a:solidFill>
                  <a:srgbClr val="FFFF00"/>
                </a:solidFill>
                <a:latin typeface="Bahnschrift Condensed" panose="020B0502040204020203" pitchFamily="34" charset="0"/>
              </a:rPr>
              <a:t>El mundo entero </a:t>
            </a:r>
            <a:r>
              <a:rPr lang="es-ES" sz="4000" dirty="0">
                <a:solidFill>
                  <a:schemeClr val="bg1"/>
                </a:solidFill>
                <a:latin typeface="Bahnschrift Condensed" panose="020B0502040204020203" pitchFamily="34" charset="0"/>
              </a:rPr>
              <a:t>estaba convertido y en armonía con la ley del domingo, pero este </a:t>
            </a:r>
            <a:r>
              <a:rPr lang="es-ES" sz="4000" dirty="0">
                <a:solidFill>
                  <a:srgbClr val="FFFF00"/>
                </a:solidFill>
                <a:latin typeface="Bahnschrift Condensed" panose="020B0502040204020203" pitchFamily="34" charset="0"/>
              </a:rPr>
              <a:t>pueblo pequeño y débil </a:t>
            </a:r>
            <a:r>
              <a:rPr lang="es-ES" sz="4000" dirty="0">
                <a:solidFill>
                  <a:schemeClr val="bg1"/>
                </a:solidFill>
                <a:latin typeface="Bahnschrift Condensed" panose="020B0502040204020203" pitchFamily="34" charset="0"/>
              </a:rPr>
              <a:t>estaba desafiando las leyes de la nación y la ley de Dios, y afirmaban que eran los únicos justos que había sobre la tierra.” </a:t>
            </a:r>
            <a:r>
              <a:rPr lang="es-ES" sz="4000" dirty="0">
                <a:solidFill>
                  <a:srgbClr val="00B0F0"/>
                </a:solidFill>
                <a:latin typeface="Bahnschrift Condensed" panose="020B0502040204020203" pitchFamily="34" charset="0"/>
              </a:rPr>
              <a:t>Mensajes Selectos, tomo 3, pp. 489, 490</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407146929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1937981" y="1539634"/>
            <a:ext cx="9116705" cy="2800767"/>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La Función de los Ministros Adventistas</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1836062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54289" y="319301"/>
            <a:ext cx="10083422" cy="6247864"/>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a:solidFill>
                  <a:schemeClr val="bg1"/>
                </a:solidFill>
                <a:latin typeface="Bahnschrift Condensed" panose="020B0502040204020203" pitchFamily="34" charset="0"/>
              </a:rPr>
              <a:t>“Cuando los reformadores nacionales empezaron a insistir en que se adoptasen medidas para restringir la libertad religiosa, </a:t>
            </a:r>
            <a:r>
              <a:rPr lang="es-ES" sz="4000" dirty="0">
                <a:solidFill>
                  <a:srgbClr val="FFFF00"/>
                </a:solidFill>
                <a:latin typeface="Bahnschrift Condensed" panose="020B0502040204020203" pitchFamily="34" charset="0"/>
              </a:rPr>
              <a:t>nuestros dirigentes </a:t>
            </a:r>
            <a:r>
              <a:rPr lang="es-ES" sz="4000" dirty="0">
                <a:solidFill>
                  <a:schemeClr val="bg1"/>
                </a:solidFill>
                <a:latin typeface="Bahnschrift Condensed" panose="020B0502040204020203" pitchFamily="34" charset="0"/>
              </a:rPr>
              <a:t>debieran haber comprendido la situación y haber trabajado seriamente para contrarrestar estos esfuerzos. No concuerda con la orden de Dios que </a:t>
            </a:r>
            <a:r>
              <a:rPr lang="es-ES" sz="4000" dirty="0">
                <a:solidFill>
                  <a:srgbClr val="FFFF00"/>
                </a:solidFill>
                <a:latin typeface="Bahnschrift Condensed" panose="020B0502040204020203" pitchFamily="34" charset="0"/>
              </a:rPr>
              <a:t>nuestro pueblo haya sido privado de la luz</a:t>
            </a:r>
            <a:r>
              <a:rPr lang="es-ES" sz="4000" dirty="0">
                <a:solidFill>
                  <a:schemeClr val="bg1"/>
                </a:solidFill>
                <a:latin typeface="Bahnschrift Condensed" panose="020B0502040204020203" pitchFamily="34" charset="0"/>
              </a:rPr>
              <a:t>, la verdad presente que necesita para este tiempo. No todos </a:t>
            </a:r>
            <a:r>
              <a:rPr lang="es-ES" sz="4000" dirty="0">
                <a:solidFill>
                  <a:srgbClr val="FFFF00"/>
                </a:solidFill>
                <a:latin typeface="Bahnschrift Condensed" panose="020B0502040204020203" pitchFamily="34" charset="0"/>
              </a:rPr>
              <a:t>nuestros ministros </a:t>
            </a:r>
            <a:r>
              <a:rPr lang="es-ES" sz="4000" dirty="0">
                <a:solidFill>
                  <a:schemeClr val="bg1"/>
                </a:solidFill>
                <a:latin typeface="Bahnschrift Condensed" panose="020B0502040204020203" pitchFamily="34" charset="0"/>
              </a:rPr>
              <a:t>que están dando el mensaje del tercer ángel comprenden realmente lo que constituye este mensaje. </a:t>
            </a:r>
            <a:endParaRPr lang="es-DO" sz="4000" i="1"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58251197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368188" y="114585"/>
            <a:ext cx="10546308" cy="6863417"/>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“Y </a:t>
            </a:r>
            <a:r>
              <a:rPr lang="es-ES" sz="4000" dirty="0">
                <a:solidFill>
                  <a:schemeClr val="bg1"/>
                </a:solidFill>
                <a:latin typeface="Bahnschrift Condensed" panose="020B0502040204020203" pitchFamily="34" charset="0"/>
              </a:rPr>
              <a:t>un </a:t>
            </a:r>
            <a:r>
              <a:rPr lang="es-ES" sz="4000" dirty="0">
                <a:solidFill>
                  <a:srgbClr val="FFFF00"/>
                </a:solidFill>
                <a:latin typeface="Bahnschrift Condensed" panose="020B0502040204020203" pitchFamily="34" charset="0"/>
              </a:rPr>
              <a:t>tercer ángel</a:t>
            </a:r>
            <a:r>
              <a:rPr lang="es-ES" sz="4000" dirty="0">
                <a:solidFill>
                  <a:schemeClr val="bg1"/>
                </a:solidFill>
                <a:latin typeface="Bahnschrift Condensed" panose="020B0502040204020203" pitchFamily="34" charset="0"/>
              </a:rPr>
              <a:t> los siguió, diciendo a gran voz: Si alguno adora a la bestia y a su imagen, y recibe la marca en su frente o en su </a:t>
            </a:r>
            <a:r>
              <a:rPr lang="es-ES" sz="4000" dirty="0" smtClean="0">
                <a:solidFill>
                  <a:schemeClr val="bg1"/>
                </a:solidFill>
                <a:latin typeface="Bahnschrift Condensed" panose="020B0502040204020203" pitchFamily="34" charset="0"/>
              </a:rPr>
              <a:t>mano, él </a:t>
            </a:r>
            <a:r>
              <a:rPr lang="es-ES" sz="4000" dirty="0">
                <a:solidFill>
                  <a:schemeClr val="bg1"/>
                </a:solidFill>
                <a:latin typeface="Bahnschrift Condensed" panose="020B0502040204020203" pitchFamily="34" charset="0"/>
              </a:rPr>
              <a:t>también beberá del vino del furor de Dios, que ha sido vertido puro en el cáliz de su ira; y será atormentado con fuego y azufre delante de los santos ángeles y en presencia del </a:t>
            </a:r>
            <a:r>
              <a:rPr lang="es-ES" sz="4000" dirty="0" smtClean="0">
                <a:solidFill>
                  <a:schemeClr val="bg1"/>
                </a:solidFill>
                <a:latin typeface="Bahnschrift Condensed" panose="020B0502040204020203" pitchFamily="34" charset="0"/>
              </a:rPr>
              <a:t>Cordero; y </a:t>
            </a:r>
            <a:r>
              <a:rPr lang="es-ES" sz="4000" dirty="0">
                <a:solidFill>
                  <a:schemeClr val="bg1"/>
                </a:solidFill>
                <a:latin typeface="Bahnschrift Condensed" panose="020B0502040204020203" pitchFamily="34" charset="0"/>
              </a:rPr>
              <a:t>el humo de su tormento sube por los siglos de los siglos. Y no tienen reposo de día ni de noche los que adoran a la bestia y a su imagen, ni nadie que reciba la marca de su </a:t>
            </a:r>
            <a:r>
              <a:rPr lang="es-ES" sz="4000" dirty="0" smtClean="0">
                <a:solidFill>
                  <a:schemeClr val="bg1"/>
                </a:solidFill>
                <a:latin typeface="Bahnschrift Condensed" panose="020B0502040204020203" pitchFamily="34" charset="0"/>
              </a:rPr>
              <a:t>nombre. Aquí </a:t>
            </a:r>
            <a:r>
              <a:rPr lang="es-ES" sz="4000" dirty="0">
                <a:solidFill>
                  <a:schemeClr val="bg1"/>
                </a:solidFill>
                <a:latin typeface="Bahnschrift Condensed" panose="020B0502040204020203" pitchFamily="34" charset="0"/>
              </a:rPr>
              <a:t>está la paciencia de los santos, los que guardan los mandamientos de Dios y la fe de Jesús</a:t>
            </a:r>
            <a:r>
              <a:rPr lang="es-ES" sz="4000" dirty="0" smtClean="0">
                <a:solidFill>
                  <a:schemeClr val="bg1"/>
                </a:solidFill>
                <a:latin typeface="Bahnschrift Condensed" panose="020B0502040204020203" pitchFamily="34" charset="0"/>
              </a:rPr>
              <a:t>.” </a:t>
            </a:r>
            <a:r>
              <a:rPr lang="es-ES" sz="4000" dirty="0" smtClean="0">
                <a:solidFill>
                  <a:srgbClr val="00B0F0"/>
                </a:solidFill>
                <a:latin typeface="Bahnschrift Condensed" panose="020B0502040204020203" pitchFamily="34" charset="0"/>
              </a:rPr>
              <a:t>Ap. 14: 9-12</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30796342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054289" y="1028984"/>
            <a:ext cx="10083422" cy="5016758"/>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4000" dirty="0" smtClean="0">
                <a:solidFill>
                  <a:schemeClr val="bg1"/>
                </a:solidFill>
                <a:latin typeface="Bahnschrift Condensed" panose="020B0502040204020203" pitchFamily="34" charset="0"/>
              </a:rPr>
              <a:t>El </a:t>
            </a:r>
            <a:r>
              <a:rPr lang="es-ES" sz="4000" dirty="0">
                <a:solidFill>
                  <a:schemeClr val="bg1"/>
                </a:solidFill>
                <a:latin typeface="Bahnschrift Condensed" panose="020B0502040204020203" pitchFamily="34" charset="0"/>
              </a:rPr>
              <a:t>movimiento de Reforma Nacional ha sido considerado por algunos como de </a:t>
            </a:r>
            <a:r>
              <a:rPr lang="es-ES" sz="4000" dirty="0">
                <a:solidFill>
                  <a:srgbClr val="FFFF00"/>
                </a:solidFill>
                <a:latin typeface="Bahnschrift Condensed" panose="020B0502040204020203" pitchFamily="34" charset="0"/>
              </a:rPr>
              <a:t>tan poca importancia </a:t>
            </a:r>
            <a:r>
              <a:rPr lang="es-ES" sz="4000" dirty="0">
                <a:solidFill>
                  <a:schemeClr val="bg1"/>
                </a:solidFill>
                <a:latin typeface="Bahnschrift Condensed" panose="020B0502040204020203" pitchFamily="34" charset="0"/>
              </a:rPr>
              <a:t>que no merece mucha atención, y hasta les ha parecido que si se la dedicasen, estarían ocupando su tiempo en cuestiones ajenas al mensaje del tercer ángel. El Señor perdone a nuestros hermanos por haber interpretado así el mensaje </a:t>
            </a:r>
            <a:r>
              <a:rPr lang="es-ES" sz="4000" dirty="0">
                <a:solidFill>
                  <a:srgbClr val="FFFF00"/>
                </a:solidFill>
                <a:latin typeface="Bahnschrift Condensed" panose="020B0502040204020203" pitchFamily="34" charset="0"/>
              </a:rPr>
              <a:t>destinado a este tiempo</a:t>
            </a:r>
            <a:r>
              <a:rPr lang="es-ES" sz="4000" dirty="0">
                <a:solidFill>
                  <a:schemeClr val="bg1"/>
                </a:solidFill>
                <a:latin typeface="Bahnschrift Condensed" panose="020B0502040204020203" pitchFamily="34" charset="0"/>
              </a:rPr>
              <a:t>.” </a:t>
            </a:r>
            <a:r>
              <a:rPr lang="es-ES" sz="4000" dirty="0">
                <a:solidFill>
                  <a:srgbClr val="00B0F0"/>
                </a:solidFill>
                <a:latin typeface="Bahnschrift Condensed" panose="020B0502040204020203" pitchFamily="34" charset="0"/>
              </a:rPr>
              <a:t>Joyas de los Testimonios, tomo 2, p. 322</a:t>
            </a:r>
            <a:endParaRPr lang="es-DO" sz="40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91560340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A1A69F-DFCF-49D8-A0BA-47C77AC631FF}"/>
              </a:ext>
            </a:extLst>
          </p:cNvPr>
          <p:cNvSpPr/>
          <p:nvPr/>
        </p:nvSpPr>
        <p:spPr>
          <a:xfrm>
            <a:off x="0" y="0"/>
            <a:ext cx="12192000" cy="6858000"/>
          </a:xfrm>
          <a:prstGeom prst="rect">
            <a:avLst/>
          </a:prstGeom>
          <a:solidFill>
            <a:srgbClr val="1525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4" name="Triángulo rectángulo 3">
            <a:extLst>
              <a:ext uri="{FF2B5EF4-FFF2-40B4-BE49-F238E27FC236}">
                <a16:creationId xmlns:a16="http://schemas.microsoft.com/office/drawing/2014/main" id="{C2E85C08-31F4-4BD9-885E-40638F372D84}"/>
              </a:ext>
            </a:extLst>
          </p:cNvPr>
          <p:cNvSpPr/>
          <p:nvPr/>
        </p:nvSpPr>
        <p:spPr>
          <a:xfrm rot="5400000">
            <a:off x="55887" y="-60226"/>
            <a:ext cx="1567543" cy="1687996"/>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681D4FA-1499-40D7-BA8D-B57F720ACDFB}"/>
              </a:ext>
            </a:extLst>
          </p:cNvPr>
          <p:cNvSpPr txBox="1"/>
          <p:nvPr/>
        </p:nvSpPr>
        <p:spPr>
          <a:xfrm>
            <a:off x="1504665" y="933450"/>
            <a:ext cx="9181532" cy="3416320"/>
          </a:xfrm>
          <a:prstGeom prst="rect">
            <a:avLst/>
          </a:prstGeom>
          <a:noFill/>
          <a:effectLst>
            <a:outerShdw blurRad="50800" dist="50800" dir="5400000" algn="ctr" rotWithShape="0">
              <a:srgbClr val="000000">
                <a:alpha val="52000"/>
              </a:srgbClr>
            </a:outerShdw>
          </a:effectLst>
        </p:spPr>
        <p:txBody>
          <a:bodyPr wrap="square" rtlCol="0">
            <a:spAutoFit/>
          </a:bodyPr>
          <a:lstStyle/>
          <a:p>
            <a:r>
              <a:rPr lang="es-ES" sz="5400" dirty="0">
                <a:solidFill>
                  <a:schemeClr val="bg1"/>
                </a:solidFill>
                <a:latin typeface="Bahnschrift Condensed" panose="020B0502040204020203" pitchFamily="34" charset="0"/>
              </a:rPr>
              <a:t>“El pueblo </a:t>
            </a:r>
            <a:r>
              <a:rPr lang="es-ES" sz="5400" dirty="0">
                <a:solidFill>
                  <a:srgbClr val="FFFF00"/>
                </a:solidFill>
                <a:latin typeface="Bahnschrift Condensed" panose="020B0502040204020203" pitchFamily="34" charset="0"/>
              </a:rPr>
              <a:t>necesita ser despertado </a:t>
            </a:r>
            <a:r>
              <a:rPr lang="es-ES" sz="5400" dirty="0">
                <a:solidFill>
                  <a:schemeClr val="bg1"/>
                </a:solidFill>
                <a:latin typeface="Bahnschrift Condensed" panose="020B0502040204020203" pitchFamily="34" charset="0"/>
              </a:rPr>
              <a:t>en cuanto a los peligros del tiempo presente. Los </a:t>
            </a:r>
            <a:r>
              <a:rPr lang="es-ES" sz="5400" dirty="0">
                <a:solidFill>
                  <a:srgbClr val="FFFF00"/>
                </a:solidFill>
                <a:latin typeface="Bahnschrift Condensed" panose="020B0502040204020203" pitchFamily="34" charset="0"/>
              </a:rPr>
              <a:t>vigías</a:t>
            </a:r>
            <a:r>
              <a:rPr lang="es-ES" sz="5400" dirty="0">
                <a:solidFill>
                  <a:schemeClr val="bg1"/>
                </a:solidFill>
                <a:latin typeface="Bahnschrift Condensed" panose="020B0502040204020203" pitchFamily="34" charset="0"/>
              </a:rPr>
              <a:t> están dormidos. Estamos </a:t>
            </a:r>
            <a:r>
              <a:rPr lang="es-ES" sz="5400" dirty="0">
                <a:solidFill>
                  <a:srgbClr val="FFFF00"/>
                </a:solidFill>
                <a:latin typeface="Bahnschrift Condensed" panose="020B0502040204020203" pitchFamily="34" charset="0"/>
              </a:rPr>
              <a:t>atrasados</a:t>
            </a:r>
            <a:r>
              <a:rPr lang="es-ES" sz="5400" dirty="0">
                <a:solidFill>
                  <a:schemeClr val="bg1"/>
                </a:solidFill>
                <a:latin typeface="Bahnschrift Condensed" panose="020B0502040204020203" pitchFamily="34" charset="0"/>
              </a:rPr>
              <a:t> en </a:t>
            </a:r>
            <a:r>
              <a:rPr lang="es-ES" sz="5400" dirty="0" smtClean="0">
                <a:solidFill>
                  <a:srgbClr val="FFFF00"/>
                </a:solidFill>
                <a:latin typeface="Bahnschrift Condensed" panose="020B0502040204020203" pitchFamily="34" charset="0"/>
              </a:rPr>
              <a:t>años</a:t>
            </a:r>
            <a:r>
              <a:rPr lang="es-ES" sz="5400" dirty="0">
                <a:solidFill>
                  <a:schemeClr val="bg1"/>
                </a:solidFill>
                <a:latin typeface="Bahnschrift Condensed" panose="020B0502040204020203" pitchFamily="34" charset="0"/>
              </a:rPr>
              <a:t>.” </a:t>
            </a:r>
            <a:r>
              <a:rPr lang="es-ES" sz="5400" dirty="0">
                <a:solidFill>
                  <a:srgbClr val="00B0F0"/>
                </a:solidFill>
                <a:latin typeface="Bahnschrift Condensed" panose="020B0502040204020203" pitchFamily="34" charset="0"/>
              </a:rPr>
              <a:t>5T, p. 669</a:t>
            </a:r>
            <a:endParaRPr lang="es-DO" sz="5400" i="1" dirty="0">
              <a:solidFill>
                <a:srgbClr val="00B0F0"/>
              </a:solidFill>
              <a:latin typeface="Bahnschrift Condensed" panose="020B0502040204020203" pitchFamily="34" charset="0"/>
            </a:endParaRPr>
          </a:p>
        </p:txBody>
      </p:sp>
    </p:spTree>
    <p:extLst>
      <p:ext uri="{BB962C8B-B14F-4D97-AF65-F5344CB8AC3E}">
        <p14:creationId xmlns:p14="http://schemas.microsoft.com/office/powerpoint/2010/main" val="3111778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F164D5A-ADDB-4EF7-9412-D1C9C7A85266}"/>
              </a:ext>
            </a:extLst>
          </p:cNvPr>
          <p:cNvSpPr/>
          <p:nvPr/>
        </p:nvSpPr>
        <p:spPr>
          <a:xfrm>
            <a:off x="-4339" y="-12879"/>
            <a:ext cx="12195011" cy="6890641"/>
          </a:xfrm>
          <a:custGeom>
            <a:avLst/>
            <a:gdLst>
              <a:gd name="connsiteX0" fmla="*/ 0 w 12180497"/>
              <a:gd name="connsiteY0" fmla="*/ 0 h 6937829"/>
              <a:gd name="connsiteX1" fmla="*/ 12180497 w 12180497"/>
              <a:gd name="connsiteY1" fmla="*/ 0 h 6937829"/>
              <a:gd name="connsiteX2" fmla="*/ 12180497 w 12180497"/>
              <a:gd name="connsiteY2" fmla="*/ 6937829 h 6937829"/>
              <a:gd name="connsiteX3" fmla="*/ 0 w 12180497"/>
              <a:gd name="connsiteY3" fmla="*/ 6937829 h 6937829"/>
              <a:gd name="connsiteX4" fmla="*/ 0 w 12180497"/>
              <a:gd name="connsiteY4"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6937829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748421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25758 w 12180497"/>
              <a:gd name="connsiteY4" fmla="*/ 4580995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77273 w 12180497"/>
              <a:gd name="connsiteY4" fmla="*/ 4323418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370494 w 12180497"/>
              <a:gd name="connsiteY3" fmla="*/ 692492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5975801 w 12180497"/>
              <a:gd name="connsiteY3" fmla="*/ 6899162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516714 w 12180497"/>
              <a:gd name="connsiteY3" fmla="*/ 6873404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6812928 w 12180497"/>
              <a:gd name="connsiteY3" fmla="*/ 6796130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37829"/>
              <a:gd name="connsiteX1" fmla="*/ 12180497 w 12180497"/>
              <a:gd name="connsiteY1" fmla="*/ 0 h 6937829"/>
              <a:gd name="connsiteX2" fmla="*/ 12180497 w 12180497"/>
              <a:gd name="connsiteY2" fmla="*/ 6937829 h 6937829"/>
              <a:gd name="connsiteX3" fmla="*/ 7147779 w 12180497"/>
              <a:gd name="connsiteY3" fmla="*/ 6899161 h 6937829"/>
              <a:gd name="connsiteX4" fmla="*/ 0 w 12180497"/>
              <a:gd name="connsiteY4" fmla="*/ 4271902 h 6937829"/>
              <a:gd name="connsiteX5" fmla="*/ 0 w 12180497"/>
              <a:gd name="connsiteY5" fmla="*/ 0 h 6937829"/>
              <a:gd name="connsiteX0" fmla="*/ 0 w 12180497"/>
              <a:gd name="connsiteY0" fmla="*/ 0 h 6957784"/>
              <a:gd name="connsiteX1" fmla="*/ 12180497 w 12180497"/>
              <a:gd name="connsiteY1" fmla="*/ 0 h 6957784"/>
              <a:gd name="connsiteX2" fmla="*/ 12180497 w 12180497"/>
              <a:gd name="connsiteY2" fmla="*/ 6937829 h 6957784"/>
              <a:gd name="connsiteX3" fmla="*/ 5826979 w 12180497"/>
              <a:gd name="connsiteY3" fmla="*/ 6957784 h 6957784"/>
              <a:gd name="connsiteX4" fmla="*/ 0 w 12180497"/>
              <a:gd name="connsiteY4" fmla="*/ 4271902 h 6957784"/>
              <a:gd name="connsiteX5" fmla="*/ 0 w 12180497"/>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 name="connsiteX0" fmla="*/ 14514 w 12195011"/>
              <a:gd name="connsiteY0" fmla="*/ 0 h 6957784"/>
              <a:gd name="connsiteX1" fmla="*/ 12195011 w 12195011"/>
              <a:gd name="connsiteY1" fmla="*/ 0 h 6957784"/>
              <a:gd name="connsiteX2" fmla="*/ 12195011 w 12195011"/>
              <a:gd name="connsiteY2" fmla="*/ 6937829 h 6957784"/>
              <a:gd name="connsiteX3" fmla="*/ 5841493 w 12195011"/>
              <a:gd name="connsiteY3" fmla="*/ 6957784 h 6957784"/>
              <a:gd name="connsiteX4" fmla="*/ 0 w 12195011"/>
              <a:gd name="connsiteY4" fmla="*/ 4740886 h 6957784"/>
              <a:gd name="connsiteX5" fmla="*/ 14514 w 12195011"/>
              <a:gd name="connsiteY5" fmla="*/ 0 h 695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5011" h="6957784">
                <a:moveTo>
                  <a:pt x="14514" y="0"/>
                </a:moveTo>
                <a:lnTo>
                  <a:pt x="12195011" y="0"/>
                </a:lnTo>
                <a:lnTo>
                  <a:pt x="12195011" y="6937829"/>
                </a:lnTo>
                <a:lnTo>
                  <a:pt x="5841493" y="6957784"/>
                </a:lnTo>
                <a:cubicBezTo>
                  <a:pt x="2789199" y="5669907"/>
                  <a:pt x="3006708" y="4649363"/>
                  <a:pt x="0" y="4740886"/>
                </a:cubicBezTo>
                <a:lnTo>
                  <a:pt x="14514" y="0"/>
                </a:lnTo>
                <a:close/>
              </a:path>
            </a:pathLst>
          </a:custGeom>
          <a:solidFill>
            <a:srgbClr val="0E48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4" name="Triángulo rectángulo 3">
            <a:extLst>
              <a:ext uri="{FF2B5EF4-FFF2-40B4-BE49-F238E27FC236}">
                <a16:creationId xmlns:a16="http://schemas.microsoft.com/office/drawing/2014/main" id="{1E5E673E-5CC0-4041-A9DE-029F13646AA4}"/>
              </a:ext>
            </a:extLst>
          </p:cNvPr>
          <p:cNvSpPr/>
          <p:nvPr/>
        </p:nvSpPr>
        <p:spPr>
          <a:xfrm rot="5400000">
            <a:off x="285437" y="-289776"/>
            <a:ext cx="1803041" cy="2382594"/>
          </a:xfrm>
          <a:prstGeom prst="rtTriangle">
            <a:avLst/>
          </a:prstGeom>
          <a:solidFill>
            <a:srgbClr val="967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3ADAB16B-E808-4602-9392-E9B88DBC55A1}"/>
              </a:ext>
            </a:extLst>
          </p:cNvPr>
          <p:cNvSpPr txBox="1"/>
          <p:nvPr/>
        </p:nvSpPr>
        <p:spPr>
          <a:xfrm>
            <a:off x="2019867" y="642214"/>
            <a:ext cx="9635320" cy="4154984"/>
          </a:xfrm>
          <a:prstGeom prst="rect">
            <a:avLst/>
          </a:prstGeom>
          <a:noFill/>
          <a:effectLst>
            <a:outerShdw blurRad="50800" dist="50800" dir="5400000" algn="ctr" rotWithShape="0">
              <a:srgbClr val="000000">
                <a:alpha val="85000"/>
              </a:srgbClr>
            </a:outerShdw>
          </a:effectLst>
        </p:spPr>
        <p:txBody>
          <a:bodyPr wrap="square" rtlCol="0">
            <a:spAutoFit/>
          </a:bodyPr>
          <a:lstStyle/>
          <a:p>
            <a:pPr algn="ctr"/>
            <a:r>
              <a:rPr lang="es-ES" sz="8800" dirty="0">
                <a:solidFill>
                  <a:schemeClr val="bg1"/>
                </a:solidFill>
                <a:latin typeface="Bahnschrift Light Condensed" panose="020B0502040204020203" pitchFamily="34" charset="0"/>
              </a:rPr>
              <a:t>¿Qué Tiene de Malo que la Iglesia se Apropie de la Ayuda del Estado?</a:t>
            </a:r>
            <a:endParaRPr lang="es-DO" sz="8800" dirty="0">
              <a:solidFill>
                <a:srgbClr val="FFC000"/>
              </a:solidFill>
              <a:latin typeface="Bahnschrift Light Condensed" panose="020B0502040204020203" pitchFamily="34" charset="0"/>
            </a:endParaRPr>
          </a:p>
        </p:txBody>
      </p:sp>
    </p:spTree>
    <p:extLst>
      <p:ext uri="{BB962C8B-B14F-4D97-AF65-F5344CB8AC3E}">
        <p14:creationId xmlns:p14="http://schemas.microsoft.com/office/powerpoint/2010/main" val="1777862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4844</TotalTime>
  <Words>6545</Words>
  <Application>Microsoft Office PowerPoint</Application>
  <PresentationFormat>Panorámica</PresentationFormat>
  <Paragraphs>126</Paragraphs>
  <Slides>105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105</vt:i4>
      </vt:variant>
    </vt:vector>
  </HeadingPairs>
  <TitlesOfParts>
    <vt:vector size="114" baseType="lpstr">
      <vt:lpstr>Agency FB</vt:lpstr>
      <vt:lpstr>Arial</vt:lpstr>
      <vt:lpstr>Bahnschrift Condensed</vt:lpstr>
      <vt:lpstr>Bahnschrift Light</vt:lpstr>
      <vt:lpstr>Bahnschrift Light Condensed</vt:lpstr>
      <vt:lpstr>Calibri</vt:lpstr>
      <vt:lpstr>Calibri Light</vt:lpstr>
      <vt:lpstr>Papyrus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Presentation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Jacquilove.music</dc:creator>
  <cp:lastModifiedBy>Ulises Aguero Arroyo</cp:lastModifiedBy>
  <cp:revision>379</cp:revision>
  <dcterms:created xsi:type="dcterms:W3CDTF">2021-09-22T20:44:24Z</dcterms:created>
  <dcterms:modified xsi:type="dcterms:W3CDTF">2021-12-12T00:27:49Z</dcterms:modified>
</cp:coreProperties>
</file>