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sldIdLst>
    <p:sldId id="257" r:id="rId3"/>
    <p:sldId id="285" r:id="rId4"/>
    <p:sldId id="322" r:id="rId5"/>
    <p:sldId id="424" r:id="rId6"/>
    <p:sldId id="425" r:id="rId7"/>
    <p:sldId id="438" r:id="rId8"/>
    <p:sldId id="426" r:id="rId9"/>
    <p:sldId id="427" r:id="rId10"/>
    <p:sldId id="428" r:id="rId11"/>
    <p:sldId id="429" r:id="rId12"/>
    <p:sldId id="439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410" r:id="rId22"/>
    <p:sldId id="284" r:id="rId23"/>
    <p:sldId id="259" r:id="rId24"/>
  </p:sldIdLst>
  <p:sldSz cx="12192000" cy="6858000"/>
  <p:notesSz cx="6858000" cy="9144000"/>
  <p:photoAlbum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7" autoAdjust="0"/>
    <p:restoredTop sz="94660"/>
  </p:normalViewPr>
  <p:slideViewPr>
    <p:cSldViewPr snapToGrid="0">
      <p:cViewPr varScale="1">
        <p:scale>
          <a:sx n="70" d="100"/>
          <a:sy n="70" d="100"/>
        </p:scale>
        <p:origin x="86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59792-18B9-8FD6-EF14-1DF5EB072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1146E9-687F-E8BC-6044-58A4407D5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322BFE-1E62-2E26-CB05-D5F920AEC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pPr/>
              <a:t>29/9/2024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99BA35-6703-2A13-E803-F0CDC7BD3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A3E83C-C1A6-36D5-6761-51C804A3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2358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71F814-F414-EF23-5B43-C8AA8592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E82AA9-AEB2-3E8D-1392-65E85BEDB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23041B-482D-2FF5-7811-4B8CFA186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pPr/>
              <a:t>29/9/2024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D0597A-2E17-963A-02B2-1BA0B8761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49C2F0-1F96-594E-C3E0-8546437D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6136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1F1AE6B-13CD-A23B-CDAF-6CC8502CB4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80E18C-98FF-0118-CC11-73F2BA7A6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55BFAD-AD88-6CDB-6164-3B79FF56F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pPr/>
              <a:t>29/9/2024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1E9704-7418-B5B9-3B9C-D9A8860E7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945250-4C70-3C47-0990-F40D0673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34668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9/29/2024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80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9/29/2024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28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9/29/2024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740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9/29/2024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77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9/29/2024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1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9/29/2024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89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9/29/2024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596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9/29/2024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7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8892D-D702-00C2-BC9A-5A82849E4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705981-4A37-F1CF-F063-FB8568D3A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34F3CA-2C4B-4260-981F-F827575B7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pPr/>
              <a:t>29/9/2024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9522E4-5946-5EFB-C88C-B84371A19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EC67FD-70A7-3A1C-8DAE-B828DA0E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0966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9/29/2024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7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9/29/2024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098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9/29/2024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345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9/29/2024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593387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9/29/2024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26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9/29/2024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20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9/29/2024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73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9/29/2024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48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9/29/2024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96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D285BB-5999-9BD0-AFA5-73153F04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D0AFAA-5E0E-A017-3974-B8E8E6EDC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38A9EA-CA4A-E775-FEA9-7E4A5E32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pPr/>
              <a:t>29/9/2024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B2A586-1AEA-8DCB-3301-9A5DB2958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3CEFC5-DA17-A23D-A0C8-85FB16913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8260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352FF8-9009-5451-CFA8-BA1C96C50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309D88-CE9E-4A86-45DC-3A5E9F396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317619-52DD-696F-4F65-FAC8BB1C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ED535D-E24D-8707-D970-E6A3975A4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pPr/>
              <a:t>29/9/2024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0DDF4C-DFCF-0F9B-23F5-5F64B8BFE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31C51F-BCB4-EA1E-5F89-FF0F675A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1335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BB8F6-248A-077B-09B1-D9AD509B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4E2E9F-F97C-4097-42A8-8E76BC91B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C6618C-5BEE-F355-CBAB-5DFDB5619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10C05A-A6FB-2DAD-7322-AA24458D2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F2D67D-B28D-2C35-A46A-8DE80B9B7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C00534B-0C4B-027C-9066-F75E4E16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pPr/>
              <a:t>29/9/2024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3CF184-9F58-FED4-1A36-59FDC22A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0DB0397-2D87-C7F8-AB22-3BCF47A0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7928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3EEBC-8D8E-A58D-60AF-25CBB6795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22707B-E948-5CE2-C90C-FB86CC0B7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pPr/>
              <a:t>29/9/2024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B5B3BF-F931-EB9C-2E01-E798C9E79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C330045-2A19-7260-DE21-3E95F9E93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5971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238DB6F-7900-EDD4-0D0D-4843F5B62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pPr/>
              <a:t>29/9/2024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352ACC-B5BC-D52B-FC65-A7E36C2A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E03866C-4B76-7238-C705-560DB26B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144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03B8AF-80B3-0AD8-8500-6F37802E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F2B118-190C-E2CD-3FB0-A45720412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E54338-2056-73C7-205C-C1E67601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499695-0D33-4BC4-FCDF-C17AEA4D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pPr/>
              <a:t>29/9/2024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3B861C-27FB-A4FB-B48D-E51601CD6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103F12-2DED-514D-D0B4-5071CE02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0779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6AA19-AAFC-F739-BF8A-EBEC3117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AE06951-CB06-E713-83DB-C07FBE8F48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D3463C-B71E-1534-D736-178A9D90A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C375DF-CAAF-901F-9329-010BBDAD6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pPr/>
              <a:t>29/9/2024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AFB9DE-98BE-D0F3-01D8-B808A5578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CA37C0-1FD0-6102-7944-BD38403F0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6080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9D3DD9F-D327-9301-5A5F-F6BB3D57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9E8055-7761-B772-D82B-FBDF9DE4B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FEF495-6D99-B1CC-332C-62C8D2714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59B9C6-C011-4741-998D-4934121D99A2}" type="datetimeFigureOut">
              <a:rPr lang="es-419" smtClean="0"/>
              <a:pPr/>
              <a:t>29/9/2024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B7F1C3-0314-FD34-F252-1DB5D6664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C10CE5-34A0-98FF-3C6B-0AFC8A6FC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291F84-6F03-4C0B-9611-A582E7A48C1D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54664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9/29/2024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48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8680A5DA-4E3B-597C-DD2C-2B874E5D2D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1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C0504-884D-C55B-7423-FE3AE362A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C537F0FE-BC86-C30B-057C-6DE5CA742C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9527175-7AD1-4383-964A-C7EAE5103D6D}"/>
              </a:ext>
            </a:extLst>
          </p:cNvPr>
          <p:cNvSpPr txBox="1">
            <a:spLocks/>
          </p:cNvSpPr>
          <p:nvPr/>
        </p:nvSpPr>
        <p:spPr>
          <a:xfrm>
            <a:off x="295146" y="150126"/>
            <a:ext cx="9731723" cy="1126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C000"/>
                </a:solidFill>
              </a:rPr>
              <a:t>La Ofrenda </a:t>
            </a:r>
            <a:r>
              <a:rPr lang="en-US" b="1" dirty="0" err="1">
                <a:solidFill>
                  <a:srgbClr val="FFC000"/>
                </a:solidFill>
              </a:rPr>
              <a:t>por</a:t>
            </a:r>
            <a:r>
              <a:rPr lang="en-US" b="1" dirty="0">
                <a:solidFill>
                  <a:srgbClr val="FFC000"/>
                </a:solidFill>
              </a:rPr>
              <a:t> la Culpa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5764AD0-7824-12C1-B2EC-30FA336793E5}"/>
              </a:ext>
            </a:extLst>
          </p:cNvPr>
          <p:cNvSpPr txBox="1">
            <a:spLocks/>
          </p:cNvSpPr>
          <p:nvPr/>
        </p:nvSpPr>
        <p:spPr>
          <a:xfrm>
            <a:off x="447822" y="578303"/>
            <a:ext cx="11071274" cy="6046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4000" b="1" dirty="0">
                <a:solidFill>
                  <a:srgbClr val="FFC000"/>
                </a:solidFill>
                <a:latin typeface="Century Gothic" panose="020B0502020202020204"/>
              </a:rPr>
              <a:t>La restitución era siempre hecha al que había sido </a:t>
            </a:r>
            <a:r>
              <a:rPr lang="es-ES" sz="4000" b="1" dirty="0" err="1">
                <a:solidFill>
                  <a:srgbClr val="FFC000"/>
                </a:solidFill>
                <a:latin typeface="Century Gothic" panose="020B0502020202020204"/>
              </a:rPr>
              <a:t>injusticiado</a:t>
            </a:r>
            <a:r>
              <a:rPr lang="es-ES" sz="4000" b="1" dirty="0">
                <a:solidFill>
                  <a:srgbClr val="FFC000"/>
                </a:solidFill>
                <a:latin typeface="Century Gothic" panose="020B0502020202020204"/>
              </a:rPr>
              <a:t> o lesionado</a:t>
            </a: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. Si el individuo que se había comportado en forma deshonesta con las cosas santas del Señor, la restitución tenía que ser efectuada al </a:t>
            </a:r>
            <a:r>
              <a:rPr lang="es-ES" sz="4000" b="1" dirty="0">
                <a:solidFill>
                  <a:srgbClr val="00B050"/>
                </a:solidFill>
                <a:latin typeface="Century Gothic" panose="020B0502020202020204"/>
              </a:rPr>
              <a:t>sacerdote,</a:t>
            </a: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 ya que este era el representante de Dios.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63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71341-C146-3614-AD73-55B52A00B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16B40D9-E3F6-B677-77B4-4441ED0BED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37F33F70-E01D-3CCC-CCB4-CFAD248C6B8E}"/>
              </a:ext>
            </a:extLst>
          </p:cNvPr>
          <p:cNvSpPr txBox="1">
            <a:spLocks/>
          </p:cNvSpPr>
          <p:nvPr/>
        </p:nvSpPr>
        <p:spPr>
          <a:xfrm>
            <a:off x="295146" y="150126"/>
            <a:ext cx="9731723" cy="1126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C000"/>
                </a:solidFill>
              </a:rPr>
              <a:t>La Ofrenda </a:t>
            </a:r>
            <a:r>
              <a:rPr lang="en-US" b="1" dirty="0" err="1">
                <a:solidFill>
                  <a:srgbClr val="FFC000"/>
                </a:solidFill>
              </a:rPr>
              <a:t>por</a:t>
            </a:r>
            <a:r>
              <a:rPr lang="en-US" b="1" dirty="0">
                <a:solidFill>
                  <a:srgbClr val="FFC000"/>
                </a:solidFill>
              </a:rPr>
              <a:t> la Culpa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D859750-02DA-5E7B-5F31-E376812AFEF0}"/>
              </a:ext>
            </a:extLst>
          </p:cNvPr>
          <p:cNvSpPr txBox="1">
            <a:spLocks/>
          </p:cNvSpPr>
          <p:nvPr/>
        </p:nvSpPr>
        <p:spPr>
          <a:xfrm>
            <a:off x="466578" y="147852"/>
            <a:ext cx="11071274" cy="6046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4000" b="1" dirty="0">
                <a:solidFill>
                  <a:srgbClr val="FFC000"/>
                </a:solidFill>
                <a:latin typeface="Century Gothic" panose="020B0502020202020204"/>
              </a:rPr>
              <a:t> </a:t>
            </a:r>
            <a:r>
              <a:rPr lang="es-ES" sz="2400" b="1" dirty="0">
                <a:latin typeface="Century Gothic" panose="020B0502020202020204"/>
              </a:rPr>
              <a:t>Habló Jehová a Moisés, diciendo: 2 Cuando una persona pecare e </a:t>
            </a:r>
            <a:r>
              <a:rPr lang="es-ES" sz="2400" b="1" dirty="0">
                <a:solidFill>
                  <a:srgbClr val="FFC000"/>
                </a:solidFill>
                <a:latin typeface="Century Gothic" panose="020B0502020202020204"/>
              </a:rPr>
              <a:t>hiciere prevaricación contra Jehová</a:t>
            </a:r>
            <a:r>
              <a:rPr lang="es-ES" sz="2400" b="1" dirty="0">
                <a:latin typeface="Century Gothic" panose="020B0502020202020204"/>
              </a:rPr>
              <a:t>, y </a:t>
            </a:r>
            <a:r>
              <a:rPr lang="es-ES" sz="2400" b="1" dirty="0">
                <a:solidFill>
                  <a:srgbClr val="FFC000"/>
                </a:solidFill>
                <a:latin typeface="Century Gothic" panose="020B0502020202020204"/>
              </a:rPr>
              <a:t>negare a su prójimo lo encomendado o dejado en su mano, o bien robare o calumniare a su prójimo,</a:t>
            </a:r>
            <a:r>
              <a:rPr lang="es-ES" sz="2400" b="1" dirty="0">
                <a:latin typeface="Century Gothic" panose="020B0502020202020204"/>
              </a:rPr>
              <a:t> 3 </a:t>
            </a:r>
            <a:r>
              <a:rPr lang="es-ES" sz="2400" b="1" dirty="0">
                <a:solidFill>
                  <a:srgbClr val="FFC000"/>
                </a:solidFill>
                <a:latin typeface="Century Gothic" panose="020B0502020202020204"/>
              </a:rPr>
              <a:t>o habiendo hallado lo perdido después lo negare, y jurare en falso; </a:t>
            </a:r>
            <a:r>
              <a:rPr lang="es-ES" sz="2400" b="1" dirty="0">
                <a:latin typeface="Century Gothic" panose="020B0502020202020204"/>
              </a:rPr>
              <a:t>en alguna de todas aquellas cosas en que suele pecar el hombre, 4 entonces, habiendo pecado y ofendido, </a:t>
            </a:r>
            <a:r>
              <a:rPr lang="es-ES" sz="2400" b="1" dirty="0">
                <a:solidFill>
                  <a:srgbClr val="FFC000"/>
                </a:solidFill>
                <a:latin typeface="Century Gothic" panose="020B0502020202020204"/>
              </a:rPr>
              <a:t>restituirá aquello que robó, o el daño de la calumnia, o el depósito que se le encomendó, o lo perdido que halló</a:t>
            </a:r>
            <a:r>
              <a:rPr lang="es-ES" sz="2400" b="1" dirty="0">
                <a:latin typeface="Century Gothic" panose="020B0502020202020204"/>
              </a:rPr>
              <a:t>, 5 o todo aquello sobre lo que hubiere jurado falsamente; </a:t>
            </a:r>
            <a:r>
              <a:rPr lang="es-ES" sz="2400" b="1" dirty="0">
                <a:solidFill>
                  <a:srgbClr val="FFC000"/>
                </a:solidFill>
                <a:latin typeface="Century Gothic" panose="020B0502020202020204"/>
              </a:rPr>
              <a:t>lo restituirá por entero a aquel a quien pertenece, y añadirá a ello la quinta parte, en el día de su expiación. </a:t>
            </a:r>
            <a:r>
              <a:rPr lang="es-ES" sz="2400" b="1" dirty="0">
                <a:latin typeface="Century Gothic" panose="020B0502020202020204"/>
              </a:rPr>
              <a:t>6 </a:t>
            </a:r>
            <a:r>
              <a:rPr lang="es-ES" sz="2400" b="1" dirty="0">
                <a:solidFill>
                  <a:srgbClr val="00B050"/>
                </a:solidFill>
                <a:latin typeface="Century Gothic" panose="020B0502020202020204"/>
              </a:rPr>
              <a:t>Y para expiación de su culpa traerá a Jehová un carnero sin defecto de los rebaños</a:t>
            </a:r>
            <a:r>
              <a:rPr lang="es-ES" sz="2400" b="1" dirty="0">
                <a:latin typeface="Century Gothic" panose="020B0502020202020204"/>
              </a:rPr>
              <a:t>, conforme a tu estimación, y lo dará al sacerdote para la expiación. 7 Y el sacerdote hará expiación por él delante de Jehová, y obtendrá perdón de cualquiera de todas las cosas en que suele ofender. Lev. 6:1-7 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sz="2400" b="1" dirty="0"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453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5620C-289E-B108-0B83-DBC489784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9F7C0A6F-0A68-B87A-38C1-797380E124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C3C7F9B-EA21-BC05-D835-3984A4AD22F1}"/>
              </a:ext>
            </a:extLst>
          </p:cNvPr>
          <p:cNvSpPr txBox="1">
            <a:spLocks/>
          </p:cNvSpPr>
          <p:nvPr/>
        </p:nvSpPr>
        <p:spPr>
          <a:xfrm>
            <a:off x="295146" y="150126"/>
            <a:ext cx="9731723" cy="1126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C000"/>
                </a:solidFill>
              </a:rPr>
              <a:t>La Ofrenda </a:t>
            </a:r>
            <a:r>
              <a:rPr lang="en-US" b="1" dirty="0" err="1">
                <a:solidFill>
                  <a:srgbClr val="FFC000"/>
                </a:solidFill>
              </a:rPr>
              <a:t>por</a:t>
            </a:r>
            <a:r>
              <a:rPr lang="en-US" b="1" dirty="0">
                <a:solidFill>
                  <a:srgbClr val="FFC000"/>
                </a:solidFill>
              </a:rPr>
              <a:t> la Culpa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BE2C760-7477-C479-51AF-84F9F9B846F2}"/>
              </a:ext>
            </a:extLst>
          </p:cNvPr>
          <p:cNvSpPr txBox="1">
            <a:spLocks/>
          </p:cNvSpPr>
          <p:nvPr/>
        </p:nvSpPr>
        <p:spPr>
          <a:xfrm>
            <a:off x="295146" y="150126"/>
            <a:ext cx="11484202" cy="6046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4000" b="1" dirty="0">
                <a:solidFill>
                  <a:srgbClr val="FFC000"/>
                </a:solidFill>
                <a:latin typeface="Century Gothic" panose="020B0502020202020204"/>
              </a:rPr>
              <a:t>No había ninguna virtud </a:t>
            </a: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en ofrecer el carnero por una ofrenda por transgresión, </a:t>
            </a:r>
            <a:r>
              <a:rPr lang="es-ES" sz="4000" b="1" dirty="0">
                <a:solidFill>
                  <a:srgbClr val="00B050"/>
                </a:solidFill>
                <a:latin typeface="Century Gothic" panose="020B0502020202020204"/>
              </a:rPr>
              <a:t>a menos que la restitución fuese hecha totalmente por el hecho errado cometido.</a:t>
            </a: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 Un objeto especial de la ofrenda por la transgresión tenía que expiar la actitud deshonesta ya sea contra el hombre o contra Dios, </a:t>
            </a:r>
            <a:r>
              <a:rPr lang="es-ES" sz="4000" b="1" dirty="0">
                <a:solidFill>
                  <a:srgbClr val="00B050"/>
                </a:solidFill>
                <a:latin typeface="Century Gothic" panose="020B0502020202020204"/>
              </a:rPr>
              <a:t>y siempre requería la restitución de lo robado, fuera del carnero para la ofrenda. 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03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CF90F-6A59-2850-CECC-2E63DB0CD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E0542341-5EF8-0903-C4BF-5BB43F255B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C410633-5497-41A7-0EFF-9F4131DDC29B}"/>
              </a:ext>
            </a:extLst>
          </p:cNvPr>
          <p:cNvSpPr txBox="1">
            <a:spLocks/>
          </p:cNvSpPr>
          <p:nvPr/>
        </p:nvSpPr>
        <p:spPr>
          <a:xfrm>
            <a:off x="295146" y="150126"/>
            <a:ext cx="9731723" cy="1126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C000"/>
                </a:solidFill>
              </a:rPr>
              <a:t>La Ofrenda </a:t>
            </a:r>
            <a:r>
              <a:rPr lang="en-US" b="1" dirty="0" err="1">
                <a:solidFill>
                  <a:srgbClr val="FFC000"/>
                </a:solidFill>
              </a:rPr>
              <a:t>por</a:t>
            </a:r>
            <a:r>
              <a:rPr lang="en-US" b="1" dirty="0">
                <a:solidFill>
                  <a:srgbClr val="FFC000"/>
                </a:solidFill>
              </a:rPr>
              <a:t> la Culpa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13053CF-96C8-D056-2A68-F5F2887F7073}"/>
              </a:ext>
            </a:extLst>
          </p:cNvPr>
          <p:cNvSpPr txBox="1">
            <a:spLocks/>
          </p:cNvSpPr>
          <p:nvPr/>
        </p:nvSpPr>
        <p:spPr>
          <a:xfrm>
            <a:off x="295146" y="832376"/>
            <a:ext cx="11484202" cy="6046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Esto enseñaba claramente que cada vez que actuásemos deshonestamente contra Dios o contra el hombre, </a:t>
            </a:r>
            <a:r>
              <a:rPr lang="es-ES" sz="4000" b="1" dirty="0">
                <a:solidFill>
                  <a:srgbClr val="FFC000"/>
                </a:solidFill>
                <a:latin typeface="Century Gothic" panose="020B0502020202020204"/>
              </a:rPr>
              <a:t>no es suficiente confesar el pecado y traer una ofrenda</a:t>
            </a: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; </a:t>
            </a:r>
            <a:r>
              <a:rPr lang="es-ES" sz="4000" b="1" dirty="0">
                <a:solidFill>
                  <a:srgbClr val="00B050"/>
                </a:solidFill>
                <a:latin typeface="Century Gothic" panose="020B0502020202020204"/>
              </a:rPr>
              <a:t>tenemos que restituir lo adquirido deshonestamente</a:t>
            </a: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.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sz="40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792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71B29-4DBD-2053-9C89-DC48DA30F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6E6497E6-3D71-2B02-2575-53DDEB3FE2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3CF6D0E0-2F08-4512-664E-E6F5134B5109}"/>
              </a:ext>
            </a:extLst>
          </p:cNvPr>
          <p:cNvSpPr txBox="1">
            <a:spLocks/>
          </p:cNvSpPr>
          <p:nvPr/>
        </p:nvSpPr>
        <p:spPr>
          <a:xfrm>
            <a:off x="295146" y="150126"/>
            <a:ext cx="9731723" cy="1126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C000"/>
                </a:solidFill>
              </a:rPr>
              <a:t>La Ofrenda </a:t>
            </a:r>
            <a:r>
              <a:rPr lang="en-US" b="1" dirty="0" err="1">
                <a:solidFill>
                  <a:srgbClr val="FFC000"/>
                </a:solidFill>
              </a:rPr>
              <a:t>por</a:t>
            </a:r>
            <a:r>
              <a:rPr lang="en-US" b="1" dirty="0">
                <a:solidFill>
                  <a:srgbClr val="FFC000"/>
                </a:solidFill>
              </a:rPr>
              <a:t> la Culpa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A5E0A59-7974-C848-7B5F-6BC279DB8479}"/>
              </a:ext>
            </a:extLst>
          </p:cNvPr>
          <p:cNvSpPr txBox="1">
            <a:spLocks/>
          </p:cNvSpPr>
          <p:nvPr/>
        </p:nvSpPr>
        <p:spPr>
          <a:xfrm>
            <a:off x="295146" y="578303"/>
            <a:ext cx="11484202" cy="6046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4000" b="1" dirty="0">
                <a:solidFill>
                  <a:srgbClr val="00B050"/>
                </a:solidFill>
                <a:latin typeface="Century Gothic" panose="020B0502020202020204"/>
              </a:rPr>
              <a:t>Zaqueo</a:t>
            </a: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 entendió la ley de la ofrenda de la transgresión, y Así que entregó su vida a Cristo, </a:t>
            </a:r>
            <a:r>
              <a:rPr lang="es-ES" sz="4000" b="1" dirty="0">
                <a:solidFill>
                  <a:srgbClr val="FFC000"/>
                </a:solidFill>
                <a:latin typeface="Century Gothic" panose="020B0502020202020204"/>
              </a:rPr>
              <a:t>estaba dispuesto a ir más allá de los requisitos de dicha ley, devolviendo "cuatro veces" a todos aquellos a quienes había robado tenemos que restituir lo adquirido deshonestamente.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sz="40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105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6F6C9-721E-E37F-B4AF-3A6BA2F5A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F229A075-2F81-E4C0-BE6D-7720E6B6BD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41986D8-9D12-8F29-30C0-6E1A2449315E}"/>
              </a:ext>
            </a:extLst>
          </p:cNvPr>
          <p:cNvSpPr txBox="1">
            <a:spLocks/>
          </p:cNvSpPr>
          <p:nvPr/>
        </p:nvSpPr>
        <p:spPr>
          <a:xfrm>
            <a:off x="295146" y="150126"/>
            <a:ext cx="9731723" cy="1126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C000"/>
                </a:solidFill>
              </a:rPr>
              <a:t>La Ofrenda </a:t>
            </a:r>
            <a:r>
              <a:rPr lang="en-US" b="1" dirty="0" err="1">
                <a:solidFill>
                  <a:srgbClr val="FFC000"/>
                </a:solidFill>
              </a:rPr>
              <a:t>por</a:t>
            </a:r>
            <a:r>
              <a:rPr lang="en-US" b="1" dirty="0">
                <a:solidFill>
                  <a:srgbClr val="FFC000"/>
                </a:solidFill>
              </a:rPr>
              <a:t> la Culpa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B469499-CE67-C8CE-CDD0-543B1F7E7C1E}"/>
              </a:ext>
            </a:extLst>
          </p:cNvPr>
          <p:cNvSpPr txBox="1">
            <a:spLocks/>
          </p:cNvSpPr>
          <p:nvPr/>
        </p:nvSpPr>
        <p:spPr>
          <a:xfrm>
            <a:off x="295146" y="578303"/>
            <a:ext cx="11484202" cy="6046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La ofrenda por la transgresión era una ofrenda más completa que la ofrenda común por el pecado; fuera de hacer expiación por el pecado, también, </a:t>
            </a:r>
            <a:r>
              <a:rPr lang="es-ES" sz="4000" b="1" dirty="0">
                <a:solidFill>
                  <a:srgbClr val="00B050"/>
                </a:solidFill>
                <a:latin typeface="Century Gothic" panose="020B0502020202020204"/>
              </a:rPr>
              <a:t>en figura, cubría los resultados del pecado. </a:t>
            </a:r>
            <a:r>
              <a:rPr lang="es-ES" sz="4000" b="1" dirty="0">
                <a:solidFill>
                  <a:srgbClr val="FFC000"/>
                </a:solidFill>
                <a:latin typeface="Century Gothic" panose="020B0502020202020204"/>
              </a:rPr>
              <a:t>El profeta Isaías usó la ofrenda por la transgresión como un tipo especial de Cristo.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sz="40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396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9A52F-E328-B78A-E54B-F238BC414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43CE277F-6588-4147-ED7C-68048932C2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943DC9E-588F-AB39-A5CE-6FDCD6862220}"/>
              </a:ext>
            </a:extLst>
          </p:cNvPr>
          <p:cNvSpPr txBox="1">
            <a:spLocks/>
          </p:cNvSpPr>
          <p:nvPr/>
        </p:nvSpPr>
        <p:spPr>
          <a:xfrm>
            <a:off x="295146" y="150126"/>
            <a:ext cx="9731723" cy="1126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C000"/>
                </a:solidFill>
              </a:rPr>
              <a:t>La Ofrenda </a:t>
            </a:r>
            <a:r>
              <a:rPr lang="en-US" b="1" dirty="0" err="1">
                <a:solidFill>
                  <a:srgbClr val="FFC000"/>
                </a:solidFill>
              </a:rPr>
              <a:t>por</a:t>
            </a:r>
            <a:r>
              <a:rPr lang="en-US" b="1" dirty="0">
                <a:solidFill>
                  <a:srgbClr val="FFC000"/>
                </a:solidFill>
              </a:rPr>
              <a:t> la Culpa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E9AA0CF-ADB5-AFA1-8ADD-501C26E04DDE}"/>
              </a:ext>
            </a:extLst>
          </p:cNvPr>
          <p:cNvSpPr txBox="1">
            <a:spLocks/>
          </p:cNvSpPr>
          <p:nvPr/>
        </p:nvSpPr>
        <p:spPr>
          <a:xfrm>
            <a:off x="295146" y="578303"/>
            <a:ext cx="11463100" cy="6046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Era realmente la ofrenda </a:t>
            </a:r>
            <a:r>
              <a:rPr lang="es-ES" sz="4000" b="1" dirty="0" err="1">
                <a:solidFill>
                  <a:prstClr val="white"/>
                </a:solidFill>
                <a:latin typeface="Century Gothic" panose="020B0502020202020204"/>
              </a:rPr>
              <a:t>antitípica</a:t>
            </a: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 por la transgresión cuando </a:t>
            </a:r>
            <a:r>
              <a:rPr lang="es-ES" sz="4000" b="1" dirty="0">
                <a:solidFill>
                  <a:srgbClr val="FFC000"/>
                </a:solidFill>
                <a:latin typeface="Century Gothic" panose="020B0502020202020204"/>
              </a:rPr>
              <a:t>El derramó Su sangre, no solamente para liberar las almas de los hombres de la culpa</a:t>
            </a: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, </a:t>
            </a:r>
            <a:r>
              <a:rPr lang="es-ES" sz="4000" b="1" dirty="0">
                <a:solidFill>
                  <a:srgbClr val="00B050"/>
                </a:solidFill>
                <a:latin typeface="Century Gothic" panose="020B0502020202020204"/>
              </a:rPr>
              <a:t>sino que para remover para siempre el último trazo de pecado del universo de Dios.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511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FC370-1D8A-3545-EBB4-FEFC6C00D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B2341BA-6DBC-0AF5-0203-0189A910A6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3134A620-39FF-5A52-9B5B-7FA4EAEFA614}"/>
              </a:ext>
            </a:extLst>
          </p:cNvPr>
          <p:cNvSpPr txBox="1">
            <a:spLocks/>
          </p:cNvSpPr>
          <p:nvPr/>
        </p:nvSpPr>
        <p:spPr>
          <a:xfrm>
            <a:off x="295146" y="150126"/>
            <a:ext cx="9731723" cy="1126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C000"/>
                </a:solidFill>
              </a:rPr>
              <a:t>La Ofrenda </a:t>
            </a:r>
            <a:r>
              <a:rPr lang="en-US" b="1" dirty="0" err="1">
                <a:solidFill>
                  <a:srgbClr val="FFC000"/>
                </a:solidFill>
              </a:rPr>
              <a:t>por</a:t>
            </a:r>
            <a:r>
              <a:rPr lang="en-US" b="1" dirty="0">
                <a:solidFill>
                  <a:srgbClr val="FFC000"/>
                </a:solidFill>
              </a:rPr>
              <a:t> la Culpa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BF5B6A9-E0E3-F5F2-0C50-5D8103FF1FAB}"/>
              </a:ext>
            </a:extLst>
          </p:cNvPr>
          <p:cNvSpPr txBox="1">
            <a:spLocks/>
          </p:cNvSpPr>
          <p:nvPr/>
        </p:nvSpPr>
        <p:spPr>
          <a:xfrm>
            <a:off x="295146" y="578303"/>
            <a:ext cx="11463100" cy="6046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Nosotros copiamos Isa. 53:10 del traductor judío </a:t>
            </a:r>
            <a:r>
              <a:rPr lang="es-ES" sz="4000" b="1" dirty="0" err="1">
                <a:solidFill>
                  <a:prstClr val="white"/>
                </a:solidFill>
                <a:latin typeface="Century Gothic" panose="020B0502020202020204"/>
              </a:rPr>
              <a:t>Leeser</a:t>
            </a: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, como sigue: "El Señor se agradó en triturarlo a través de la enfermedad: cuando Su alma haya </a:t>
            </a:r>
            <a:r>
              <a:rPr lang="es-ES" sz="4000" b="1" dirty="0">
                <a:solidFill>
                  <a:srgbClr val="00B050"/>
                </a:solidFill>
                <a:latin typeface="Century Gothic" panose="020B0502020202020204"/>
              </a:rPr>
              <a:t>traído la ofrenda por la transgresión</a:t>
            </a: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, entonces </a:t>
            </a:r>
            <a:r>
              <a:rPr lang="es-ES" sz="4000" b="1" dirty="0">
                <a:solidFill>
                  <a:srgbClr val="FFC000"/>
                </a:solidFill>
                <a:latin typeface="Century Gothic" panose="020B0502020202020204"/>
              </a:rPr>
              <a:t>El verá Su semilla, vivirá muchos días, y la voluntad del Señor prosperará en Sus manos".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970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29806-C60C-CA88-2B92-906F47884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188357A0-F883-AA8D-BB3D-F60665731C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0455800-29DE-2894-80F5-36F2749F2681}"/>
              </a:ext>
            </a:extLst>
          </p:cNvPr>
          <p:cNvSpPr txBox="1">
            <a:spLocks/>
          </p:cNvSpPr>
          <p:nvPr/>
        </p:nvSpPr>
        <p:spPr>
          <a:xfrm>
            <a:off x="295146" y="150126"/>
            <a:ext cx="9731723" cy="1126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C000"/>
                </a:solidFill>
              </a:rPr>
              <a:t>La Ofrenda </a:t>
            </a:r>
            <a:r>
              <a:rPr lang="en-US" b="1" dirty="0" err="1">
                <a:solidFill>
                  <a:srgbClr val="FFC000"/>
                </a:solidFill>
              </a:rPr>
              <a:t>por</a:t>
            </a:r>
            <a:r>
              <a:rPr lang="en-US" b="1" dirty="0">
                <a:solidFill>
                  <a:srgbClr val="FFC000"/>
                </a:solidFill>
              </a:rPr>
              <a:t> la Culpa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3712B0B-E98B-A018-E273-DE866BD3EF27}"/>
              </a:ext>
            </a:extLst>
          </p:cNvPr>
          <p:cNvSpPr txBox="1">
            <a:spLocks/>
          </p:cNvSpPr>
          <p:nvPr/>
        </p:nvSpPr>
        <p:spPr>
          <a:xfrm>
            <a:off x="295146" y="578303"/>
            <a:ext cx="11463100" cy="6046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Existen muchas preciosas promesas para aquel que presenta su ofrenda por la transgresión al Señor. </a:t>
            </a:r>
            <a:r>
              <a:rPr lang="es-ES" sz="4000" b="1" dirty="0">
                <a:solidFill>
                  <a:srgbClr val="FFC000"/>
                </a:solidFill>
                <a:latin typeface="Century Gothic" panose="020B0502020202020204"/>
              </a:rPr>
              <a:t>Aquel que va a ser victorioso en el Señor </a:t>
            </a:r>
            <a:r>
              <a:rPr lang="es-ES" sz="4000" b="1" dirty="0">
                <a:solidFill>
                  <a:srgbClr val="00B050"/>
                </a:solidFill>
                <a:latin typeface="Century Gothic" panose="020B0502020202020204"/>
              </a:rPr>
              <a:t>no podrá estar contento con solamente confesar su pecado a Dios; tendrá que haber alguna reconciliación y restitución.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801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6CA89-2468-8C42-7559-F60892248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63855B01-EF8C-8E1B-BA0F-967072FE73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6AA58E7-949A-2364-8945-67F96DA15992}"/>
              </a:ext>
            </a:extLst>
          </p:cNvPr>
          <p:cNvSpPr txBox="1">
            <a:spLocks/>
          </p:cNvSpPr>
          <p:nvPr/>
        </p:nvSpPr>
        <p:spPr>
          <a:xfrm>
            <a:off x="295146" y="150126"/>
            <a:ext cx="9731723" cy="1126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C000"/>
                </a:solidFill>
              </a:rPr>
              <a:t>La Ofrenda </a:t>
            </a:r>
            <a:r>
              <a:rPr lang="en-US" b="1" dirty="0" err="1">
                <a:solidFill>
                  <a:srgbClr val="FFC000"/>
                </a:solidFill>
              </a:rPr>
              <a:t>por</a:t>
            </a:r>
            <a:r>
              <a:rPr lang="en-US" b="1" dirty="0">
                <a:solidFill>
                  <a:srgbClr val="FFC000"/>
                </a:solidFill>
              </a:rPr>
              <a:t> la Culpa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B19F561-DBA3-2E92-B273-3EA66BBE31D7}"/>
              </a:ext>
            </a:extLst>
          </p:cNvPr>
          <p:cNvSpPr txBox="1">
            <a:spLocks/>
          </p:cNvSpPr>
          <p:nvPr/>
        </p:nvSpPr>
        <p:spPr>
          <a:xfrm>
            <a:off x="295146" y="578303"/>
            <a:ext cx="11463100" cy="6046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Esto es lo que enseña la palabra de nuestro Salvador, "Si pues, al traer al altar tu ofrenda, </a:t>
            </a:r>
            <a:r>
              <a:rPr lang="es-ES" sz="4000" b="1" dirty="0">
                <a:solidFill>
                  <a:srgbClr val="FFC000"/>
                </a:solidFill>
                <a:latin typeface="Century Gothic" panose="020B0502020202020204"/>
              </a:rPr>
              <a:t>allí te acuerdas de que tu hermano tiene alguna cosa contra ti</a:t>
            </a: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, deja delante del altar tu ofrenda, </a:t>
            </a:r>
            <a:r>
              <a:rPr lang="es-ES" sz="4000" b="1" dirty="0">
                <a:solidFill>
                  <a:srgbClr val="00B050"/>
                </a:solidFill>
                <a:latin typeface="Century Gothic" panose="020B0502020202020204"/>
              </a:rPr>
              <a:t>anda primero a reconciliarte con tu hermano</a:t>
            </a: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, y </a:t>
            </a:r>
            <a:r>
              <a:rPr lang="es-ES" sz="4000" b="1" dirty="0">
                <a:solidFill>
                  <a:srgbClr val="FFC000"/>
                </a:solidFill>
                <a:latin typeface="Century Gothic" panose="020B0502020202020204"/>
              </a:rPr>
              <a:t>entonces, volviendo, hace tu ofrenda”. 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53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342336" y="290503"/>
            <a:ext cx="11382703" cy="56774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Sección V: Ofrendas Varias</a:t>
            </a:r>
            <a:r>
              <a:rPr lang="es-DO" sz="7200" b="1" dirty="0"/>
              <a:t/>
            </a:r>
            <a:br>
              <a:rPr lang="es-DO" sz="7200" b="1" dirty="0"/>
            </a:br>
            <a:r>
              <a:rPr lang="es-DO" sz="4000" b="1" dirty="0"/>
              <a:t/>
            </a:r>
            <a:br>
              <a:rPr lang="es-DO" sz="4000" b="1" dirty="0"/>
            </a:br>
            <a:r>
              <a:rPr lang="es-ES" sz="6600" b="1" dirty="0">
                <a:solidFill>
                  <a:srgbClr val="EBEBEB"/>
                </a:solidFill>
                <a:latin typeface="Century Gothic" panose="020B0502020202020204"/>
              </a:rPr>
              <a:t>Capítulo XXI: La Ofrenda por la Culpa.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8801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18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5" name="Oval 18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87" name="Picture 18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0" y="0"/>
            <a:ext cx="12192000" cy="18941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2" y="60612"/>
            <a:ext cx="8549470" cy="77397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4400" b="1" dirty="0">
                <a:solidFill>
                  <a:srgbClr val="EBEBEB"/>
                </a:solidFill>
              </a:rPr>
              <a:t>La Ofrenda por la Culpa</a:t>
            </a:r>
            <a:endParaRPr lang="en-US" sz="42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EA1C8458-DBAA-4D00-98AC-E9890360D5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3F43D8-DA3D-2BA1-F7FE-09882C0271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684"/>
            <a:ext cx="12274062" cy="617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6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258289" y="1687363"/>
            <a:ext cx="5157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es-ES" sz="2800" dirty="0"/>
              <a:t>La sangre del carnero se asperjaba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258289" y="555810"/>
            <a:ext cx="5609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s-ES" sz="2800" dirty="0"/>
              <a:t>Las ofrendas por la culpa eran ofrecidas especialmente por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296291" y="3779674"/>
            <a:ext cx="4803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es-ES" sz="2800" dirty="0"/>
              <a:t>Debía adicionar un quinto al valor total de su transgresión.  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361092" y="5164669"/>
            <a:ext cx="4803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s-ES" sz="2800" dirty="0"/>
              <a:t>La ofrenda por la culpa es un tipo de 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296291" y="2766269"/>
            <a:ext cx="49330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s-ES" sz="2800" dirty="0"/>
              <a:t>El transgresor solo debía llevar un carnero</a:t>
            </a:r>
            <a:endParaRPr lang="es-ES" sz="2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5779173" y="3321689"/>
            <a:ext cx="6483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 </a:t>
            </a:r>
            <a:r>
              <a:rPr lang="es-ES" sz="3200" dirty="0"/>
              <a:t>Falso</a:t>
            </a:r>
            <a:endParaRPr lang="es-ES" sz="3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5779173" y="549738"/>
            <a:ext cx="5768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0" lang="es-DO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</a:rPr>
              <a:t>A. </a:t>
            </a:r>
            <a:r>
              <a:rPr lang="es-ES" sz="2800" dirty="0"/>
              <a:t>Alrededor del altar del sacrificio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5779173" y="2563284"/>
            <a:ext cx="642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lang="es-ES" sz="3200" dirty="0"/>
              <a:t>Verdadero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5779173" y="5354948"/>
            <a:ext cx="6181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 </a:t>
            </a:r>
            <a:r>
              <a:rPr lang="es-ES" sz="2800" dirty="0"/>
              <a:t>El sacrificio de Cristo</a:t>
            </a:r>
            <a:endParaRPr lang="es-E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5779173" y="1674963"/>
            <a:ext cx="7260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DO" sz="3200" dirty="0">
                <a:solidFill>
                  <a:srgbClr val="FFFF00"/>
                </a:solidFill>
                <a:latin typeface="Calibri" panose="020F0502020204030204"/>
              </a:rPr>
              <a:t>B</a:t>
            </a: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lang="es-ES" sz="3200" dirty="0">
                <a:solidFill>
                  <a:prstClr val="white"/>
                </a:solidFill>
              </a:rPr>
              <a:t> </a:t>
            </a:r>
            <a:r>
              <a:rPr lang="es-ES" sz="3200" dirty="0"/>
              <a:t>La ofrenda por el pecado</a:t>
            </a:r>
            <a:endParaRPr lang="es-ES" sz="3200" dirty="0">
              <a:solidFill>
                <a:prstClr val="white"/>
              </a:solidFill>
              <a:latin typeface="Calibri" panose="020F0502020204030204"/>
            </a:endParaRPr>
          </a:p>
          <a:p>
            <a:pPr lvl="0"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8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5779173" y="4184776"/>
            <a:ext cx="6483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s-DO" sz="3200" dirty="0">
                <a:solidFill>
                  <a:srgbClr val="FFFF00"/>
                </a:solidFill>
                <a:latin typeface="Calibri" panose="020F0502020204030204"/>
              </a:rPr>
              <a:t>E</a:t>
            </a: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2800" dirty="0"/>
              <a:t>Los pecados en las cosas santas al Señor   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8372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1" grpId="0"/>
      <p:bldP spid="12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0047927D-8278-105D-702C-2B24C0BC06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575D3F2-26D6-77A2-D051-73489A17DA74}"/>
              </a:ext>
            </a:extLst>
          </p:cNvPr>
          <p:cNvSpPr txBox="1"/>
          <p:nvPr/>
        </p:nvSpPr>
        <p:spPr>
          <a:xfrm>
            <a:off x="5169876" y="561028"/>
            <a:ext cx="68348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DO" sz="4800" b="1" dirty="0">
                <a:solidFill>
                  <a:srgbClr val="FFFF00"/>
                </a:solidFill>
                <a:latin typeface="Century Gothic" panose="020B0502020202020204"/>
              </a:rPr>
              <a:t>¿Aceptas el perdon que ofrece Cristo y decides con su ayuda resolver cualquier conflicto para vivir plenamente en la fe?</a:t>
            </a:r>
            <a:endParaRPr lang="en-US" sz="4800" b="1" dirty="0">
              <a:solidFill>
                <a:srgbClr val="FFFF00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0353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150126"/>
            <a:ext cx="9731723" cy="1126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C000"/>
                </a:solidFill>
              </a:rPr>
              <a:t>La Ofrenda </a:t>
            </a:r>
            <a:r>
              <a:rPr lang="en-US" b="1" dirty="0" err="1">
                <a:solidFill>
                  <a:srgbClr val="FFC000"/>
                </a:solidFill>
              </a:rPr>
              <a:t>por</a:t>
            </a:r>
            <a:r>
              <a:rPr lang="en-US" b="1" dirty="0">
                <a:solidFill>
                  <a:srgbClr val="FFC000"/>
                </a:solidFill>
              </a:rPr>
              <a:t> la Culpa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49581" y="-140677"/>
            <a:ext cx="10932135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b="1" dirty="0">
                <a:solidFill>
                  <a:prstClr val="white"/>
                </a:solidFill>
                <a:latin typeface="Century Gothic" panose="020B0502020202020204"/>
              </a:rPr>
              <a:t>La ofrenda por la transgresión era una ofrenda por el pecado, y muchos estudiosos de la Biblia </a:t>
            </a:r>
            <a:r>
              <a:rPr lang="es-ES" b="1" dirty="0">
                <a:solidFill>
                  <a:srgbClr val="FFC000"/>
                </a:solidFill>
                <a:latin typeface="Century Gothic" panose="020B0502020202020204"/>
              </a:rPr>
              <a:t>no hacen ninguna distinción entre ella y las ofrendas regulares por el pecado. </a:t>
            </a:r>
          </a:p>
        </p:txBody>
      </p:sp>
    </p:spTree>
    <p:extLst>
      <p:ext uri="{BB962C8B-B14F-4D97-AF65-F5344CB8AC3E}">
        <p14:creationId xmlns:p14="http://schemas.microsoft.com/office/powerpoint/2010/main" val="233008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E98F1-83AB-98F9-1F42-7D2159EE8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DE0C412E-51D9-A1DA-64CA-8F8B4C4AEF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B836E4E-C96C-255A-30C8-9A660CFDCD69}"/>
              </a:ext>
            </a:extLst>
          </p:cNvPr>
          <p:cNvSpPr txBox="1">
            <a:spLocks/>
          </p:cNvSpPr>
          <p:nvPr/>
        </p:nvSpPr>
        <p:spPr>
          <a:xfrm>
            <a:off x="295146" y="150126"/>
            <a:ext cx="9731723" cy="1126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C000"/>
                </a:solidFill>
              </a:rPr>
              <a:t>La Ofrenda </a:t>
            </a:r>
            <a:r>
              <a:rPr lang="en-US" b="1" dirty="0" err="1">
                <a:solidFill>
                  <a:srgbClr val="FFC000"/>
                </a:solidFill>
              </a:rPr>
              <a:t>por</a:t>
            </a:r>
            <a:r>
              <a:rPr lang="en-US" b="1" dirty="0">
                <a:solidFill>
                  <a:srgbClr val="FFC000"/>
                </a:solidFill>
              </a:rPr>
              <a:t> la Culpa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3535EC4-6F4F-B557-6C3B-136E7FA09816}"/>
              </a:ext>
            </a:extLst>
          </p:cNvPr>
          <p:cNvSpPr txBox="1">
            <a:spLocks/>
          </p:cNvSpPr>
          <p:nvPr/>
        </p:nvSpPr>
        <p:spPr>
          <a:xfrm>
            <a:off x="322363" y="-351692"/>
            <a:ext cx="11547273" cy="6018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b="1" dirty="0">
                <a:solidFill>
                  <a:prstClr val="white"/>
                </a:solidFill>
                <a:latin typeface="Century Gothic" panose="020B0502020202020204"/>
              </a:rPr>
              <a:t>En algunos lugares los términos </a:t>
            </a:r>
            <a:r>
              <a:rPr lang="es-ES" b="1" dirty="0">
                <a:solidFill>
                  <a:srgbClr val="FFC000"/>
                </a:solidFill>
                <a:latin typeface="Century Gothic" panose="020B0502020202020204"/>
              </a:rPr>
              <a:t>"ofrenda por el pecado"</a:t>
            </a:r>
            <a:r>
              <a:rPr lang="es-ES" b="1" dirty="0">
                <a:solidFill>
                  <a:prstClr val="white"/>
                </a:solidFill>
                <a:latin typeface="Century Gothic" panose="020B0502020202020204"/>
              </a:rPr>
              <a:t> y </a:t>
            </a:r>
            <a:r>
              <a:rPr lang="es-ES" b="1" dirty="0">
                <a:solidFill>
                  <a:srgbClr val="FFC000"/>
                </a:solidFill>
                <a:latin typeface="Century Gothic" panose="020B0502020202020204"/>
              </a:rPr>
              <a:t>"ofrenda por la transgresión"</a:t>
            </a:r>
            <a:r>
              <a:rPr lang="es-ES" b="1" dirty="0">
                <a:solidFill>
                  <a:prstClr val="white"/>
                </a:solidFill>
                <a:latin typeface="Century Gothic" panose="020B0502020202020204"/>
              </a:rPr>
              <a:t> parecen ser usadas como sinónimos, como aparece en Lev. 5:1-13, pero en otros lugares se dice claramente que </a:t>
            </a:r>
            <a:r>
              <a:rPr lang="es-ES" b="1" dirty="0">
                <a:solidFill>
                  <a:srgbClr val="00B050"/>
                </a:solidFill>
                <a:latin typeface="Century Gothic" panose="020B0502020202020204"/>
              </a:rPr>
              <a:t>se está hablando de dos ofrendas distintas.</a:t>
            </a:r>
          </a:p>
        </p:txBody>
      </p:sp>
    </p:spTree>
    <p:extLst>
      <p:ext uri="{BB962C8B-B14F-4D97-AF65-F5344CB8AC3E}">
        <p14:creationId xmlns:p14="http://schemas.microsoft.com/office/powerpoint/2010/main" val="29467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5E39F-D155-59BA-2955-4E36B7C7E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7CC42C86-A042-CE6C-B868-272A30DA59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287AB1F-78D1-8CFD-F3A6-8E7B56E92D50}"/>
              </a:ext>
            </a:extLst>
          </p:cNvPr>
          <p:cNvSpPr txBox="1">
            <a:spLocks/>
          </p:cNvSpPr>
          <p:nvPr/>
        </p:nvSpPr>
        <p:spPr>
          <a:xfrm>
            <a:off x="295146" y="150126"/>
            <a:ext cx="9731723" cy="1126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C000"/>
                </a:solidFill>
              </a:rPr>
              <a:t>La Ofrenda </a:t>
            </a:r>
            <a:r>
              <a:rPr lang="en-US" b="1" dirty="0" err="1">
                <a:solidFill>
                  <a:srgbClr val="FFC000"/>
                </a:solidFill>
              </a:rPr>
              <a:t>por</a:t>
            </a:r>
            <a:r>
              <a:rPr lang="en-US" b="1" dirty="0">
                <a:solidFill>
                  <a:srgbClr val="FFC000"/>
                </a:solidFill>
              </a:rPr>
              <a:t> la Culpa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28BC97B-0C72-9B27-9B54-DB33BC2CBC47}"/>
              </a:ext>
            </a:extLst>
          </p:cNvPr>
          <p:cNvSpPr txBox="1">
            <a:spLocks/>
          </p:cNvSpPr>
          <p:nvPr/>
        </p:nvSpPr>
        <p:spPr>
          <a:xfrm>
            <a:off x="393896" y="-520503"/>
            <a:ext cx="11071274" cy="6046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Un estudio más profundo de estos pasajes que hablan directamente de la ofrenda por la transgresión, muestra que </a:t>
            </a:r>
            <a:r>
              <a:rPr lang="es-ES" sz="4000" b="1" dirty="0">
                <a:solidFill>
                  <a:srgbClr val="FFC000"/>
                </a:solidFill>
                <a:latin typeface="Century Gothic" panose="020B0502020202020204"/>
              </a:rPr>
              <a:t>era ofrecida especialmente por los pecados "en las cosas santas al Señor”</a:t>
            </a: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. Así como cuando una persona ha transgredido por no seguir las instrucciones de Dios </a:t>
            </a:r>
            <a:r>
              <a:rPr lang="es-ES" sz="4000" b="1" dirty="0">
                <a:solidFill>
                  <a:srgbClr val="FFC000"/>
                </a:solidFill>
                <a:latin typeface="Century Gothic" panose="020B0502020202020204"/>
              </a:rPr>
              <a:t>en relación con las</a:t>
            </a:r>
          </a:p>
          <a:p>
            <a:pPr lvl="0"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4000" b="1" dirty="0">
                <a:solidFill>
                  <a:srgbClr val="FFC000"/>
                </a:solidFill>
                <a:latin typeface="Century Gothic" panose="020B0502020202020204"/>
              </a:rPr>
              <a:t>cosas santas.</a:t>
            </a:r>
          </a:p>
        </p:txBody>
      </p:sp>
    </p:spTree>
    <p:extLst>
      <p:ext uri="{BB962C8B-B14F-4D97-AF65-F5344CB8AC3E}">
        <p14:creationId xmlns:p14="http://schemas.microsoft.com/office/powerpoint/2010/main" val="141506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BCDD4-DDAF-8396-AC4B-A8C3C6268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E5923C39-7F13-9499-B318-FFE1D48CE9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C5CDE03-40FD-069C-C6FF-D10F362043C3}"/>
              </a:ext>
            </a:extLst>
          </p:cNvPr>
          <p:cNvSpPr txBox="1">
            <a:spLocks/>
          </p:cNvSpPr>
          <p:nvPr/>
        </p:nvSpPr>
        <p:spPr>
          <a:xfrm>
            <a:off x="295146" y="150126"/>
            <a:ext cx="9731723" cy="1126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C000"/>
                </a:solidFill>
              </a:rPr>
              <a:t>La Ofrenda </a:t>
            </a:r>
            <a:r>
              <a:rPr lang="en-US" b="1" dirty="0" err="1">
                <a:solidFill>
                  <a:srgbClr val="FFC000"/>
                </a:solidFill>
              </a:rPr>
              <a:t>por</a:t>
            </a:r>
            <a:r>
              <a:rPr lang="en-US" b="1" dirty="0">
                <a:solidFill>
                  <a:srgbClr val="FFC000"/>
                </a:solidFill>
              </a:rPr>
              <a:t> la Culpa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85BF3B4-BC66-B90A-6FEB-2A973F36E51A}"/>
              </a:ext>
            </a:extLst>
          </p:cNvPr>
          <p:cNvSpPr txBox="1">
            <a:spLocks/>
          </p:cNvSpPr>
          <p:nvPr/>
        </p:nvSpPr>
        <p:spPr>
          <a:xfrm>
            <a:off x="401577" y="396311"/>
            <a:ext cx="10969808" cy="53362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endParaRPr lang="es-E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2800" b="1" dirty="0">
                <a:solidFill>
                  <a:prstClr val="white"/>
                </a:solidFill>
                <a:latin typeface="Century Gothic" panose="020B0502020202020204"/>
              </a:rPr>
              <a:t>14 Habló más Jehová a Moisés, diciendo: 15 Cuando alguna persona cometiere falta, </a:t>
            </a:r>
            <a:r>
              <a:rPr lang="es-ES" sz="2800" b="1" dirty="0">
                <a:solidFill>
                  <a:srgbClr val="FFC000"/>
                </a:solidFill>
                <a:latin typeface="Century Gothic" panose="020B0502020202020204"/>
              </a:rPr>
              <a:t>y pecare por yerro en las cosas santas de Jehová</a:t>
            </a:r>
            <a:r>
              <a:rPr lang="es-ES" sz="2800" b="1" dirty="0">
                <a:solidFill>
                  <a:prstClr val="white"/>
                </a:solidFill>
                <a:latin typeface="Century Gothic" panose="020B0502020202020204"/>
              </a:rPr>
              <a:t>, </a:t>
            </a:r>
            <a:r>
              <a:rPr lang="es-ES" sz="2800" b="1" dirty="0">
                <a:solidFill>
                  <a:srgbClr val="FFC000"/>
                </a:solidFill>
                <a:latin typeface="Century Gothic" panose="020B0502020202020204"/>
              </a:rPr>
              <a:t>traerá por su culpa a Jehová un carnero sin defecto de los rebaños</a:t>
            </a:r>
            <a:r>
              <a:rPr lang="es-ES" sz="2800" b="1" dirty="0">
                <a:solidFill>
                  <a:prstClr val="white"/>
                </a:solidFill>
                <a:latin typeface="Century Gothic" panose="020B0502020202020204"/>
              </a:rPr>
              <a:t>, conforme a tu estimación en siclos de plata del siclo del santuario, en ofrenda por el pecado. 16 </a:t>
            </a:r>
            <a:r>
              <a:rPr lang="es-ES" sz="2800" b="1" dirty="0">
                <a:solidFill>
                  <a:srgbClr val="00B050"/>
                </a:solidFill>
                <a:latin typeface="Century Gothic" panose="020B0502020202020204"/>
              </a:rPr>
              <a:t>Y pagará lo que hubiere defraudado de las cosas santas, y añadirá a ello la quinta parte, y lo dará al sacerdote</a:t>
            </a:r>
            <a:r>
              <a:rPr lang="es-ES" sz="2800" b="1" dirty="0">
                <a:solidFill>
                  <a:prstClr val="white"/>
                </a:solidFill>
                <a:latin typeface="Century Gothic" panose="020B0502020202020204"/>
              </a:rPr>
              <a:t>; y el sacerdote hará expiación por él con el carnero del sacrificio por el pecado, y será perdonado. Lev. 5:14-16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2800" b="1" dirty="0">
                <a:solidFill>
                  <a:prstClr val="white"/>
                </a:solidFill>
                <a:latin typeface="Century Gothic" panose="020B0502020202020204"/>
              </a:rPr>
              <a:t/>
            </a:r>
            <a:br>
              <a:rPr lang="es-ES" sz="2800" b="1" dirty="0">
                <a:solidFill>
                  <a:prstClr val="white"/>
                </a:solidFill>
                <a:latin typeface="Century Gothic" panose="020B0502020202020204"/>
              </a:rPr>
            </a:br>
            <a:endParaRPr lang="es-ES" sz="2800" b="1" dirty="0">
              <a:solidFill>
                <a:srgbClr val="FFC000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6467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AA3BF-829B-FD79-C416-7B6D7DCF7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61C76630-DD55-4545-1C88-3B0E044BC6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33FC1632-3C4A-7B5A-C4AF-857BF3937E44}"/>
              </a:ext>
            </a:extLst>
          </p:cNvPr>
          <p:cNvSpPr txBox="1">
            <a:spLocks/>
          </p:cNvSpPr>
          <p:nvPr/>
        </p:nvSpPr>
        <p:spPr>
          <a:xfrm>
            <a:off x="295146" y="150126"/>
            <a:ext cx="9731723" cy="1126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C000"/>
                </a:solidFill>
              </a:rPr>
              <a:t>La Ofrenda </a:t>
            </a:r>
            <a:r>
              <a:rPr lang="en-US" b="1" dirty="0" err="1">
                <a:solidFill>
                  <a:srgbClr val="FFC000"/>
                </a:solidFill>
              </a:rPr>
              <a:t>por</a:t>
            </a:r>
            <a:r>
              <a:rPr lang="en-US" b="1" dirty="0">
                <a:solidFill>
                  <a:srgbClr val="FFC000"/>
                </a:solidFill>
              </a:rPr>
              <a:t> la Culpa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D0CD94F-CCC8-5540-0254-EF2CF95529D4}"/>
              </a:ext>
            </a:extLst>
          </p:cNvPr>
          <p:cNvSpPr txBox="1">
            <a:spLocks/>
          </p:cNvSpPr>
          <p:nvPr/>
        </p:nvSpPr>
        <p:spPr>
          <a:xfrm>
            <a:off x="560363" y="-267285"/>
            <a:ext cx="11071274" cy="6046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El puede haber </a:t>
            </a:r>
            <a:r>
              <a:rPr lang="es-ES" sz="4000" b="1" dirty="0">
                <a:solidFill>
                  <a:srgbClr val="FFC000"/>
                </a:solidFill>
                <a:latin typeface="Century Gothic" panose="020B0502020202020204"/>
              </a:rPr>
              <a:t>retenido sus diezmos</a:t>
            </a: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, puede haber </a:t>
            </a:r>
            <a:r>
              <a:rPr lang="es-ES" sz="4000" b="1" dirty="0">
                <a:solidFill>
                  <a:srgbClr val="FFC000"/>
                </a:solidFill>
                <a:latin typeface="Century Gothic" panose="020B0502020202020204"/>
              </a:rPr>
              <a:t>comido las primicias</a:t>
            </a: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, o puede haber </a:t>
            </a:r>
            <a:r>
              <a:rPr lang="es-ES" sz="4000" b="1" dirty="0">
                <a:solidFill>
                  <a:srgbClr val="FFC000"/>
                </a:solidFill>
                <a:latin typeface="Century Gothic" panose="020B0502020202020204"/>
              </a:rPr>
              <a:t>compartido la oveja primogénita</a:t>
            </a: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; cualquiera que haya sido la transgresión, él tenía que </a:t>
            </a:r>
            <a:r>
              <a:rPr lang="es-ES" sz="4000" b="1" dirty="0">
                <a:solidFill>
                  <a:srgbClr val="00B050"/>
                </a:solidFill>
                <a:latin typeface="Century Gothic" panose="020B0502020202020204"/>
              </a:rPr>
              <a:t>traer un carnero </a:t>
            </a: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como ofrenda por los pecados "en las cosas santas al Señor”. </a:t>
            </a:r>
          </a:p>
        </p:txBody>
      </p:sp>
    </p:spTree>
    <p:extLst>
      <p:ext uri="{BB962C8B-B14F-4D97-AF65-F5344CB8AC3E}">
        <p14:creationId xmlns:p14="http://schemas.microsoft.com/office/powerpoint/2010/main" val="154127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EBFAE-7BFB-A532-B0F6-60FDF233C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04A18EC5-4EE1-D4D7-025B-E8BD0D0E96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1977D04-E6CA-1441-B2D7-B5D0E9B56A88}"/>
              </a:ext>
            </a:extLst>
          </p:cNvPr>
          <p:cNvSpPr txBox="1">
            <a:spLocks/>
          </p:cNvSpPr>
          <p:nvPr/>
        </p:nvSpPr>
        <p:spPr>
          <a:xfrm>
            <a:off x="295146" y="150126"/>
            <a:ext cx="9731723" cy="1126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C000"/>
                </a:solidFill>
              </a:rPr>
              <a:t>La Ofrenda </a:t>
            </a:r>
            <a:r>
              <a:rPr lang="en-US" b="1" dirty="0" err="1">
                <a:solidFill>
                  <a:srgbClr val="FFC000"/>
                </a:solidFill>
              </a:rPr>
              <a:t>por</a:t>
            </a:r>
            <a:r>
              <a:rPr lang="en-US" b="1" dirty="0">
                <a:solidFill>
                  <a:srgbClr val="FFC000"/>
                </a:solidFill>
              </a:rPr>
              <a:t> la Culpa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518E3B8-1EA0-B0AD-CFAC-7B43D7A48BF4}"/>
              </a:ext>
            </a:extLst>
          </p:cNvPr>
          <p:cNvSpPr txBox="1">
            <a:spLocks/>
          </p:cNvSpPr>
          <p:nvPr/>
        </p:nvSpPr>
        <p:spPr>
          <a:xfrm>
            <a:off x="560363" y="578303"/>
            <a:ext cx="11071274" cy="6046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Esta ofrenda constaba de lo mismo que exigía la ofrenda común por el pecado, excepto que </a:t>
            </a:r>
            <a:r>
              <a:rPr lang="es-ES" sz="4000" b="1" dirty="0">
                <a:solidFill>
                  <a:srgbClr val="FFC000"/>
                </a:solidFill>
                <a:latin typeface="Century Gothic" panose="020B0502020202020204"/>
              </a:rPr>
              <a:t>la sangre era asperjada "alrededor del altar", </a:t>
            </a: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en vez de tocar los cuernos con la sangre como se hacía en la ofrenda por el pecado.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89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27535-B642-C08D-87B9-B3DD317C8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A332F099-ED4C-905C-02CE-191C585DB7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E2D3170-B62E-DB29-A985-ACFC69BB71FD}"/>
              </a:ext>
            </a:extLst>
          </p:cNvPr>
          <p:cNvSpPr txBox="1">
            <a:spLocks/>
          </p:cNvSpPr>
          <p:nvPr/>
        </p:nvSpPr>
        <p:spPr>
          <a:xfrm>
            <a:off x="295146" y="150126"/>
            <a:ext cx="9731723" cy="1126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C000"/>
                </a:solidFill>
              </a:rPr>
              <a:t>La Ofrenda </a:t>
            </a:r>
            <a:r>
              <a:rPr lang="en-US" b="1" dirty="0" err="1">
                <a:solidFill>
                  <a:srgbClr val="FFC000"/>
                </a:solidFill>
              </a:rPr>
              <a:t>por</a:t>
            </a:r>
            <a:r>
              <a:rPr lang="en-US" b="1" dirty="0">
                <a:solidFill>
                  <a:srgbClr val="FFC000"/>
                </a:solidFill>
              </a:rPr>
              <a:t> la Culpa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F4148D0-5176-8577-0313-FC7E9CD30033}"/>
              </a:ext>
            </a:extLst>
          </p:cNvPr>
          <p:cNvSpPr txBox="1">
            <a:spLocks/>
          </p:cNvSpPr>
          <p:nvPr/>
        </p:nvSpPr>
        <p:spPr>
          <a:xfrm>
            <a:off x="560363" y="150126"/>
            <a:ext cx="11071274" cy="6046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800"/>
              </a:spcBef>
            </a:pPr>
            <a:endParaRPr lang="es-E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 Si la persona había </a:t>
            </a:r>
            <a:r>
              <a:rPr lang="es-ES" sz="4000" b="1" dirty="0">
                <a:solidFill>
                  <a:srgbClr val="FFC000"/>
                </a:solidFill>
                <a:latin typeface="Century Gothic" panose="020B0502020202020204"/>
              </a:rPr>
              <a:t>tomado cualquier cosa santa para su uso personal</a:t>
            </a: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, había sido </a:t>
            </a:r>
            <a:r>
              <a:rPr lang="es-ES" sz="4000" b="1" dirty="0">
                <a:solidFill>
                  <a:srgbClr val="FFC000"/>
                </a:solidFill>
                <a:latin typeface="Century Gothic" panose="020B0502020202020204"/>
              </a:rPr>
              <a:t>deshonesta en su trato con su prójimo</a:t>
            </a: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, o se </a:t>
            </a:r>
            <a:r>
              <a:rPr lang="es-ES" sz="4000" b="1" dirty="0">
                <a:solidFill>
                  <a:srgbClr val="FFC000"/>
                </a:solidFill>
                <a:latin typeface="Century Gothic" panose="020B0502020202020204"/>
              </a:rPr>
              <a:t>había apropiado de artículos que estaban perdidos</a:t>
            </a: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, etc., no solamente tenía que reponer el valor total de lo que había adquirido ilícitamente, </a:t>
            </a:r>
            <a:r>
              <a:rPr lang="es-ES" sz="4000" b="1" dirty="0">
                <a:solidFill>
                  <a:srgbClr val="00B050"/>
                </a:solidFill>
                <a:latin typeface="Century Gothic" panose="020B0502020202020204"/>
              </a:rPr>
              <a:t>sino que tenía que adicionar un quinto a la estimación que hiciera el sacerdote </a:t>
            </a:r>
          </a:p>
          <a:p>
            <a:pPr algn="just" defTabSz="457200">
              <a:lnSpc>
                <a:spcPct val="10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ES" sz="4000" b="1" dirty="0">
                <a:solidFill>
                  <a:prstClr val="white"/>
                </a:solidFill>
                <a:latin typeface="Century Gothic" panose="020B0502020202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034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antilla" id="{CBAD0E0A-F576-4E8B-A01B-D97BC1BBDAE3}" vid="{BD0A4B01-F1E2-47E0-9001-0D659CBADEE4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la cruz y su sombra</Template>
  <TotalTime>1498</TotalTime>
  <Words>1298</Words>
  <Application>Microsoft Office PowerPoint</Application>
  <PresentationFormat>Panorámica</PresentationFormat>
  <Paragraphs>86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Century Gothic</vt:lpstr>
      <vt:lpstr>Wingdings 3</vt:lpstr>
      <vt:lpstr>Tema de Office</vt:lpstr>
      <vt:lpstr>1_Ion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Ofrenda por la Culpa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Ulises Aguero</dc:creator>
  <cp:lastModifiedBy>Ulises Aguero Arroyo</cp:lastModifiedBy>
  <cp:revision>75</cp:revision>
  <dcterms:created xsi:type="dcterms:W3CDTF">2024-04-21T02:46:20Z</dcterms:created>
  <dcterms:modified xsi:type="dcterms:W3CDTF">2024-09-30T02:45:04Z</dcterms:modified>
</cp:coreProperties>
</file>