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8" r:id="rId2"/>
  </p:sldMasterIdLst>
  <p:sldIdLst>
    <p:sldId id="257" r:id="rId3"/>
    <p:sldId id="285" r:id="rId4"/>
    <p:sldId id="339" r:id="rId5"/>
    <p:sldId id="322" r:id="rId6"/>
    <p:sldId id="409" r:id="rId7"/>
    <p:sldId id="383" r:id="rId8"/>
    <p:sldId id="384" r:id="rId9"/>
    <p:sldId id="385" r:id="rId10"/>
    <p:sldId id="386" r:id="rId11"/>
    <p:sldId id="407" r:id="rId12"/>
    <p:sldId id="387" r:id="rId13"/>
    <p:sldId id="388" r:id="rId14"/>
    <p:sldId id="389" r:id="rId15"/>
    <p:sldId id="390" r:id="rId16"/>
    <p:sldId id="391" r:id="rId17"/>
    <p:sldId id="392" r:id="rId18"/>
    <p:sldId id="393" r:id="rId19"/>
    <p:sldId id="395" r:id="rId20"/>
    <p:sldId id="399" r:id="rId21"/>
    <p:sldId id="401" r:id="rId22"/>
    <p:sldId id="402" r:id="rId23"/>
    <p:sldId id="340" r:id="rId24"/>
    <p:sldId id="403" r:id="rId25"/>
    <p:sldId id="404" r:id="rId26"/>
    <p:sldId id="405" r:id="rId27"/>
    <p:sldId id="410" r:id="rId28"/>
    <p:sldId id="259" r:id="rId29"/>
  </p:sldIdLst>
  <p:sldSz cx="12192000" cy="6858000"/>
  <p:notesSz cx="6858000" cy="9144000"/>
  <p:photoAlbum/>
  <p:defaultText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A300"/>
    <a:srgbClr val="AE92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73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B59792-18B9-8FD6-EF14-1DF5EB07270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419"/>
          </a:p>
        </p:txBody>
      </p:sp>
      <p:sp>
        <p:nvSpPr>
          <p:cNvPr id="3" name="Subtítulo 2">
            <a:extLst>
              <a:ext uri="{FF2B5EF4-FFF2-40B4-BE49-F238E27FC236}">
                <a16:creationId xmlns:a16="http://schemas.microsoft.com/office/drawing/2014/main" id="{C71146E9-687F-E8BC-6044-58A4407D54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419"/>
          </a:p>
        </p:txBody>
      </p:sp>
      <p:sp>
        <p:nvSpPr>
          <p:cNvPr id="4" name="Marcador de fecha 3">
            <a:extLst>
              <a:ext uri="{FF2B5EF4-FFF2-40B4-BE49-F238E27FC236}">
                <a16:creationId xmlns:a16="http://schemas.microsoft.com/office/drawing/2014/main" id="{3D322BFE-1E62-2E26-CB05-D5F920AECD5A}"/>
              </a:ext>
            </a:extLst>
          </p:cNvPr>
          <p:cNvSpPr>
            <a:spLocks noGrp="1"/>
          </p:cNvSpPr>
          <p:nvPr>
            <p:ph type="dt" sz="half" idx="10"/>
          </p:nvPr>
        </p:nvSpPr>
        <p:spPr/>
        <p:txBody>
          <a:bodyPr/>
          <a:lstStyle/>
          <a:p>
            <a:fld id="{A359B9C6-C011-4741-998D-4934121D99A2}" type="datetimeFigureOut">
              <a:rPr lang="es-419" smtClean="0"/>
              <a:t>23/6/2024</a:t>
            </a:fld>
            <a:endParaRPr lang="es-419"/>
          </a:p>
        </p:txBody>
      </p:sp>
      <p:sp>
        <p:nvSpPr>
          <p:cNvPr id="5" name="Marcador de pie de página 4">
            <a:extLst>
              <a:ext uri="{FF2B5EF4-FFF2-40B4-BE49-F238E27FC236}">
                <a16:creationId xmlns:a16="http://schemas.microsoft.com/office/drawing/2014/main" id="{5F99BA35-6703-2A13-E803-F0CDC7BD3755}"/>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B2A3E83C-C1A6-36D5-6761-51C804A30F79}"/>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1523586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71F814-F414-EF23-5B43-C8AA85928519}"/>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id="{EFE82AA9-AEB2-3E8D-1392-65E85BEDBB9B}"/>
              </a:ext>
            </a:extLst>
          </p:cNvPr>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BA23041B-482D-2FF5-7811-4B8CFA186F85}"/>
              </a:ext>
            </a:extLst>
          </p:cNvPr>
          <p:cNvSpPr>
            <a:spLocks noGrp="1"/>
          </p:cNvSpPr>
          <p:nvPr>
            <p:ph type="dt" sz="half" idx="10"/>
          </p:nvPr>
        </p:nvSpPr>
        <p:spPr/>
        <p:txBody>
          <a:bodyPr/>
          <a:lstStyle/>
          <a:p>
            <a:fld id="{A359B9C6-C011-4741-998D-4934121D99A2}" type="datetimeFigureOut">
              <a:rPr lang="es-419" smtClean="0"/>
              <a:t>23/6/2024</a:t>
            </a:fld>
            <a:endParaRPr lang="es-419"/>
          </a:p>
        </p:txBody>
      </p:sp>
      <p:sp>
        <p:nvSpPr>
          <p:cNvPr id="5" name="Marcador de pie de página 4">
            <a:extLst>
              <a:ext uri="{FF2B5EF4-FFF2-40B4-BE49-F238E27FC236}">
                <a16:creationId xmlns:a16="http://schemas.microsoft.com/office/drawing/2014/main" id="{33D0597A-2E17-963A-02B2-1BA0B8761856}"/>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C949C2F0-1F96-594E-C3E0-8546437D1B95}"/>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2561369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1F1AE6B-13CD-A23B-CDAF-6CC8502CB4C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id="{6080E18C-98FF-0118-CC11-73F2BA7A6A3A}"/>
              </a:ext>
            </a:extLst>
          </p:cNvPr>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E255BFAD-AD88-6CDB-6164-3B79FF56F567}"/>
              </a:ext>
            </a:extLst>
          </p:cNvPr>
          <p:cNvSpPr>
            <a:spLocks noGrp="1"/>
          </p:cNvSpPr>
          <p:nvPr>
            <p:ph type="dt" sz="half" idx="10"/>
          </p:nvPr>
        </p:nvSpPr>
        <p:spPr/>
        <p:txBody>
          <a:bodyPr/>
          <a:lstStyle/>
          <a:p>
            <a:fld id="{A359B9C6-C011-4741-998D-4934121D99A2}" type="datetimeFigureOut">
              <a:rPr lang="es-419" smtClean="0"/>
              <a:t>23/6/2024</a:t>
            </a:fld>
            <a:endParaRPr lang="es-419"/>
          </a:p>
        </p:txBody>
      </p:sp>
      <p:sp>
        <p:nvSpPr>
          <p:cNvPr id="5" name="Marcador de pie de página 4">
            <a:extLst>
              <a:ext uri="{FF2B5EF4-FFF2-40B4-BE49-F238E27FC236}">
                <a16:creationId xmlns:a16="http://schemas.microsoft.com/office/drawing/2014/main" id="{961E9704-7418-B5B9-3B9C-D9A8860E7848}"/>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13945250-4C70-3C47-0990-F40D06739CA1}"/>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434668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6/23/2024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063680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t>6/23/2024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536028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9796027F-7875-4030-9381-8BD8C4F21935}" type="datetimeFigureOut">
              <a:rPr lang="en-US" smtClean="0"/>
              <a:t>6/23/2024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076740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6/23/2024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5715779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6/23/2024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402371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6/23/2024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137589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6/23/2024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4425968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7" name="Date Placeholder 4"/>
          <p:cNvSpPr>
            <a:spLocks noGrp="1"/>
          </p:cNvSpPr>
          <p:nvPr>
            <p:ph type="dt" sz="half" idx="10"/>
          </p:nvPr>
        </p:nvSpPr>
        <p:spPr/>
        <p:txBody>
          <a:bodyPr/>
          <a:lstStyle/>
          <a:p>
            <a:fld id="{4509A250-FF31-4206-8172-F9D3106AACB1}" type="datetimeFigureOut">
              <a:rPr lang="en-US" smtClean="0"/>
              <a:t>6/23/2024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48877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08892D-D702-00C2-BC9A-5A82849E40D3}"/>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5C705981-4A37-F1CF-F063-FB8568D3A0E0}"/>
              </a:ext>
            </a:extLst>
          </p:cNvPr>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4234F3CA-2C4B-4260-981F-F827575B7AE5}"/>
              </a:ext>
            </a:extLst>
          </p:cNvPr>
          <p:cNvSpPr>
            <a:spLocks noGrp="1"/>
          </p:cNvSpPr>
          <p:nvPr>
            <p:ph type="dt" sz="half" idx="10"/>
          </p:nvPr>
        </p:nvSpPr>
        <p:spPr/>
        <p:txBody>
          <a:bodyPr/>
          <a:lstStyle/>
          <a:p>
            <a:fld id="{A359B9C6-C011-4741-998D-4934121D99A2}" type="datetimeFigureOut">
              <a:rPr lang="es-419" smtClean="0"/>
              <a:t>23/6/2024</a:t>
            </a:fld>
            <a:endParaRPr lang="es-419"/>
          </a:p>
        </p:txBody>
      </p:sp>
      <p:sp>
        <p:nvSpPr>
          <p:cNvPr id="5" name="Marcador de pie de página 4">
            <a:extLst>
              <a:ext uri="{FF2B5EF4-FFF2-40B4-BE49-F238E27FC236}">
                <a16:creationId xmlns:a16="http://schemas.microsoft.com/office/drawing/2014/main" id="{BA9522E4-5946-5EFB-C88C-B84371A1903A}"/>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58EC67FD-70A7-3A1C-8DAE-B828DA0E16A0}"/>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3240966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smtClean="0"/>
              <a:t>6/23/2024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613277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smtClean="0"/>
              <a:t>6/23/2024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1990988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smtClean="0"/>
              <a:t>6/23/2024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0403457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Editar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p>
            <a:fld id="{4AAD347D-5ACD-4C99-B74B-A9C85AD731AF}" type="datetimeFigureOut">
              <a:rPr lang="en-US" smtClean="0"/>
              <a:t>6/23/2024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665933876"/>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smtClean="0"/>
              <a:t>6/23/2024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2243267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6/23/2024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9450203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6/23/2024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3753731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6/23/2024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7905485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6/23/2024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016968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D285BB-5999-9BD0-AFA5-73153F04BDE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39D0AFAA-5E0E-A017-3974-B8E8E6EDC6E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Editar el estilo de texto del patrón</a:t>
            </a:r>
          </a:p>
        </p:txBody>
      </p:sp>
      <p:sp>
        <p:nvSpPr>
          <p:cNvPr id="4" name="Marcador de fecha 3">
            <a:extLst>
              <a:ext uri="{FF2B5EF4-FFF2-40B4-BE49-F238E27FC236}">
                <a16:creationId xmlns:a16="http://schemas.microsoft.com/office/drawing/2014/main" id="{2A38A9EA-CA4A-E775-FEA9-7E4A5E324D56}"/>
              </a:ext>
            </a:extLst>
          </p:cNvPr>
          <p:cNvSpPr>
            <a:spLocks noGrp="1"/>
          </p:cNvSpPr>
          <p:nvPr>
            <p:ph type="dt" sz="half" idx="10"/>
          </p:nvPr>
        </p:nvSpPr>
        <p:spPr/>
        <p:txBody>
          <a:bodyPr/>
          <a:lstStyle/>
          <a:p>
            <a:fld id="{A359B9C6-C011-4741-998D-4934121D99A2}" type="datetimeFigureOut">
              <a:rPr lang="es-419" smtClean="0"/>
              <a:t>23/6/2024</a:t>
            </a:fld>
            <a:endParaRPr lang="es-419"/>
          </a:p>
        </p:txBody>
      </p:sp>
      <p:sp>
        <p:nvSpPr>
          <p:cNvPr id="5" name="Marcador de pie de página 4">
            <a:extLst>
              <a:ext uri="{FF2B5EF4-FFF2-40B4-BE49-F238E27FC236}">
                <a16:creationId xmlns:a16="http://schemas.microsoft.com/office/drawing/2014/main" id="{3EB2A586-1AEA-8DCB-3301-9A5DB29580EB}"/>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A23CEFC5-DA17-A23D-A0C8-85FB169135E5}"/>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3382607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352FF8-9009-5451-CFA8-BA1C96C50C13}"/>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CA309D88-CE9E-4A86-45DC-3A5E9F396978}"/>
              </a:ext>
            </a:extLst>
          </p:cNvPr>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contenido 3">
            <a:extLst>
              <a:ext uri="{FF2B5EF4-FFF2-40B4-BE49-F238E27FC236}">
                <a16:creationId xmlns:a16="http://schemas.microsoft.com/office/drawing/2014/main" id="{63317619-52DD-696F-4F65-FAC8BB1C64C9}"/>
              </a:ext>
            </a:extLst>
          </p:cNvPr>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fecha 4">
            <a:extLst>
              <a:ext uri="{FF2B5EF4-FFF2-40B4-BE49-F238E27FC236}">
                <a16:creationId xmlns:a16="http://schemas.microsoft.com/office/drawing/2014/main" id="{DFED535D-E24D-8707-D970-E6A3975A49A2}"/>
              </a:ext>
            </a:extLst>
          </p:cNvPr>
          <p:cNvSpPr>
            <a:spLocks noGrp="1"/>
          </p:cNvSpPr>
          <p:nvPr>
            <p:ph type="dt" sz="half" idx="10"/>
          </p:nvPr>
        </p:nvSpPr>
        <p:spPr/>
        <p:txBody>
          <a:bodyPr/>
          <a:lstStyle/>
          <a:p>
            <a:fld id="{A359B9C6-C011-4741-998D-4934121D99A2}" type="datetimeFigureOut">
              <a:rPr lang="es-419" smtClean="0"/>
              <a:t>23/6/2024</a:t>
            </a:fld>
            <a:endParaRPr lang="es-419"/>
          </a:p>
        </p:txBody>
      </p:sp>
      <p:sp>
        <p:nvSpPr>
          <p:cNvPr id="6" name="Marcador de pie de página 5">
            <a:extLst>
              <a:ext uri="{FF2B5EF4-FFF2-40B4-BE49-F238E27FC236}">
                <a16:creationId xmlns:a16="http://schemas.microsoft.com/office/drawing/2014/main" id="{DF0DDF4C-DFCF-0F9B-23F5-5F64B8BFEC77}"/>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3D31C51F-BCB4-EA1E-5F89-FF0F675ABA68}"/>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2313352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CBB8F6-248A-077B-09B1-D9AD509BBC2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274E2E9F-F97C-4097-42A8-8E76BC91B6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a:extLst>
              <a:ext uri="{FF2B5EF4-FFF2-40B4-BE49-F238E27FC236}">
                <a16:creationId xmlns:a16="http://schemas.microsoft.com/office/drawing/2014/main" id="{71C6618C-5BEE-F355-CBAB-5DFDB5619188}"/>
              </a:ext>
            </a:extLst>
          </p:cNvPr>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texto 4">
            <a:extLst>
              <a:ext uri="{FF2B5EF4-FFF2-40B4-BE49-F238E27FC236}">
                <a16:creationId xmlns:a16="http://schemas.microsoft.com/office/drawing/2014/main" id="{3F10C05A-A6FB-2DAD-7322-AA24458D27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a:extLst>
              <a:ext uri="{FF2B5EF4-FFF2-40B4-BE49-F238E27FC236}">
                <a16:creationId xmlns:a16="http://schemas.microsoft.com/office/drawing/2014/main" id="{12F2D67D-B28D-2C35-A46A-8DE80B9B7AC9}"/>
              </a:ext>
            </a:extLst>
          </p:cNvPr>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7" name="Marcador de fecha 6">
            <a:extLst>
              <a:ext uri="{FF2B5EF4-FFF2-40B4-BE49-F238E27FC236}">
                <a16:creationId xmlns:a16="http://schemas.microsoft.com/office/drawing/2014/main" id="{7C00534B-0C4B-027C-9066-F75E4E16E2F6}"/>
              </a:ext>
            </a:extLst>
          </p:cNvPr>
          <p:cNvSpPr>
            <a:spLocks noGrp="1"/>
          </p:cNvSpPr>
          <p:nvPr>
            <p:ph type="dt" sz="half" idx="10"/>
          </p:nvPr>
        </p:nvSpPr>
        <p:spPr/>
        <p:txBody>
          <a:bodyPr/>
          <a:lstStyle/>
          <a:p>
            <a:fld id="{A359B9C6-C011-4741-998D-4934121D99A2}" type="datetimeFigureOut">
              <a:rPr lang="es-419" smtClean="0"/>
              <a:t>23/6/2024</a:t>
            </a:fld>
            <a:endParaRPr lang="es-419"/>
          </a:p>
        </p:txBody>
      </p:sp>
      <p:sp>
        <p:nvSpPr>
          <p:cNvPr id="8" name="Marcador de pie de página 7">
            <a:extLst>
              <a:ext uri="{FF2B5EF4-FFF2-40B4-BE49-F238E27FC236}">
                <a16:creationId xmlns:a16="http://schemas.microsoft.com/office/drawing/2014/main" id="{483CF184-9F58-FED4-1A36-59FDC22AAE34}"/>
              </a:ext>
            </a:extLst>
          </p:cNvPr>
          <p:cNvSpPr>
            <a:spLocks noGrp="1"/>
          </p:cNvSpPr>
          <p:nvPr>
            <p:ph type="ftr" sz="quarter" idx="11"/>
          </p:nvPr>
        </p:nvSpPr>
        <p:spPr/>
        <p:txBody>
          <a:bodyPr/>
          <a:lstStyle/>
          <a:p>
            <a:endParaRPr lang="es-419"/>
          </a:p>
        </p:txBody>
      </p:sp>
      <p:sp>
        <p:nvSpPr>
          <p:cNvPr id="9" name="Marcador de número de diapositiva 8">
            <a:extLst>
              <a:ext uri="{FF2B5EF4-FFF2-40B4-BE49-F238E27FC236}">
                <a16:creationId xmlns:a16="http://schemas.microsoft.com/office/drawing/2014/main" id="{C0DB0397-2D87-C7F8-AB22-3BCF47A0E170}"/>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979286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33EEBC-8D8E-A58D-60AF-25CBB6795B48}"/>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fecha 2">
            <a:extLst>
              <a:ext uri="{FF2B5EF4-FFF2-40B4-BE49-F238E27FC236}">
                <a16:creationId xmlns:a16="http://schemas.microsoft.com/office/drawing/2014/main" id="{8522707B-E948-5CE2-C90C-FB86CC0B7097}"/>
              </a:ext>
            </a:extLst>
          </p:cNvPr>
          <p:cNvSpPr>
            <a:spLocks noGrp="1"/>
          </p:cNvSpPr>
          <p:nvPr>
            <p:ph type="dt" sz="half" idx="10"/>
          </p:nvPr>
        </p:nvSpPr>
        <p:spPr/>
        <p:txBody>
          <a:bodyPr/>
          <a:lstStyle/>
          <a:p>
            <a:fld id="{A359B9C6-C011-4741-998D-4934121D99A2}" type="datetimeFigureOut">
              <a:rPr lang="es-419" smtClean="0"/>
              <a:t>23/6/2024</a:t>
            </a:fld>
            <a:endParaRPr lang="es-419"/>
          </a:p>
        </p:txBody>
      </p:sp>
      <p:sp>
        <p:nvSpPr>
          <p:cNvPr id="4" name="Marcador de pie de página 3">
            <a:extLst>
              <a:ext uri="{FF2B5EF4-FFF2-40B4-BE49-F238E27FC236}">
                <a16:creationId xmlns:a16="http://schemas.microsoft.com/office/drawing/2014/main" id="{A5B5B3BF-F931-EB9C-2E01-E798C9E79D40}"/>
              </a:ext>
            </a:extLst>
          </p:cNvPr>
          <p:cNvSpPr>
            <a:spLocks noGrp="1"/>
          </p:cNvSpPr>
          <p:nvPr>
            <p:ph type="ftr" sz="quarter" idx="11"/>
          </p:nvPr>
        </p:nvSpPr>
        <p:spPr/>
        <p:txBody>
          <a:bodyPr/>
          <a:lstStyle/>
          <a:p>
            <a:endParaRPr lang="es-419"/>
          </a:p>
        </p:txBody>
      </p:sp>
      <p:sp>
        <p:nvSpPr>
          <p:cNvPr id="5" name="Marcador de número de diapositiva 4">
            <a:extLst>
              <a:ext uri="{FF2B5EF4-FFF2-40B4-BE49-F238E27FC236}">
                <a16:creationId xmlns:a16="http://schemas.microsoft.com/office/drawing/2014/main" id="{AC330045-2A19-7260-DE21-3E95F9E93D57}"/>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3359713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238DB6F-7900-EDD4-0D0D-4843F5B628FA}"/>
              </a:ext>
            </a:extLst>
          </p:cNvPr>
          <p:cNvSpPr>
            <a:spLocks noGrp="1"/>
          </p:cNvSpPr>
          <p:nvPr>
            <p:ph type="dt" sz="half" idx="10"/>
          </p:nvPr>
        </p:nvSpPr>
        <p:spPr/>
        <p:txBody>
          <a:bodyPr/>
          <a:lstStyle/>
          <a:p>
            <a:fld id="{A359B9C6-C011-4741-998D-4934121D99A2}" type="datetimeFigureOut">
              <a:rPr lang="es-419" smtClean="0"/>
              <a:t>23/6/2024</a:t>
            </a:fld>
            <a:endParaRPr lang="es-419"/>
          </a:p>
        </p:txBody>
      </p:sp>
      <p:sp>
        <p:nvSpPr>
          <p:cNvPr id="3" name="Marcador de pie de página 2">
            <a:extLst>
              <a:ext uri="{FF2B5EF4-FFF2-40B4-BE49-F238E27FC236}">
                <a16:creationId xmlns:a16="http://schemas.microsoft.com/office/drawing/2014/main" id="{6B352ACC-B5BC-D52B-FC65-A7E36C2AE844}"/>
              </a:ext>
            </a:extLst>
          </p:cNvPr>
          <p:cNvSpPr>
            <a:spLocks noGrp="1"/>
          </p:cNvSpPr>
          <p:nvPr>
            <p:ph type="ftr" sz="quarter" idx="11"/>
          </p:nvPr>
        </p:nvSpPr>
        <p:spPr/>
        <p:txBody>
          <a:bodyPr/>
          <a:lstStyle/>
          <a:p>
            <a:endParaRPr lang="es-419"/>
          </a:p>
        </p:txBody>
      </p:sp>
      <p:sp>
        <p:nvSpPr>
          <p:cNvPr id="4" name="Marcador de número de diapositiva 3">
            <a:extLst>
              <a:ext uri="{FF2B5EF4-FFF2-40B4-BE49-F238E27FC236}">
                <a16:creationId xmlns:a16="http://schemas.microsoft.com/office/drawing/2014/main" id="{1E03866C-4B76-7238-C705-560DB26B635E}"/>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401449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03B8AF-80B3-0AD8-8500-6F37802EF8E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0CF2B118-190C-E2CD-3FB0-A45720412C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texto 3">
            <a:extLst>
              <a:ext uri="{FF2B5EF4-FFF2-40B4-BE49-F238E27FC236}">
                <a16:creationId xmlns:a16="http://schemas.microsoft.com/office/drawing/2014/main" id="{47E54338-2056-73C7-205C-C1E67601F9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a16="http://schemas.microsoft.com/office/drawing/2014/main" id="{56499695-0D33-4BC4-FCDF-C17AEA4D8873}"/>
              </a:ext>
            </a:extLst>
          </p:cNvPr>
          <p:cNvSpPr>
            <a:spLocks noGrp="1"/>
          </p:cNvSpPr>
          <p:nvPr>
            <p:ph type="dt" sz="half" idx="10"/>
          </p:nvPr>
        </p:nvSpPr>
        <p:spPr/>
        <p:txBody>
          <a:bodyPr/>
          <a:lstStyle/>
          <a:p>
            <a:fld id="{A359B9C6-C011-4741-998D-4934121D99A2}" type="datetimeFigureOut">
              <a:rPr lang="es-419" smtClean="0"/>
              <a:t>23/6/2024</a:t>
            </a:fld>
            <a:endParaRPr lang="es-419"/>
          </a:p>
        </p:txBody>
      </p:sp>
      <p:sp>
        <p:nvSpPr>
          <p:cNvPr id="6" name="Marcador de pie de página 5">
            <a:extLst>
              <a:ext uri="{FF2B5EF4-FFF2-40B4-BE49-F238E27FC236}">
                <a16:creationId xmlns:a16="http://schemas.microsoft.com/office/drawing/2014/main" id="{EF3B861C-27FB-A4FB-B48D-E51601CD6708}"/>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35103F12-2DED-514D-D0B4-5071CE0244A9}"/>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3807798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F6AA19-AAFC-F739-BF8A-EBEC31172FE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419"/>
          </a:p>
        </p:txBody>
      </p:sp>
      <p:sp>
        <p:nvSpPr>
          <p:cNvPr id="3" name="Marcador de posición de imagen 2">
            <a:extLst>
              <a:ext uri="{FF2B5EF4-FFF2-40B4-BE49-F238E27FC236}">
                <a16:creationId xmlns:a16="http://schemas.microsoft.com/office/drawing/2014/main" id="{0AE06951-CB06-E713-83DB-C07FBE8F48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419"/>
          </a:p>
        </p:txBody>
      </p:sp>
      <p:sp>
        <p:nvSpPr>
          <p:cNvPr id="4" name="Marcador de texto 3">
            <a:extLst>
              <a:ext uri="{FF2B5EF4-FFF2-40B4-BE49-F238E27FC236}">
                <a16:creationId xmlns:a16="http://schemas.microsoft.com/office/drawing/2014/main" id="{11D3463C-B71E-1534-D736-178A9D90AF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a16="http://schemas.microsoft.com/office/drawing/2014/main" id="{2CC375DF-CAAF-901F-9329-010BBDAD6978}"/>
              </a:ext>
            </a:extLst>
          </p:cNvPr>
          <p:cNvSpPr>
            <a:spLocks noGrp="1"/>
          </p:cNvSpPr>
          <p:nvPr>
            <p:ph type="dt" sz="half" idx="10"/>
          </p:nvPr>
        </p:nvSpPr>
        <p:spPr/>
        <p:txBody>
          <a:bodyPr/>
          <a:lstStyle/>
          <a:p>
            <a:fld id="{A359B9C6-C011-4741-998D-4934121D99A2}" type="datetimeFigureOut">
              <a:rPr lang="es-419" smtClean="0"/>
              <a:t>23/6/2024</a:t>
            </a:fld>
            <a:endParaRPr lang="es-419"/>
          </a:p>
        </p:txBody>
      </p:sp>
      <p:sp>
        <p:nvSpPr>
          <p:cNvPr id="6" name="Marcador de pie de página 5">
            <a:extLst>
              <a:ext uri="{FF2B5EF4-FFF2-40B4-BE49-F238E27FC236}">
                <a16:creationId xmlns:a16="http://schemas.microsoft.com/office/drawing/2014/main" id="{66AFB9DE-98BE-D0F3-01D8-B808A557850B}"/>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EACA37C0-1FD0-6102-7944-BD38403F0416}"/>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2360807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9D3DD9F-D327-9301-5A5F-F6BB3D57A4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D29E8055-7761-B772-D82B-FBDF9DE4BE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79FEF495-6D99-B1CC-332C-62C8D27142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359B9C6-C011-4741-998D-4934121D99A2}" type="datetimeFigureOut">
              <a:rPr lang="es-419" smtClean="0"/>
              <a:t>23/6/2024</a:t>
            </a:fld>
            <a:endParaRPr lang="es-419"/>
          </a:p>
        </p:txBody>
      </p:sp>
      <p:sp>
        <p:nvSpPr>
          <p:cNvPr id="5" name="Marcador de pie de página 4">
            <a:extLst>
              <a:ext uri="{FF2B5EF4-FFF2-40B4-BE49-F238E27FC236}">
                <a16:creationId xmlns:a16="http://schemas.microsoft.com/office/drawing/2014/main" id="{0CB7F1C3-0314-FD34-F252-1DB5D66647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419"/>
          </a:p>
        </p:txBody>
      </p:sp>
      <p:sp>
        <p:nvSpPr>
          <p:cNvPr id="6" name="Marcador de número de diapositiva 5">
            <a:extLst>
              <a:ext uri="{FF2B5EF4-FFF2-40B4-BE49-F238E27FC236}">
                <a16:creationId xmlns:a16="http://schemas.microsoft.com/office/drawing/2014/main" id="{41C10CE5-34A0-98FF-3C6B-0AFC8A6FCD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6291F84-6F03-4C0B-9611-A582E7A48C1D}" type="slidenum">
              <a:rPr lang="es-419" smtClean="0"/>
              <a:t>‹Nº›</a:t>
            </a:fld>
            <a:endParaRPr lang="es-419"/>
          </a:p>
        </p:txBody>
      </p:sp>
    </p:spTree>
    <p:extLst>
      <p:ext uri="{BB962C8B-B14F-4D97-AF65-F5344CB8AC3E}">
        <p14:creationId xmlns:p14="http://schemas.microsoft.com/office/powerpoint/2010/main" val="65466462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6/23/2024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452348207"/>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
            <a:extLst>
              <a:ext uri="{FF2B5EF4-FFF2-40B4-BE49-F238E27FC236}">
                <a16:creationId xmlns:a16="http://schemas.microsoft.com/office/drawing/2014/main" id="{8680A5DA-4E3B-597C-DD2C-2B874E5D2D4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47317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alphaModFix amt="75000"/>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p:cNvSpPr txBox="1">
            <a:spLocks/>
          </p:cNvSpPr>
          <p:nvPr/>
        </p:nvSpPr>
        <p:spPr>
          <a:xfrm>
            <a:off x="450098" y="374073"/>
            <a:ext cx="11108490" cy="90293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b="1" dirty="0"/>
              <a:t>Cada grupo tenía su jefe o gobernador del santuario </a:t>
            </a:r>
            <a:endParaRPr lang="en-US" sz="3200" b="1" dirty="0"/>
          </a:p>
        </p:txBody>
      </p:sp>
      <p:sp>
        <p:nvSpPr>
          <p:cNvPr id="5" name="Título 1"/>
          <p:cNvSpPr txBox="1">
            <a:spLocks/>
          </p:cNvSpPr>
          <p:nvPr/>
        </p:nvSpPr>
        <p:spPr>
          <a:xfrm>
            <a:off x="450098" y="1163782"/>
            <a:ext cx="11108490" cy="5320145"/>
          </a:xfrm>
          <a:prstGeom prst="rect">
            <a:avLst/>
          </a:prstGeom>
          <a:solidFill>
            <a:schemeClr val="accent4">
              <a:lumMod val="50000"/>
              <a:alpha val="18000"/>
            </a:schemeClr>
          </a:solidFill>
          <a:ln>
            <a:solidFill>
              <a:schemeClr val="bg2">
                <a:lumMod val="50000"/>
                <a:lumOff val="50000"/>
                <a:alpha val="62000"/>
              </a:schemeClr>
            </a:solidFill>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457200">
              <a:lnSpc>
                <a:spcPct val="150000"/>
              </a:lnSpc>
              <a:spcBef>
                <a:spcPts val="1000"/>
              </a:spcBef>
              <a:buClr>
                <a:srgbClr val="1E5155">
                  <a:lumMod val="40000"/>
                  <a:lumOff val="60000"/>
                </a:srgbClr>
              </a:buClr>
              <a:buSzPct val="80000"/>
              <a:defRPr/>
            </a:pPr>
            <a:r>
              <a:rPr lang="es-DO" sz="26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1 Crónicas 24:6, 31 </a:t>
            </a:r>
          </a:p>
          <a:p>
            <a:pPr algn="just" defTabSz="457200">
              <a:lnSpc>
                <a:spcPct val="150000"/>
              </a:lnSpc>
              <a:spcBef>
                <a:spcPts val="1000"/>
              </a:spcBef>
              <a:buClr>
                <a:srgbClr val="1E5155">
                  <a:lumMod val="40000"/>
                  <a:lumOff val="60000"/>
                </a:srgbClr>
              </a:buClr>
              <a:buSzPct val="80000"/>
              <a:defRPr/>
            </a:pPr>
            <a:r>
              <a:rPr lang="es-DO" sz="2600" b="1" baseline="30000" dirty="0">
                <a:solidFill>
                  <a:srgbClr val="FFC000"/>
                </a:solidFill>
                <a:effectLst>
                  <a:outerShdw blurRad="38100" dist="38100" dir="2700000" algn="tl">
                    <a:srgbClr val="000000">
                      <a:alpha val="43137"/>
                    </a:srgbClr>
                  </a:outerShdw>
                </a:effectLst>
                <a:latin typeface="Segoe UI" panose="020B0502040204020203" pitchFamily="34" charset="0"/>
                <a:ea typeface="Calibri" panose="020F0502020204030204" pitchFamily="34" charset="0"/>
              </a:rPr>
              <a:t>¨</a:t>
            </a:r>
            <a:r>
              <a:rPr lang="es-DO" sz="2400" b="1" dirty="0">
                <a:solidFill>
                  <a:srgbClr val="FFC000"/>
                </a:solidFill>
                <a:effectLst>
                  <a:outerShdw blurRad="38100" dist="38100" dir="2700000" algn="tl">
                    <a:srgbClr val="000000">
                      <a:alpha val="43137"/>
                    </a:srgbClr>
                  </a:outerShdw>
                </a:effectLst>
                <a:latin typeface="Segoe UI" panose="020B0502040204020203" pitchFamily="34" charset="0"/>
                <a:ea typeface="Calibri" panose="020F0502020204030204" pitchFamily="34" charset="0"/>
              </a:rPr>
              <a:t>Y el escriba </a:t>
            </a:r>
            <a:r>
              <a:rPr lang="es-DO" sz="2400" b="1" dirty="0" err="1">
                <a:solidFill>
                  <a:srgbClr val="FFC000"/>
                </a:solidFill>
                <a:effectLst>
                  <a:outerShdw blurRad="38100" dist="38100" dir="2700000" algn="tl">
                    <a:srgbClr val="000000">
                      <a:alpha val="43137"/>
                    </a:srgbClr>
                  </a:outerShdw>
                </a:effectLst>
                <a:latin typeface="Segoe UI" panose="020B0502040204020203" pitchFamily="34" charset="0"/>
                <a:ea typeface="Calibri" panose="020F0502020204030204" pitchFamily="34" charset="0"/>
              </a:rPr>
              <a:t>Semaías</a:t>
            </a:r>
            <a:r>
              <a:rPr lang="es-DO" sz="2400" b="1" dirty="0">
                <a:solidFill>
                  <a:srgbClr val="FFC000"/>
                </a:solidFill>
                <a:effectLst>
                  <a:outerShdw blurRad="38100" dist="38100" dir="2700000" algn="tl">
                    <a:srgbClr val="000000">
                      <a:alpha val="43137"/>
                    </a:srgbClr>
                  </a:outerShdw>
                </a:effectLst>
                <a:latin typeface="Segoe UI" panose="020B0502040204020203" pitchFamily="34" charset="0"/>
                <a:ea typeface="Calibri" panose="020F0502020204030204" pitchFamily="34" charset="0"/>
              </a:rPr>
              <a:t> hijo de </a:t>
            </a:r>
            <a:r>
              <a:rPr lang="es-DO" sz="2400" b="1" dirty="0" err="1">
                <a:solidFill>
                  <a:srgbClr val="FFC000"/>
                </a:solidFill>
                <a:effectLst>
                  <a:outerShdw blurRad="38100" dist="38100" dir="2700000" algn="tl">
                    <a:srgbClr val="000000">
                      <a:alpha val="43137"/>
                    </a:srgbClr>
                  </a:outerShdw>
                </a:effectLst>
                <a:latin typeface="Segoe UI" panose="020B0502040204020203" pitchFamily="34" charset="0"/>
                <a:ea typeface="Calibri" panose="020F0502020204030204" pitchFamily="34" charset="0"/>
              </a:rPr>
              <a:t>Natanael</a:t>
            </a:r>
            <a:r>
              <a:rPr lang="es-DO" sz="2400" b="1" dirty="0">
                <a:solidFill>
                  <a:srgbClr val="FFC000"/>
                </a:solidFill>
                <a:effectLst>
                  <a:outerShdw blurRad="38100" dist="38100" dir="2700000" algn="tl">
                    <a:srgbClr val="000000">
                      <a:alpha val="43137"/>
                    </a:srgbClr>
                  </a:outerShdw>
                </a:effectLst>
                <a:latin typeface="Segoe UI" panose="020B0502040204020203" pitchFamily="34" charset="0"/>
                <a:ea typeface="Calibri" panose="020F0502020204030204" pitchFamily="34" charset="0"/>
              </a:rPr>
              <a:t>, de los levitas, escribió sus nombres en presencia del rey y de los príncipes, y delante de </a:t>
            </a:r>
            <a:r>
              <a:rPr lang="es-DO" sz="2400" b="1" dirty="0" err="1">
                <a:solidFill>
                  <a:srgbClr val="FFC000"/>
                </a:solidFill>
                <a:effectLst>
                  <a:outerShdw blurRad="38100" dist="38100" dir="2700000" algn="tl">
                    <a:srgbClr val="000000">
                      <a:alpha val="43137"/>
                    </a:srgbClr>
                  </a:outerShdw>
                </a:effectLst>
                <a:latin typeface="Segoe UI" panose="020B0502040204020203" pitchFamily="34" charset="0"/>
                <a:ea typeface="Calibri" panose="020F0502020204030204" pitchFamily="34" charset="0"/>
              </a:rPr>
              <a:t>Sadoc</a:t>
            </a:r>
            <a:r>
              <a:rPr lang="es-DO" sz="2400" b="1" dirty="0">
                <a:solidFill>
                  <a:srgbClr val="FFC000"/>
                </a:solidFill>
                <a:effectLst>
                  <a:outerShdw blurRad="38100" dist="38100" dir="2700000" algn="tl">
                    <a:srgbClr val="000000">
                      <a:alpha val="43137"/>
                    </a:srgbClr>
                  </a:outerShdw>
                </a:effectLst>
                <a:latin typeface="Segoe UI" panose="020B0502040204020203" pitchFamily="34" charset="0"/>
                <a:ea typeface="Calibri" panose="020F0502020204030204" pitchFamily="34" charset="0"/>
              </a:rPr>
              <a:t> el sacerdote, de </a:t>
            </a:r>
            <a:r>
              <a:rPr lang="es-DO" sz="2400" b="1" dirty="0" err="1">
                <a:solidFill>
                  <a:srgbClr val="FFC000"/>
                </a:solidFill>
                <a:effectLst>
                  <a:outerShdw blurRad="38100" dist="38100" dir="2700000" algn="tl">
                    <a:srgbClr val="000000">
                      <a:alpha val="43137"/>
                    </a:srgbClr>
                  </a:outerShdw>
                </a:effectLst>
                <a:latin typeface="Segoe UI" panose="020B0502040204020203" pitchFamily="34" charset="0"/>
                <a:ea typeface="Calibri" panose="020F0502020204030204" pitchFamily="34" charset="0"/>
              </a:rPr>
              <a:t>Ahimelec</a:t>
            </a:r>
            <a:r>
              <a:rPr lang="es-DO" sz="2400" b="1" dirty="0">
                <a:solidFill>
                  <a:srgbClr val="FFC000"/>
                </a:solidFill>
                <a:effectLst>
                  <a:outerShdw blurRad="38100" dist="38100" dir="2700000" algn="tl">
                    <a:srgbClr val="000000">
                      <a:alpha val="43137"/>
                    </a:srgbClr>
                  </a:outerShdw>
                </a:effectLst>
                <a:latin typeface="Segoe UI" panose="020B0502040204020203" pitchFamily="34" charset="0"/>
                <a:ea typeface="Calibri" panose="020F0502020204030204" pitchFamily="34" charset="0"/>
              </a:rPr>
              <a:t> hijo de </a:t>
            </a:r>
            <a:r>
              <a:rPr lang="es-DO" sz="2400" b="1" dirty="0" err="1">
                <a:solidFill>
                  <a:srgbClr val="FFC000"/>
                </a:solidFill>
                <a:effectLst>
                  <a:outerShdw blurRad="38100" dist="38100" dir="2700000" algn="tl">
                    <a:srgbClr val="000000">
                      <a:alpha val="43137"/>
                    </a:srgbClr>
                  </a:outerShdw>
                </a:effectLst>
                <a:latin typeface="Segoe UI" panose="020B0502040204020203" pitchFamily="34" charset="0"/>
                <a:ea typeface="Calibri" panose="020F0502020204030204" pitchFamily="34" charset="0"/>
              </a:rPr>
              <a:t>Abiatar</a:t>
            </a:r>
            <a:r>
              <a:rPr lang="es-DO" sz="2400" b="1" dirty="0">
                <a:solidFill>
                  <a:srgbClr val="FFC000"/>
                </a:solidFill>
                <a:effectLst>
                  <a:outerShdw blurRad="38100" dist="38100" dir="2700000" algn="tl">
                    <a:srgbClr val="000000">
                      <a:alpha val="43137"/>
                    </a:srgbClr>
                  </a:outerShdw>
                </a:effectLst>
                <a:latin typeface="Segoe UI" panose="020B0502040204020203" pitchFamily="34" charset="0"/>
                <a:ea typeface="Calibri" panose="020F0502020204030204" pitchFamily="34" charset="0"/>
              </a:rPr>
              <a:t> y de los jefes de las casas paternas de los sacerdotes y levitas, designando por suerte una casa paterna para Eleazar, y otra para Itamar. Estos también echaron suertes, como sus hermanos los hijos de Aarón, delante del rey David, y de </a:t>
            </a:r>
            <a:r>
              <a:rPr lang="es-DO" sz="2400" b="1" dirty="0" err="1">
                <a:solidFill>
                  <a:srgbClr val="FFC000"/>
                </a:solidFill>
                <a:effectLst>
                  <a:outerShdw blurRad="38100" dist="38100" dir="2700000" algn="tl">
                    <a:srgbClr val="000000">
                      <a:alpha val="43137"/>
                    </a:srgbClr>
                  </a:outerShdw>
                </a:effectLst>
                <a:latin typeface="Segoe UI" panose="020B0502040204020203" pitchFamily="34" charset="0"/>
                <a:ea typeface="Calibri" panose="020F0502020204030204" pitchFamily="34" charset="0"/>
              </a:rPr>
              <a:t>Sadoc</a:t>
            </a:r>
            <a:r>
              <a:rPr lang="es-DO" sz="2400" b="1" dirty="0">
                <a:solidFill>
                  <a:srgbClr val="FFC000"/>
                </a:solidFill>
                <a:effectLst>
                  <a:outerShdw blurRad="38100" dist="38100" dir="2700000" algn="tl">
                    <a:srgbClr val="000000">
                      <a:alpha val="43137"/>
                    </a:srgbClr>
                  </a:outerShdw>
                </a:effectLst>
                <a:latin typeface="Segoe UI" panose="020B0502040204020203" pitchFamily="34" charset="0"/>
                <a:ea typeface="Calibri" panose="020F0502020204030204" pitchFamily="34" charset="0"/>
              </a:rPr>
              <a:t> y de </a:t>
            </a:r>
            <a:r>
              <a:rPr lang="es-DO" sz="2400" b="1" dirty="0" err="1">
                <a:solidFill>
                  <a:srgbClr val="FFC000"/>
                </a:solidFill>
                <a:effectLst>
                  <a:outerShdw blurRad="38100" dist="38100" dir="2700000" algn="tl">
                    <a:srgbClr val="000000">
                      <a:alpha val="43137"/>
                    </a:srgbClr>
                  </a:outerShdw>
                </a:effectLst>
                <a:latin typeface="Segoe UI" panose="020B0502040204020203" pitchFamily="34" charset="0"/>
                <a:ea typeface="Calibri" panose="020F0502020204030204" pitchFamily="34" charset="0"/>
              </a:rPr>
              <a:t>Ahimelec</a:t>
            </a:r>
            <a:r>
              <a:rPr lang="es-DO" sz="2400" b="1" dirty="0">
                <a:solidFill>
                  <a:srgbClr val="FFC000"/>
                </a:solidFill>
                <a:effectLst>
                  <a:outerShdw blurRad="38100" dist="38100" dir="2700000" algn="tl">
                    <a:srgbClr val="000000">
                      <a:alpha val="43137"/>
                    </a:srgbClr>
                  </a:outerShdw>
                </a:effectLst>
                <a:latin typeface="Segoe UI" panose="020B0502040204020203" pitchFamily="34" charset="0"/>
                <a:ea typeface="Calibri" panose="020F0502020204030204" pitchFamily="34" charset="0"/>
              </a:rPr>
              <a:t>, y de los jefes de las casas paternas de los sacerdotes y levitas; el principal de los padres igualmente que el menor de sus hermanos¨. </a:t>
            </a:r>
            <a:endParaRPr kumimoji="0" lang="es-ES" sz="24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entury Gothic" panose="020B0502020202020204"/>
            </a:endParaRPr>
          </a:p>
        </p:txBody>
      </p:sp>
    </p:spTree>
    <p:extLst>
      <p:ext uri="{BB962C8B-B14F-4D97-AF65-F5344CB8AC3E}">
        <p14:creationId xmlns:p14="http://schemas.microsoft.com/office/powerpoint/2010/main" val="2801498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alphaModFix amt="64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p:cNvSpPr txBox="1">
            <a:spLocks/>
          </p:cNvSpPr>
          <p:nvPr/>
        </p:nvSpPr>
        <p:spPr>
          <a:xfrm>
            <a:off x="295146" y="374073"/>
            <a:ext cx="11758309" cy="90293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err="1">
                <a:solidFill>
                  <a:schemeClr val="accent1">
                    <a:lumMod val="60000"/>
                    <a:lumOff val="40000"/>
                  </a:schemeClr>
                </a:solidFill>
              </a:rPr>
              <a:t>Conclusión</a:t>
            </a:r>
            <a:r>
              <a:rPr lang="en-US" sz="3600" b="1" dirty="0">
                <a:solidFill>
                  <a:schemeClr val="accent1">
                    <a:lumMod val="60000"/>
                    <a:lumOff val="40000"/>
                  </a:schemeClr>
                </a:solidFill>
              </a:rPr>
              <a:t> del </a:t>
            </a:r>
            <a:r>
              <a:rPr lang="en-US" sz="3600" b="1" dirty="0" err="1">
                <a:solidFill>
                  <a:schemeClr val="accent1">
                    <a:lumMod val="60000"/>
                    <a:lumOff val="40000"/>
                  </a:schemeClr>
                </a:solidFill>
              </a:rPr>
              <a:t>sacerdocio</a:t>
            </a:r>
            <a:r>
              <a:rPr lang="en-US" sz="3600" b="1" dirty="0">
                <a:solidFill>
                  <a:schemeClr val="accent1">
                    <a:lumMod val="60000"/>
                    <a:lumOff val="40000"/>
                  </a:schemeClr>
                </a:solidFill>
              </a:rPr>
              <a:t> </a:t>
            </a:r>
            <a:r>
              <a:rPr lang="en-US" sz="3600" b="1" dirty="0" err="1">
                <a:solidFill>
                  <a:schemeClr val="accent1">
                    <a:lumMod val="60000"/>
                    <a:lumOff val="40000"/>
                  </a:schemeClr>
                </a:solidFill>
              </a:rPr>
              <a:t>levítico</a:t>
            </a:r>
            <a:endParaRPr lang="en-US" sz="3600" b="1" dirty="0">
              <a:solidFill>
                <a:schemeClr val="accent1">
                  <a:lumMod val="60000"/>
                  <a:lumOff val="40000"/>
                </a:schemeClr>
              </a:solidFill>
            </a:endParaRPr>
          </a:p>
        </p:txBody>
      </p:sp>
      <p:sp>
        <p:nvSpPr>
          <p:cNvPr id="5" name="Título 1"/>
          <p:cNvSpPr txBox="1">
            <a:spLocks/>
          </p:cNvSpPr>
          <p:nvPr/>
        </p:nvSpPr>
        <p:spPr>
          <a:xfrm>
            <a:off x="450098" y="1163782"/>
            <a:ext cx="10415126" cy="532014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457200">
              <a:lnSpc>
                <a:spcPct val="150000"/>
              </a:lnSpc>
              <a:spcBef>
                <a:spcPts val="1000"/>
              </a:spcBef>
              <a:buClr>
                <a:srgbClr val="1E5155">
                  <a:lumMod val="40000"/>
                  <a:lumOff val="60000"/>
                </a:srgbClr>
              </a:buClr>
              <a:buSzPct val="80000"/>
              <a:defRPr/>
            </a:pPr>
            <a:r>
              <a:rPr lang="es-DO" sz="2400" dirty="0">
                <a:effectLst/>
                <a:latin typeface="Calibri" panose="020F0502020204030204" pitchFamily="34" charset="0"/>
                <a:ea typeface="Calibri" panose="020F0502020204030204" pitchFamily="34" charset="0"/>
              </a:rPr>
              <a:t>Esto siguió hasta la época de Cristo. </a:t>
            </a:r>
            <a:r>
              <a:rPr lang="es-DO" sz="2400" dirty="0">
                <a:solidFill>
                  <a:srgbClr val="FFC000"/>
                </a:solidFill>
                <a:effectLst/>
                <a:latin typeface="Calibri" panose="020F0502020204030204" pitchFamily="34" charset="0"/>
                <a:ea typeface="Calibri" panose="020F0502020204030204" pitchFamily="34" charset="0"/>
              </a:rPr>
              <a:t>Lucas 1:8. </a:t>
            </a:r>
            <a:r>
              <a:rPr lang="es-DO" sz="2400" b="1" dirty="0">
                <a:solidFill>
                  <a:srgbClr val="FFC000"/>
                </a:solidFill>
                <a:effectLst/>
                <a:latin typeface="Calibri" panose="020F0502020204030204" pitchFamily="34" charset="0"/>
                <a:ea typeface="Calibri" panose="020F0502020204030204" pitchFamily="34" charset="0"/>
              </a:rPr>
              <a:t>Cuando el Salvador ascendió al cielo, Él </a:t>
            </a:r>
            <a:r>
              <a:rPr lang="es-DO" sz="2400" b="1" dirty="0" err="1">
                <a:solidFill>
                  <a:srgbClr val="FFC000"/>
                </a:solidFill>
                <a:effectLst/>
                <a:latin typeface="Calibri" panose="020F0502020204030204" pitchFamily="34" charset="0"/>
                <a:ea typeface="Calibri" panose="020F0502020204030204" pitchFamily="34" charset="0"/>
              </a:rPr>
              <a:t>guió</a:t>
            </a:r>
            <a:r>
              <a:rPr lang="es-DO" sz="2400" b="1" dirty="0">
                <a:solidFill>
                  <a:srgbClr val="FFC000"/>
                </a:solidFill>
                <a:effectLst/>
                <a:latin typeface="Calibri" panose="020F0502020204030204" pitchFamily="34" charset="0"/>
                <a:ea typeface="Calibri" panose="020F0502020204030204" pitchFamily="34" charset="0"/>
              </a:rPr>
              <a:t> una multitud de cautivos</a:t>
            </a:r>
            <a:r>
              <a:rPr lang="es-DO" sz="2400" dirty="0">
                <a:effectLst/>
                <a:latin typeface="Calibri" panose="020F0502020204030204" pitchFamily="34" charset="0"/>
                <a:ea typeface="Calibri" panose="020F0502020204030204" pitchFamily="34" charset="0"/>
              </a:rPr>
              <a:t>; </a:t>
            </a:r>
            <a:r>
              <a:rPr lang="es-DO" sz="2400" dirty="0">
                <a:solidFill>
                  <a:srgbClr val="FFC000"/>
                </a:solidFill>
                <a:effectLst/>
                <a:latin typeface="Calibri" panose="020F0502020204030204" pitchFamily="34" charset="0"/>
                <a:ea typeface="Calibri" panose="020F0502020204030204" pitchFamily="34" charset="0"/>
              </a:rPr>
              <a:t>Efesios 4:8</a:t>
            </a:r>
          </a:p>
          <a:p>
            <a:pPr algn="just" defTabSz="457200">
              <a:lnSpc>
                <a:spcPct val="150000"/>
              </a:lnSpc>
              <a:spcBef>
                <a:spcPts val="1000"/>
              </a:spcBef>
              <a:buClr>
                <a:srgbClr val="1E5155">
                  <a:lumMod val="40000"/>
                  <a:lumOff val="60000"/>
                </a:srgbClr>
              </a:buClr>
              <a:buSzPct val="80000"/>
              <a:defRPr/>
            </a:pPr>
            <a:endParaRPr lang="es-DO" sz="2000" dirty="0">
              <a:solidFill>
                <a:srgbClr val="FFC000"/>
              </a:solidFill>
              <a:effectLst/>
              <a:latin typeface="Calibri" panose="020F0502020204030204" pitchFamily="34" charset="0"/>
              <a:ea typeface="Calibri" panose="020F0502020204030204" pitchFamily="34" charset="0"/>
            </a:endParaRPr>
          </a:p>
          <a:p>
            <a:pPr algn="just" defTabSz="457200">
              <a:lnSpc>
                <a:spcPct val="150000"/>
              </a:lnSpc>
              <a:spcBef>
                <a:spcPts val="1000"/>
              </a:spcBef>
              <a:buClr>
                <a:srgbClr val="1E5155">
                  <a:lumMod val="40000"/>
                  <a:lumOff val="60000"/>
                </a:srgbClr>
              </a:buClr>
              <a:buSzPct val="80000"/>
              <a:defRPr/>
            </a:pPr>
            <a:r>
              <a:rPr lang="es-DO" sz="2400" dirty="0">
                <a:effectLst/>
                <a:latin typeface="Calibri" panose="020F0502020204030204" pitchFamily="34" charset="0"/>
                <a:ea typeface="Calibri" panose="020F0502020204030204" pitchFamily="34" charset="0"/>
              </a:rPr>
              <a:t>Cuando Juan en visión vio el primer apartamento del santuario celestial, con sus siete lámparas de fuego encendido delante del trono de Dios, él vio </a:t>
            </a:r>
            <a:r>
              <a:rPr lang="es-DO" sz="2400" b="1" dirty="0">
                <a:solidFill>
                  <a:schemeClr val="accent2">
                    <a:lumMod val="60000"/>
                    <a:lumOff val="4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veinticuatro ancianos sentados sobre veinticuatro tronos</a:t>
            </a:r>
            <a:r>
              <a:rPr lang="es-DO" sz="2400" dirty="0">
                <a:effectLst/>
                <a:latin typeface="Calibri" panose="020F0502020204030204" pitchFamily="34" charset="0"/>
                <a:ea typeface="Calibri" panose="020F0502020204030204" pitchFamily="34" charset="0"/>
              </a:rPr>
              <a:t>, y ellos adoraban al Cordero diciendo: </a:t>
            </a:r>
            <a:r>
              <a:rPr lang="es-DO" sz="2400" b="1" dirty="0">
                <a:solidFill>
                  <a:srgbClr val="D6A3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”tú fuiste inmolado, y con tu sangre nos has redimido para Dios, de todo linaje y lengua y pueblo y nación;  y nos has hecho para nuestro Dios reyes y sacerdotes”.</a:t>
            </a:r>
          </a:p>
          <a:p>
            <a:pPr algn="just" defTabSz="457200">
              <a:lnSpc>
                <a:spcPct val="150000"/>
              </a:lnSpc>
              <a:spcBef>
                <a:spcPts val="1000"/>
              </a:spcBef>
              <a:buClr>
                <a:srgbClr val="1E5155">
                  <a:lumMod val="40000"/>
                  <a:lumOff val="60000"/>
                </a:srgbClr>
              </a:buClr>
              <a:buSzPct val="80000"/>
              <a:defRPr/>
            </a:pPr>
            <a:endParaRPr kumimoji="0" lang="es-ES" sz="2400" b="1" i="0" u="none" strike="noStrike" kern="1200" cap="none" spc="0" normalizeH="0" baseline="0" noProof="0" dirty="0">
              <a:ln>
                <a:noFill/>
              </a:ln>
              <a:effectLst/>
              <a:uLnTx/>
              <a:uFillTx/>
              <a:latin typeface="Century Gothic" panose="020B0502020202020204"/>
              <a:ea typeface="+mj-ea"/>
              <a:cs typeface="+mj-cs"/>
            </a:endParaRPr>
          </a:p>
        </p:txBody>
      </p:sp>
    </p:spTree>
    <p:extLst>
      <p:ext uri="{BB962C8B-B14F-4D97-AF65-F5344CB8AC3E}">
        <p14:creationId xmlns:p14="http://schemas.microsoft.com/office/powerpoint/2010/main" val="251388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alphaModFix/>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ítulo 1"/>
          <p:cNvSpPr txBox="1">
            <a:spLocks/>
          </p:cNvSpPr>
          <p:nvPr/>
        </p:nvSpPr>
        <p:spPr>
          <a:xfrm>
            <a:off x="534503" y="657345"/>
            <a:ext cx="10832191" cy="5785658"/>
          </a:xfrm>
          <a:prstGeom prst="rect">
            <a:avLst/>
          </a:prstGeom>
          <a:solidFill>
            <a:schemeClr val="bg1">
              <a:lumMod val="95000"/>
              <a:lumOff val="5000"/>
              <a:alpha val="54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457200">
              <a:lnSpc>
                <a:spcPct val="150000"/>
              </a:lnSpc>
              <a:spcBef>
                <a:spcPts val="1000"/>
              </a:spcBef>
              <a:buClr>
                <a:srgbClr val="1E5155">
                  <a:lumMod val="40000"/>
                  <a:lumOff val="60000"/>
                </a:srgbClr>
              </a:buClr>
              <a:buSzPct val="80000"/>
              <a:defRPr/>
            </a:pPr>
            <a:r>
              <a:rPr lang="es-DO" sz="2400" b="1" dirty="0">
                <a:solidFill>
                  <a:srgbClr val="D6A3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a:t>
            </a:r>
            <a:r>
              <a:rPr lang="es-DO" sz="2400" b="1" dirty="0">
                <a:solidFill>
                  <a:srgbClr val="D6A300"/>
                </a:solidFill>
                <a:effectLst>
                  <a:outerShdw blurRad="38100" dist="38100" dir="2700000" algn="tl">
                    <a:srgbClr val="000000">
                      <a:alpha val="43137"/>
                    </a:srgbClr>
                  </a:outerShdw>
                </a:effectLst>
                <a:latin typeface="Segoe UI" panose="020B0502040204020203" pitchFamily="34" charset="0"/>
                <a:ea typeface="Calibri" panose="020F0502020204030204" pitchFamily="34" charset="0"/>
              </a:rPr>
              <a:t>Y alrededor del trono había veinticuatro tronos; y vi sentados en los tronos a veinticuatro ancianos, vestidos de ropas blancas, con coronas de oro en sus cabezas.</a:t>
            </a:r>
            <a:r>
              <a:rPr lang="es-DO" sz="2400" b="1" dirty="0">
                <a:solidFill>
                  <a:srgbClr val="D6A3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5:8-10.</a:t>
            </a:r>
            <a:r>
              <a:rPr lang="es-DO" sz="2400" b="1" baseline="30000" dirty="0">
                <a:solidFill>
                  <a:srgbClr val="D6A300"/>
                </a:solidFill>
                <a:effectLst>
                  <a:outerShdw blurRad="38100" dist="38100" dir="2700000" algn="tl">
                    <a:srgbClr val="000000">
                      <a:alpha val="43137"/>
                    </a:srgbClr>
                  </a:outerShdw>
                </a:effectLst>
                <a:latin typeface="Segoe UI" panose="020B0502040204020203" pitchFamily="34" charset="0"/>
                <a:ea typeface="Calibri" panose="020F0502020204030204" pitchFamily="34" charset="0"/>
                <a:cs typeface="Calibri" panose="020F0502020204030204" pitchFamily="34" charset="0"/>
              </a:rPr>
              <a:t> </a:t>
            </a:r>
            <a:r>
              <a:rPr lang="es-DO" sz="2400" b="1" baseline="30000" dirty="0">
                <a:solidFill>
                  <a:srgbClr val="D6A300"/>
                </a:solidFill>
                <a:effectLst>
                  <a:outerShdw blurRad="38100" dist="38100" dir="2700000" algn="tl">
                    <a:srgbClr val="000000">
                      <a:alpha val="43137"/>
                    </a:srgbClr>
                  </a:outerShdw>
                </a:effectLst>
                <a:latin typeface="Segoe UI" panose="020B0502040204020203" pitchFamily="34" charset="0"/>
                <a:ea typeface="Calibri" panose="020F0502020204030204" pitchFamily="34" charset="0"/>
              </a:rPr>
              <a:t>8 </a:t>
            </a:r>
            <a:r>
              <a:rPr lang="es-DO" sz="2400" b="1" dirty="0">
                <a:solidFill>
                  <a:srgbClr val="D6A300"/>
                </a:solidFill>
                <a:effectLst>
                  <a:outerShdw blurRad="38100" dist="38100" dir="2700000" algn="tl">
                    <a:srgbClr val="000000">
                      <a:alpha val="43137"/>
                    </a:srgbClr>
                  </a:outerShdw>
                </a:effectLst>
                <a:latin typeface="Segoe UI" panose="020B0502040204020203" pitchFamily="34" charset="0"/>
                <a:ea typeface="Calibri" panose="020F0502020204030204" pitchFamily="34" charset="0"/>
              </a:rPr>
              <a:t>Y cuando hubo tomado el libro, los cuatro seres vivientes y los veinticuatro ancianos se postraron delante del Cordero; todos tenían arpas, y copas de oro llenas de incienso, que son las oraciones de los santos; </a:t>
            </a:r>
            <a:r>
              <a:rPr lang="es-DO" sz="2400" b="1" baseline="30000" dirty="0">
                <a:solidFill>
                  <a:srgbClr val="D6A300"/>
                </a:solidFill>
                <a:effectLst>
                  <a:outerShdw blurRad="38100" dist="38100" dir="2700000" algn="tl">
                    <a:srgbClr val="000000">
                      <a:alpha val="43137"/>
                    </a:srgbClr>
                  </a:outerShdw>
                </a:effectLst>
                <a:latin typeface="Segoe UI" panose="020B0502040204020203" pitchFamily="34" charset="0"/>
                <a:ea typeface="Calibri" panose="020F0502020204030204" pitchFamily="34" charset="0"/>
              </a:rPr>
              <a:t>9 </a:t>
            </a:r>
            <a:r>
              <a:rPr lang="es-DO" sz="2400" b="1" dirty="0">
                <a:solidFill>
                  <a:srgbClr val="D6A300"/>
                </a:solidFill>
                <a:effectLst>
                  <a:outerShdw blurRad="38100" dist="38100" dir="2700000" algn="tl">
                    <a:srgbClr val="000000">
                      <a:alpha val="43137"/>
                    </a:srgbClr>
                  </a:outerShdw>
                </a:effectLst>
                <a:latin typeface="Segoe UI" panose="020B0502040204020203" pitchFamily="34" charset="0"/>
                <a:ea typeface="Calibri" panose="020F0502020204030204" pitchFamily="34" charset="0"/>
              </a:rPr>
              <a:t>y cantaban un nuevo cántico, diciendo: Digno eres de tomar el libro y de abrir sus sellos; porque tú fuiste inmolado, y con tu sangre nos has redimido para Dios, de todo linaje y lengua y pueblo y nación; </a:t>
            </a:r>
            <a:r>
              <a:rPr lang="es-DO" sz="2400" b="1" baseline="30000" dirty="0">
                <a:solidFill>
                  <a:srgbClr val="D6A300"/>
                </a:solidFill>
                <a:effectLst>
                  <a:outerShdw blurRad="38100" dist="38100" dir="2700000" algn="tl">
                    <a:srgbClr val="000000">
                      <a:alpha val="43137"/>
                    </a:srgbClr>
                  </a:outerShdw>
                </a:effectLst>
                <a:latin typeface="Segoe UI" panose="020B0502040204020203" pitchFamily="34" charset="0"/>
                <a:ea typeface="Calibri" panose="020F0502020204030204" pitchFamily="34" charset="0"/>
              </a:rPr>
              <a:t>10 </a:t>
            </a:r>
            <a:r>
              <a:rPr lang="es-DO" sz="2400" b="1" dirty="0">
                <a:solidFill>
                  <a:srgbClr val="D6A300"/>
                </a:solidFill>
                <a:effectLst>
                  <a:outerShdw blurRad="38100" dist="38100" dir="2700000" algn="tl">
                    <a:srgbClr val="000000">
                      <a:alpha val="43137"/>
                    </a:srgbClr>
                  </a:outerShdw>
                </a:effectLst>
                <a:latin typeface="Segoe UI" panose="020B0502040204020203" pitchFamily="34" charset="0"/>
                <a:ea typeface="Calibri" panose="020F0502020204030204" pitchFamily="34" charset="0"/>
              </a:rPr>
              <a:t>y nos has hecho para nuestro Dios reyes y sacerdotes, y reinaremos sobre la tierra.</a:t>
            </a:r>
            <a:r>
              <a:rPr lang="es-DO" sz="2400" b="1" dirty="0">
                <a:solidFill>
                  <a:srgbClr val="D6A3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r>
              <a:rPr lang="es-DO" sz="2400" dirty="0">
                <a:solidFill>
                  <a:srgbClr val="D6A3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Apocalipsis 4:4 </a:t>
            </a:r>
            <a:r>
              <a:rPr lang="es-DO" sz="2400" baseline="30000" dirty="0">
                <a:solidFill>
                  <a:srgbClr val="D6A300"/>
                </a:solidFill>
                <a:effectLst>
                  <a:outerShdw blurRad="38100" dist="38100" dir="2700000" algn="tl">
                    <a:srgbClr val="000000">
                      <a:alpha val="43137"/>
                    </a:srgbClr>
                  </a:outerShdw>
                </a:effectLst>
                <a:latin typeface="Segoe UI" panose="020B0502040204020203" pitchFamily="34" charset="0"/>
                <a:ea typeface="Calibri" panose="020F0502020204030204" pitchFamily="34" charset="0"/>
              </a:rPr>
              <a:t> </a:t>
            </a:r>
            <a:endParaRPr kumimoji="0" lang="es-ES" sz="2400" i="0" u="none" strike="noStrike" kern="1200" cap="none" spc="0" normalizeH="0" baseline="0" noProof="0" dirty="0">
              <a:ln>
                <a:noFill/>
              </a:ln>
              <a:solidFill>
                <a:srgbClr val="D6A300"/>
              </a:solidFill>
              <a:effectLst>
                <a:outerShdw blurRad="38100" dist="38100" dir="2700000" algn="tl">
                  <a:srgbClr val="000000">
                    <a:alpha val="43137"/>
                  </a:srgbClr>
                </a:outerShdw>
              </a:effectLst>
              <a:uLnTx/>
              <a:uFillTx/>
              <a:latin typeface="Century Gothic" panose="020B0502020202020204"/>
            </a:endParaRPr>
          </a:p>
        </p:txBody>
      </p:sp>
    </p:spTree>
    <p:extLst>
      <p:ext uri="{BB962C8B-B14F-4D97-AF65-F5344CB8AC3E}">
        <p14:creationId xmlns:p14="http://schemas.microsoft.com/office/powerpoint/2010/main" val="2497920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ítulo 1"/>
          <p:cNvSpPr txBox="1">
            <a:spLocks/>
          </p:cNvSpPr>
          <p:nvPr/>
        </p:nvSpPr>
        <p:spPr>
          <a:xfrm>
            <a:off x="450098" y="1163782"/>
            <a:ext cx="11235396" cy="532014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457200">
              <a:lnSpc>
                <a:spcPct val="150000"/>
              </a:lnSpc>
              <a:spcBef>
                <a:spcPts val="1000"/>
              </a:spcBef>
              <a:buClr>
                <a:srgbClr val="1E5155">
                  <a:lumMod val="40000"/>
                  <a:lumOff val="60000"/>
                </a:srgbClr>
              </a:buClr>
              <a:buSzPct val="80000"/>
              <a:defRPr/>
            </a:pPr>
            <a:r>
              <a:rPr lang="es-DO" sz="3200" b="1" dirty="0">
                <a:effectLst/>
                <a:latin typeface="Calibri" panose="020F0502020204030204" pitchFamily="34" charset="0"/>
                <a:ea typeface="Calibri" panose="020F0502020204030204" pitchFamily="34" charset="0"/>
              </a:rPr>
              <a:t>En esto vemos el </a:t>
            </a:r>
            <a:r>
              <a:rPr lang="es-DO" sz="3200" b="1" dirty="0">
                <a:solidFill>
                  <a:schemeClr val="accent2">
                    <a:lumMod val="60000"/>
                    <a:lumOff val="40000"/>
                  </a:schemeClr>
                </a:solidFill>
                <a:effectLst/>
                <a:latin typeface="Calibri" panose="020F0502020204030204" pitchFamily="34" charset="0"/>
                <a:ea typeface="Calibri" panose="020F0502020204030204" pitchFamily="34" charset="0"/>
              </a:rPr>
              <a:t>antitipo</a:t>
            </a:r>
            <a:r>
              <a:rPr lang="es-DO" sz="3200" b="1" dirty="0">
                <a:effectLst/>
                <a:latin typeface="Calibri" panose="020F0502020204030204" pitchFamily="34" charset="0"/>
                <a:ea typeface="Calibri" panose="020F0502020204030204" pitchFamily="34" charset="0"/>
              </a:rPr>
              <a:t> de los </a:t>
            </a:r>
            <a:r>
              <a:rPr lang="es-DO" sz="3200" b="1" dirty="0">
                <a:solidFill>
                  <a:schemeClr val="bg2">
                    <a:lumMod val="50000"/>
                    <a:lumOff val="50000"/>
                  </a:schemeClr>
                </a:solidFill>
                <a:effectLst/>
                <a:latin typeface="Calibri" panose="020F0502020204030204" pitchFamily="34" charset="0"/>
                <a:ea typeface="Calibri" panose="020F0502020204030204" pitchFamily="34" charset="0"/>
              </a:rPr>
              <a:t>veinticuatro grupos de sacerdotes</a:t>
            </a:r>
            <a:r>
              <a:rPr lang="es-DO" sz="3200" b="1" dirty="0">
                <a:effectLst/>
                <a:latin typeface="Calibri" panose="020F0502020204030204" pitchFamily="34" charset="0"/>
                <a:ea typeface="Calibri" panose="020F0502020204030204" pitchFamily="34" charset="0"/>
              </a:rPr>
              <a:t>. Los jefes, o ancianos, de cada grupo tienen </a:t>
            </a:r>
            <a:r>
              <a:rPr lang="es-DO" sz="3200" b="1" dirty="0">
                <a:solidFill>
                  <a:schemeClr val="accent2">
                    <a:lumMod val="60000"/>
                    <a:lumOff val="40000"/>
                  </a:schemeClr>
                </a:solidFill>
                <a:effectLst/>
                <a:latin typeface="Calibri" panose="020F0502020204030204" pitchFamily="34" charset="0"/>
                <a:ea typeface="Calibri" panose="020F0502020204030204" pitchFamily="34" charset="0"/>
              </a:rPr>
              <a:t>asientos de honor</a:t>
            </a:r>
            <a:r>
              <a:rPr lang="es-DO" sz="3200" b="1" dirty="0">
                <a:effectLst/>
                <a:latin typeface="Calibri" panose="020F0502020204030204" pitchFamily="34" charset="0"/>
                <a:ea typeface="Calibri" panose="020F0502020204030204" pitchFamily="34" charset="0"/>
              </a:rPr>
              <a:t>, y son reyes y sacerdotes según la orden de Melquisedec. El resto de la multitud que Cristo llevó al cielo no es mencionado, pero resulta razonable suponer que ellos constituyen los grupos de los cuales los veinticuatro ancianos son los jefes.</a:t>
            </a:r>
          </a:p>
          <a:p>
            <a:pPr algn="just" defTabSz="457200">
              <a:lnSpc>
                <a:spcPct val="150000"/>
              </a:lnSpc>
              <a:spcBef>
                <a:spcPts val="1000"/>
              </a:spcBef>
              <a:buClr>
                <a:srgbClr val="1E5155">
                  <a:lumMod val="40000"/>
                  <a:lumOff val="60000"/>
                </a:srgbClr>
              </a:buClr>
              <a:buSzPct val="80000"/>
              <a:defRPr/>
            </a:pPr>
            <a:endParaRPr kumimoji="0" lang="es-DO" sz="1800" b="1" i="0" u="none" strike="noStrike" kern="1200" cap="none" spc="0" normalizeH="0" baseline="0" noProof="0" dirty="0">
              <a:ln>
                <a:noFill/>
              </a:ln>
              <a:solidFill>
                <a:srgbClr val="000000"/>
              </a:solidFill>
              <a:uLnTx/>
              <a:uFillTx/>
              <a:latin typeface="Calibri" panose="020F0502020204030204" pitchFamily="34" charset="0"/>
              <a:cs typeface="+mj-cs"/>
            </a:endParaRPr>
          </a:p>
          <a:p>
            <a:pPr algn="just" defTabSz="457200">
              <a:lnSpc>
                <a:spcPct val="150000"/>
              </a:lnSpc>
              <a:spcBef>
                <a:spcPts val="1000"/>
              </a:spcBef>
              <a:buClr>
                <a:srgbClr val="1E5155">
                  <a:lumMod val="40000"/>
                  <a:lumOff val="60000"/>
                </a:srgbClr>
              </a:buClr>
              <a:buSzPct val="80000"/>
              <a:defRPr/>
            </a:pPr>
            <a:endParaRPr kumimoji="0" lang="es-ES" sz="2700" b="1" i="0" u="none" strike="noStrike" kern="1200" cap="none" spc="0" normalizeH="0" baseline="0" noProof="0" dirty="0">
              <a:ln>
                <a:noFill/>
              </a:ln>
              <a:solidFill>
                <a:srgbClr val="FFC000"/>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3246158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alphaModFix am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ítulo 1"/>
          <p:cNvSpPr txBox="1">
            <a:spLocks/>
          </p:cNvSpPr>
          <p:nvPr/>
        </p:nvSpPr>
        <p:spPr>
          <a:xfrm>
            <a:off x="680007" y="682388"/>
            <a:ext cx="10934237" cy="54933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457200">
              <a:lnSpc>
                <a:spcPct val="150000"/>
              </a:lnSpc>
              <a:spcBef>
                <a:spcPts val="1000"/>
              </a:spcBef>
              <a:buClr>
                <a:srgbClr val="1E5155">
                  <a:lumMod val="40000"/>
                  <a:lumOff val="60000"/>
                </a:srgbClr>
              </a:buClr>
              <a:buSzPct val="80000"/>
              <a:defRPr/>
            </a:pPr>
            <a:r>
              <a:rPr lang="es-DO" sz="2800" b="1" dirty="0">
                <a:effectLst/>
                <a:latin typeface="Calibri" panose="020F0502020204030204" pitchFamily="34" charset="0"/>
                <a:ea typeface="Calibri" panose="020F0502020204030204" pitchFamily="34" charset="0"/>
              </a:rPr>
              <a:t>Solamente los descendientes de Aarón eran permitidos servir como sacerdotes. </a:t>
            </a:r>
            <a:r>
              <a:rPr lang="es-DO" sz="2800" b="1" dirty="0">
                <a:solidFill>
                  <a:srgbClr val="FFC000"/>
                </a:solidFill>
                <a:effectLst/>
                <a:latin typeface="Calibri" panose="020F0502020204030204" pitchFamily="34" charset="0"/>
                <a:ea typeface="Calibri" panose="020F0502020204030204" pitchFamily="34" charset="0"/>
              </a:rPr>
              <a:t>¨</a:t>
            </a:r>
            <a:r>
              <a:rPr lang="es-DO" sz="2800" b="1" dirty="0">
                <a:solidFill>
                  <a:srgbClr val="FFC000"/>
                </a:solidFill>
                <a:effectLst/>
                <a:latin typeface="Segoe UI" panose="020B0502040204020203" pitchFamily="34" charset="0"/>
                <a:ea typeface="Calibri" panose="020F0502020204030204" pitchFamily="34" charset="0"/>
              </a:rPr>
              <a:t>Y constituirás a Aarón y a sus hijos para que ejerzan su sacerdocio; y el extraño que se acercare, morirá¨ [Números 3:10].</a:t>
            </a:r>
            <a:r>
              <a:rPr lang="es-DO" sz="2800" b="1" dirty="0">
                <a:effectLst/>
                <a:latin typeface="Calibri" panose="020F0502020204030204" pitchFamily="34" charset="0"/>
                <a:ea typeface="Calibri" panose="020F0502020204030204" pitchFamily="34" charset="0"/>
              </a:rPr>
              <a:t> En el tipo el sacerdote que no podía comprobar su genealogía directamente desde Aarón, el primer Sumo Sacerdote, fue retirado del sacerdocio;</a:t>
            </a:r>
            <a:r>
              <a:rPr lang="es-DO" sz="2800" b="1" dirty="0">
                <a:latin typeface="Calibri" panose="020F0502020204030204" pitchFamily="34" charset="0"/>
                <a:ea typeface="Calibri" panose="020F0502020204030204" pitchFamily="34" charset="0"/>
              </a:rPr>
              <a:t> d</a:t>
            </a:r>
            <a:r>
              <a:rPr lang="es-DO" sz="2800" b="1" dirty="0">
                <a:effectLst/>
                <a:latin typeface="Calibri" panose="020F0502020204030204" pitchFamily="34" charset="0"/>
                <a:ea typeface="Calibri" panose="020F0502020204030204" pitchFamily="34" charset="0"/>
              </a:rPr>
              <a:t>e manera que, en el </a:t>
            </a:r>
            <a:r>
              <a:rPr lang="es-DO" sz="2800" b="1" dirty="0">
                <a:solidFill>
                  <a:schemeClr val="accent2">
                    <a:lumMod val="60000"/>
                    <a:lumOff val="40000"/>
                  </a:schemeClr>
                </a:solidFill>
                <a:effectLst/>
                <a:latin typeface="Calibri" panose="020F0502020204030204" pitchFamily="34" charset="0"/>
                <a:ea typeface="Calibri" panose="020F0502020204030204" pitchFamily="34" charset="0"/>
              </a:rPr>
              <a:t>antitipo</a:t>
            </a:r>
            <a:r>
              <a:rPr lang="es-DO" sz="2800" b="1" dirty="0">
                <a:effectLst/>
                <a:latin typeface="Calibri" panose="020F0502020204030204" pitchFamily="34" charset="0"/>
                <a:ea typeface="Calibri" panose="020F0502020204030204" pitchFamily="34" charset="0"/>
              </a:rPr>
              <a:t>, el cristiano que no puede demostrar su relación directa con</a:t>
            </a:r>
            <a:r>
              <a:rPr lang="es-DO" sz="2800" b="1" dirty="0">
                <a:solidFill>
                  <a:srgbClr val="0070C0"/>
                </a:solidFill>
                <a:effectLst/>
                <a:latin typeface="Calibri" panose="020F0502020204030204" pitchFamily="34" charset="0"/>
                <a:ea typeface="Calibri" panose="020F0502020204030204" pitchFamily="34" charset="0"/>
              </a:rPr>
              <a:t> </a:t>
            </a:r>
            <a:r>
              <a:rPr lang="es-DO" sz="2800" b="1" dirty="0">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Cristo</a:t>
            </a:r>
            <a:r>
              <a:rPr lang="es-DO" sz="2800" b="1" dirty="0">
                <a:effectLst/>
                <a:latin typeface="Calibri" panose="020F0502020204030204" pitchFamily="34" charset="0"/>
                <a:ea typeface="Calibri" panose="020F0502020204030204" pitchFamily="34" charset="0"/>
              </a:rPr>
              <a:t>, el Sumo Sacerdote celestial, nunca llegará a ser uno del “real sacerdocio”</a:t>
            </a:r>
            <a:r>
              <a:rPr lang="es-DO" sz="2800" b="1" dirty="0">
                <a:latin typeface="Calibri" panose="020F0502020204030204" pitchFamily="34" charset="0"/>
                <a:ea typeface="Calibri" panose="020F0502020204030204" pitchFamily="34" charset="0"/>
              </a:rPr>
              <a:t>.</a:t>
            </a:r>
            <a:endParaRPr lang="es-DO" sz="2800" b="1" dirty="0">
              <a:latin typeface="Calibri" panose="020F0502020204030204" pitchFamily="34" charset="0"/>
              <a:ea typeface="Calibri" panose="020F0502020204030204" pitchFamily="34" charset="0"/>
              <a:cs typeface="Times New Roman" panose="02020603050405020304" pitchFamily="18" charset="0"/>
            </a:endParaRPr>
          </a:p>
          <a:p>
            <a:pPr algn="just" defTabSz="457200">
              <a:lnSpc>
                <a:spcPct val="150000"/>
              </a:lnSpc>
              <a:spcBef>
                <a:spcPts val="1000"/>
              </a:spcBef>
              <a:buClr>
                <a:srgbClr val="1E5155">
                  <a:lumMod val="40000"/>
                  <a:lumOff val="60000"/>
                </a:srgbClr>
              </a:buClr>
              <a:buSzPct val="80000"/>
              <a:defRPr/>
            </a:pPr>
            <a:endParaRPr lang="en-US" sz="26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pPr algn="just" defTabSz="457200">
              <a:lnSpc>
                <a:spcPct val="150000"/>
              </a:lnSpc>
              <a:spcBef>
                <a:spcPts val="1000"/>
              </a:spcBef>
              <a:buClr>
                <a:srgbClr val="1E5155">
                  <a:lumMod val="40000"/>
                  <a:lumOff val="60000"/>
                </a:srgbClr>
              </a:buClr>
              <a:buSzPct val="80000"/>
              <a:defRPr/>
            </a:pPr>
            <a:endParaRPr kumimoji="0" lang="es-ES" sz="2600" b="1" i="0" u="none" strike="noStrike" kern="1200" cap="none" spc="0" normalizeH="0" baseline="0" noProof="0" dirty="0">
              <a:ln>
                <a:noFill/>
              </a:ln>
              <a:effectLst/>
              <a:uLnTx/>
              <a:uFillTx/>
              <a:latin typeface="Century Gothic" panose="020B0502020202020204"/>
              <a:ea typeface="+mj-ea"/>
              <a:cs typeface="+mj-cs"/>
            </a:endParaRPr>
          </a:p>
        </p:txBody>
      </p:sp>
    </p:spTree>
    <p:extLst>
      <p:ext uri="{BB962C8B-B14F-4D97-AF65-F5344CB8AC3E}">
        <p14:creationId xmlns:p14="http://schemas.microsoft.com/office/powerpoint/2010/main" val="3296806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alphaModFix/>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5" name="Título 1"/>
          <p:cNvSpPr txBox="1">
            <a:spLocks/>
          </p:cNvSpPr>
          <p:nvPr/>
        </p:nvSpPr>
        <p:spPr>
          <a:xfrm>
            <a:off x="450098" y="1163782"/>
            <a:ext cx="9393149" cy="532014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457200">
              <a:lnSpc>
                <a:spcPct val="150000"/>
              </a:lnSpc>
              <a:spcBef>
                <a:spcPts val="1000"/>
              </a:spcBef>
              <a:buClr>
                <a:srgbClr val="1E5155">
                  <a:lumMod val="40000"/>
                  <a:lumOff val="60000"/>
                </a:srgbClr>
              </a:buClr>
              <a:buSzPct val="80000"/>
              <a:defRPr/>
            </a:pPr>
            <a:endParaRPr lang="es-DO" sz="18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just" defTabSz="457200">
              <a:lnSpc>
                <a:spcPct val="150000"/>
              </a:lnSpc>
              <a:spcBef>
                <a:spcPts val="1000"/>
              </a:spcBef>
              <a:buClr>
                <a:srgbClr val="1E5155">
                  <a:lumMod val="40000"/>
                  <a:lumOff val="60000"/>
                </a:srgbClr>
              </a:buClr>
              <a:buSzPct val="80000"/>
              <a:defRPr/>
            </a:pPr>
            <a:endParaRPr kumimoji="0" lang="es-ES" sz="2700" b="1" i="0" u="none" strike="noStrike" kern="1200" cap="none" spc="0" normalizeH="0" baseline="0" noProof="0" dirty="0">
              <a:ln>
                <a:noFill/>
              </a:ln>
              <a:solidFill>
                <a:srgbClr val="FFC000"/>
              </a:solidFill>
              <a:effectLst/>
              <a:uLnTx/>
              <a:uFillTx/>
              <a:latin typeface="Century Gothic" panose="020B0502020202020204"/>
              <a:ea typeface="+mj-ea"/>
              <a:cs typeface="+mj-cs"/>
            </a:endParaRPr>
          </a:p>
        </p:txBody>
      </p:sp>
      <p:sp>
        <p:nvSpPr>
          <p:cNvPr id="6" name="CuadroTexto 5">
            <a:extLst>
              <a:ext uri="{FF2B5EF4-FFF2-40B4-BE49-F238E27FC236}">
                <a16:creationId xmlns:a16="http://schemas.microsoft.com/office/drawing/2014/main" id="{5C7D17A2-60D0-FCC0-927A-8A898567E255}"/>
              </a:ext>
            </a:extLst>
          </p:cNvPr>
          <p:cNvSpPr txBox="1"/>
          <p:nvPr/>
        </p:nvSpPr>
        <p:spPr>
          <a:xfrm>
            <a:off x="1497104" y="1163782"/>
            <a:ext cx="9197791" cy="2862322"/>
          </a:xfrm>
          <a:prstGeom prst="rect">
            <a:avLst/>
          </a:prstGeom>
          <a:solidFill>
            <a:schemeClr val="tx2">
              <a:lumMod val="10000"/>
              <a:alpha val="46000"/>
            </a:schemeClr>
          </a:solidFill>
          <a:ln>
            <a:solidFill>
              <a:schemeClr val="bg2">
                <a:lumMod val="75000"/>
                <a:lumOff val="25000"/>
              </a:schemeClr>
            </a:solidFill>
          </a:ln>
        </p:spPr>
        <p:txBody>
          <a:bodyPr wrap="square">
            <a:spAutoFit/>
          </a:bodyPr>
          <a:lstStyle/>
          <a:p>
            <a:pPr>
              <a:lnSpc>
                <a:spcPct val="150000"/>
              </a:lnSpc>
            </a:pPr>
            <a:r>
              <a:rPr lang="es-DO" sz="2600" b="1" dirty="0">
                <a:solidFill>
                  <a:srgbClr val="FFC000"/>
                </a:solidFill>
                <a:effectLst/>
                <a:latin typeface="Segoe UI" panose="020B0502040204020203" pitchFamily="34" charset="0"/>
                <a:ea typeface="Calibri" panose="020F0502020204030204" pitchFamily="34" charset="0"/>
              </a:rPr>
              <a:t>Mas vosotros sois linaje escogido, real sacerdocio, nación santa, pueblo adquirido por Dios, para que anunciéis las virtudes de aquel que os llamó de las tinieblas a su luz admirable;</a:t>
            </a:r>
          </a:p>
          <a:p>
            <a:pPr algn="r"/>
            <a:r>
              <a:rPr lang="es-DO" sz="2400" b="1" dirty="0">
                <a:solidFill>
                  <a:srgbClr val="FFC000"/>
                </a:solidFill>
                <a:effectLst/>
                <a:latin typeface="Calibri" panose="020F0502020204030204" pitchFamily="34" charset="0"/>
                <a:ea typeface="Calibri" panose="020F0502020204030204" pitchFamily="34" charset="0"/>
              </a:rPr>
              <a:t>1 Pedro 2:9</a:t>
            </a:r>
            <a:endParaRPr lang="es-DO" sz="2400" b="1" dirty="0">
              <a:solidFill>
                <a:srgbClr val="FFC000"/>
              </a:solidFill>
            </a:endParaRPr>
          </a:p>
        </p:txBody>
      </p:sp>
      <p:sp>
        <p:nvSpPr>
          <p:cNvPr id="8" name="CuadroTexto 7">
            <a:extLst>
              <a:ext uri="{FF2B5EF4-FFF2-40B4-BE49-F238E27FC236}">
                <a16:creationId xmlns:a16="http://schemas.microsoft.com/office/drawing/2014/main" id="{EF088739-9670-946B-9F9C-CB3A29258B14}"/>
              </a:ext>
            </a:extLst>
          </p:cNvPr>
          <p:cNvSpPr txBox="1"/>
          <p:nvPr/>
        </p:nvSpPr>
        <p:spPr>
          <a:xfrm>
            <a:off x="1497104" y="4275516"/>
            <a:ext cx="9197791" cy="1958998"/>
          </a:xfrm>
          <a:prstGeom prst="rect">
            <a:avLst/>
          </a:prstGeom>
          <a:solidFill>
            <a:schemeClr val="tx2">
              <a:lumMod val="10000"/>
              <a:alpha val="46000"/>
            </a:schemeClr>
          </a:solidFill>
          <a:ln>
            <a:solidFill>
              <a:schemeClr val="bg2">
                <a:lumMod val="75000"/>
                <a:lumOff val="25000"/>
              </a:schemeClr>
            </a:solidFill>
          </a:ln>
        </p:spPr>
        <p:txBody>
          <a:bodyPr wrap="square">
            <a:spAutoFit/>
          </a:bodyPr>
          <a:lstStyle/>
          <a:p>
            <a:pPr algn="just" defTabSz="457200">
              <a:lnSpc>
                <a:spcPct val="150000"/>
              </a:lnSpc>
              <a:spcBef>
                <a:spcPts val="1000"/>
              </a:spcBef>
              <a:buClr>
                <a:srgbClr val="1E5155">
                  <a:lumMod val="40000"/>
                  <a:lumOff val="60000"/>
                </a:srgbClr>
              </a:buClr>
              <a:buSzPct val="80000"/>
              <a:defRPr/>
            </a:pPr>
            <a:r>
              <a:rPr lang="es-DO" sz="2600" b="1" dirty="0">
                <a:solidFill>
                  <a:srgbClr val="FFC000"/>
                </a:solidFill>
                <a:effectLst/>
                <a:latin typeface="Segoe UI" panose="020B0502040204020203" pitchFamily="34" charset="0"/>
                <a:ea typeface="Calibri" panose="020F0502020204030204" pitchFamily="34" charset="0"/>
              </a:rPr>
              <a:t>Y el que no se halló inscrito en el libro de la vida fue lanzado al lago de fuego. </a:t>
            </a:r>
          </a:p>
          <a:p>
            <a:pPr algn="r" defTabSz="457200">
              <a:lnSpc>
                <a:spcPct val="150000"/>
              </a:lnSpc>
              <a:spcBef>
                <a:spcPts val="1000"/>
              </a:spcBef>
              <a:buClr>
                <a:srgbClr val="1E5155">
                  <a:lumMod val="40000"/>
                  <a:lumOff val="60000"/>
                </a:srgbClr>
              </a:buClr>
              <a:buSzPct val="80000"/>
              <a:defRPr/>
            </a:pPr>
            <a:r>
              <a:rPr lang="es-DO" sz="2400" b="1" dirty="0">
                <a:solidFill>
                  <a:srgbClr val="FFC000"/>
                </a:solidFill>
                <a:effectLst/>
                <a:latin typeface="Calibri" panose="020F0502020204030204" pitchFamily="34" charset="0"/>
                <a:ea typeface="Calibri" panose="020F0502020204030204" pitchFamily="34" charset="0"/>
              </a:rPr>
              <a:t>Apocalipsis 20:15</a:t>
            </a:r>
            <a:r>
              <a:rPr lang="es-DO" sz="2600" b="1" dirty="0">
                <a:solidFill>
                  <a:srgbClr val="FFC000"/>
                </a:solidFill>
                <a:effectLst/>
                <a:latin typeface="Calibri" panose="020F0502020204030204" pitchFamily="34" charset="0"/>
                <a:ea typeface="Calibri" panose="020F0502020204030204" pitchFamily="34" charset="0"/>
              </a:rPr>
              <a:t>. </a:t>
            </a:r>
            <a:r>
              <a:rPr lang="es-DO" sz="2600" b="1" baseline="30000" dirty="0">
                <a:solidFill>
                  <a:srgbClr val="FFC000"/>
                </a:solidFill>
                <a:effectLst/>
                <a:latin typeface="Segoe UI" panose="020B0502040204020203" pitchFamily="34" charset="0"/>
                <a:ea typeface="Calibri" panose="020F0502020204030204" pitchFamily="34" charset="0"/>
              </a:rPr>
              <a:t> </a:t>
            </a:r>
            <a:endParaRPr lang="en-US" sz="26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82132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alphaModFix amt="45000"/>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chemeClr val="accent1">
              <a:lumMod val="50000"/>
              <a:alpha val="64000"/>
            </a:schemeClr>
          </a:solidFill>
        </p:spPr>
      </p:pic>
      <p:sp>
        <p:nvSpPr>
          <p:cNvPr id="4" name="Título 1"/>
          <p:cNvSpPr txBox="1">
            <a:spLocks/>
          </p:cNvSpPr>
          <p:nvPr/>
        </p:nvSpPr>
        <p:spPr>
          <a:xfrm>
            <a:off x="295146" y="374073"/>
            <a:ext cx="11758309" cy="90293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solidFill>
                  <a:schemeClr val="accent1">
                    <a:lumMod val="60000"/>
                    <a:lumOff val="40000"/>
                  </a:schemeClr>
                </a:solidFill>
              </a:rPr>
              <a:t>Sostenimiento del sacerdocio, levitas y evangelistas</a:t>
            </a:r>
            <a:endParaRPr lang="en-US" sz="4000" b="1" dirty="0">
              <a:solidFill>
                <a:schemeClr val="accent1">
                  <a:lumMod val="60000"/>
                  <a:lumOff val="40000"/>
                </a:schemeClr>
              </a:solidFill>
            </a:endParaRPr>
          </a:p>
        </p:txBody>
      </p:sp>
      <p:sp>
        <p:nvSpPr>
          <p:cNvPr id="5" name="Título 1"/>
          <p:cNvSpPr txBox="1">
            <a:spLocks/>
          </p:cNvSpPr>
          <p:nvPr/>
        </p:nvSpPr>
        <p:spPr>
          <a:xfrm>
            <a:off x="758449" y="1651080"/>
            <a:ext cx="10675102" cy="4435160"/>
          </a:xfrm>
          <a:prstGeom prst="rect">
            <a:avLst/>
          </a:prstGeom>
          <a:solidFill>
            <a:schemeClr val="accent1">
              <a:lumMod val="75000"/>
              <a:alpha val="35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DO" sz="2800" dirty="0">
                <a:effectLst/>
                <a:latin typeface="Calibri" panose="020F0502020204030204" pitchFamily="34" charset="0"/>
                <a:ea typeface="Times New Roman" panose="02020603050405020304" pitchFamily="18" charset="0"/>
                <a:cs typeface="Calibri" panose="020F0502020204030204" pitchFamily="34" charset="0"/>
              </a:rPr>
              <a:t>Dios ha provisto para el sostenimiento de las diferentes órdenes del sacerdocio por el mismo método. </a:t>
            </a:r>
            <a:r>
              <a:rPr lang="es-DO" sz="2800" dirty="0">
                <a:solidFill>
                  <a:srgbClr val="FFC000"/>
                </a:solidFill>
                <a:effectLst/>
                <a:latin typeface="Calibri" panose="020F0502020204030204" pitchFamily="34" charset="0"/>
                <a:ea typeface="Times New Roman" panose="02020603050405020304" pitchFamily="18" charset="0"/>
                <a:cs typeface="Calibri" panose="020F0502020204030204" pitchFamily="34" charset="0"/>
              </a:rPr>
              <a:t>“De Jehová es la tierra y su plenitud”. </a:t>
            </a:r>
          </a:p>
          <a:p>
            <a:pPr algn="just"/>
            <a:endParaRPr lang="es-DO" sz="2800" b="1" dirty="0">
              <a:solidFill>
                <a:srgbClr val="FFC000"/>
              </a:solidFill>
              <a:latin typeface="Calibri" panose="020F0502020204030204" pitchFamily="34" charset="0"/>
              <a:ea typeface="Calibri" panose="020F0502020204030204" pitchFamily="34" charset="0"/>
              <a:cs typeface="Calibri" panose="020F0502020204030204" pitchFamily="34" charset="0"/>
            </a:endParaRPr>
          </a:p>
          <a:p>
            <a:pPr algn="just"/>
            <a:endParaRPr lang="es-DO" sz="2800" b="1" dirty="0">
              <a:solidFill>
                <a:srgbClr val="FFC000"/>
              </a:solidFill>
              <a:latin typeface="Calibri" panose="020F0502020204030204" pitchFamily="34" charset="0"/>
              <a:ea typeface="Calibri" panose="020F0502020204030204" pitchFamily="34" charset="0"/>
              <a:cs typeface="Calibri" panose="020F0502020204030204" pitchFamily="34" charset="0"/>
            </a:endParaRPr>
          </a:p>
          <a:p>
            <a:pPr algn="just"/>
            <a:r>
              <a:rPr lang="es-DO" sz="2800" b="1" dirty="0">
                <a:effectLst/>
                <a:latin typeface="Calibri" panose="020F0502020204030204" pitchFamily="34" charset="0"/>
                <a:ea typeface="Times New Roman" panose="02020603050405020304" pitchFamily="18" charset="0"/>
                <a:cs typeface="Calibri" panose="020F0502020204030204" pitchFamily="34" charset="0"/>
              </a:rPr>
              <a:t>Salmos 24:1</a:t>
            </a:r>
            <a:r>
              <a:rPr lang="es-DO" sz="2800" dirty="0">
                <a:effectLst/>
                <a:latin typeface="Calibri" panose="020F0502020204030204" pitchFamily="34" charset="0"/>
                <a:ea typeface="Times New Roman" panose="02020603050405020304" pitchFamily="18" charset="0"/>
                <a:cs typeface="Calibri" panose="020F0502020204030204" pitchFamily="34" charset="0"/>
              </a:rPr>
              <a:t>.  </a:t>
            </a:r>
            <a:r>
              <a:rPr lang="es-DO" sz="2800" b="1" dirty="0">
                <a:solidFill>
                  <a:srgbClr val="FFC000"/>
                </a:solidFill>
                <a:effectLst/>
                <a:latin typeface="Calibri" panose="020F0502020204030204" pitchFamily="34" charset="0"/>
                <a:ea typeface="Times New Roman" panose="02020603050405020304" pitchFamily="18" charset="0"/>
                <a:cs typeface="Calibri" panose="020F0502020204030204" pitchFamily="34" charset="0"/>
              </a:rPr>
              <a:t>La plata y el oro y el ganado sobre liles de montes todos le pertenecen</a:t>
            </a:r>
            <a:r>
              <a:rPr lang="es-DO" sz="2800" dirty="0">
                <a:effectLst/>
                <a:latin typeface="Calibri" panose="020F0502020204030204" pitchFamily="34" charset="0"/>
                <a:ea typeface="Times New Roman" panose="02020603050405020304" pitchFamily="18" charset="0"/>
                <a:cs typeface="Calibri" panose="020F0502020204030204" pitchFamily="34" charset="0"/>
              </a:rPr>
              <a:t>. </a:t>
            </a:r>
          </a:p>
          <a:p>
            <a:pPr algn="just"/>
            <a:endParaRPr lang="es-DO" sz="2800" b="1" dirty="0">
              <a:latin typeface="Calibri" panose="020F0502020204030204" pitchFamily="34" charset="0"/>
              <a:ea typeface="Times New Roman" panose="02020603050405020304" pitchFamily="18" charset="0"/>
              <a:cs typeface="Calibri" panose="020F0502020204030204" pitchFamily="34" charset="0"/>
            </a:endParaRPr>
          </a:p>
          <a:p>
            <a:pPr algn="just"/>
            <a:r>
              <a:rPr lang="es-DO" sz="2800" b="1" dirty="0">
                <a:effectLst/>
                <a:latin typeface="Calibri" panose="020F0502020204030204" pitchFamily="34" charset="0"/>
                <a:ea typeface="Times New Roman" panose="02020603050405020304" pitchFamily="18" charset="0"/>
                <a:cs typeface="Calibri" panose="020F0502020204030204" pitchFamily="34" charset="0"/>
              </a:rPr>
              <a:t>Salmos 50:10-12</a:t>
            </a:r>
            <a:r>
              <a:rPr lang="es-DO" sz="2800" dirty="0">
                <a:effectLst/>
                <a:latin typeface="Calibri" panose="020F0502020204030204" pitchFamily="34" charset="0"/>
                <a:ea typeface="Times New Roman" panose="02020603050405020304" pitchFamily="18" charset="0"/>
                <a:cs typeface="Calibri" panose="020F0502020204030204" pitchFamily="34" charset="0"/>
              </a:rPr>
              <a:t>. </a:t>
            </a:r>
            <a:r>
              <a:rPr lang="es-DO" sz="2800" b="1" dirty="0">
                <a:solidFill>
                  <a:srgbClr val="FFC000"/>
                </a:solidFill>
                <a:effectLst/>
                <a:latin typeface="Calibri" panose="020F0502020204030204" pitchFamily="34" charset="0"/>
                <a:ea typeface="Times New Roman" panose="02020603050405020304" pitchFamily="18" charset="0"/>
                <a:cs typeface="Calibri" panose="020F0502020204030204" pitchFamily="34" charset="0"/>
              </a:rPr>
              <a:t>Porque mía es toda bestia del bosque, Y los millares de animales en los collados. </a:t>
            </a:r>
            <a:r>
              <a:rPr lang="es-DO" sz="2800" b="1" baseline="30000" dirty="0">
                <a:solidFill>
                  <a:srgbClr val="FFC000"/>
                </a:solidFill>
                <a:effectLst/>
                <a:latin typeface="Calibri" panose="020F0502020204030204" pitchFamily="34" charset="0"/>
                <a:ea typeface="Times New Roman" panose="02020603050405020304" pitchFamily="18" charset="0"/>
                <a:cs typeface="Calibri" panose="020F0502020204030204" pitchFamily="34" charset="0"/>
              </a:rPr>
              <a:t> </a:t>
            </a:r>
            <a:r>
              <a:rPr lang="es-DO" sz="2800" b="1" dirty="0">
                <a:solidFill>
                  <a:srgbClr val="FFC000"/>
                </a:solidFill>
                <a:effectLst/>
                <a:latin typeface="Calibri" panose="020F0502020204030204" pitchFamily="34" charset="0"/>
                <a:ea typeface="Times New Roman" panose="02020603050405020304" pitchFamily="18" charset="0"/>
                <a:cs typeface="Calibri" panose="020F0502020204030204" pitchFamily="34" charset="0"/>
              </a:rPr>
              <a:t>Conozco a todas las aves de los montes, Y todo lo que se mueve en los campos me pertenece. Si yo tuviese hambre, no te lo diría a ti; Porque mío es el mundo y su plenitud.</a:t>
            </a:r>
          </a:p>
          <a:p>
            <a:endParaRPr lang="en-US" sz="2600" b="1" dirty="0">
              <a:effectLst/>
              <a:latin typeface="Calibri" panose="020F0502020204030204" pitchFamily="34" charset="0"/>
              <a:ea typeface="Calibri" panose="020F0502020204030204" pitchFamily="34" charset="0"/>
              <a:cs typeface="Times New Roman" panose="02020603050405020304" pitchFamily="18" charset="0"/>
            </a:endParaRPr>
          </a:p>
          <a:p>
            <a:pPr algn="just" defTabSz="457200">
              <a:lnSpc>
                <a:spcPct val="150000"/>
              </a:lnSpc>
              <a:spcBef>
                <a:spcPts val="1000"/>
              </a:spcBef>
              <a:buClr>
                <a:srgbClr val="1E5155">
                  <a:lumMod val="40000"/>
                  <a:lumOff val="60000"/>
                </a:srgbClr>
              </a:buClr>
              <a:buSzPct val="80000"/>
              <a:defRPr/>
            </a:pPr>
            <a:endParaRPr kumimoji="0" lang="es-ES" sz="2700" b="1" i="0" u="none" strike="noStrike" kern="1200" cap="none" spc="0" normalizeH="0" baseline="0" noProof="0" dirty="0">
              <a:ln>
                <a:noFill/>
              </a:ln>
              <a:effectLst/>
              <a:uLnTx/>
              <a:uFillTx/>
              <a:latin typeface="Century Gothic" panose="020B0502020202020204"/>
              <a:ea typeface="+mj-ea"/>
              <a:cs typeface="+mj-cs"/>
            </a:endParaRPr>
          </a:p>
        </p:txBody>
      </p:sp>
    </p:spTree>
    <p:extLst>
      <p:ext uri="{BB962C8B-B14F-4D97-AF65-F5344CB8AC3E}">
        <p14:creationId xmlns:p14="http://schemas.microsoft.com/office/powerpoint/2010/main" val="1861540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alphaModFix amt="81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ítulo 1"/>
          <p:cNvSpPr txBox="1">
            <a:spLocks/>
          </p:cNvSpPr>
          <p:nvPr/>
        </p:nvSpPr>
        <p:spPr>
          <a:xfrm>
            <a:off x="478233" y="412439"/>
            <a:ext cx="10761853" cy="532014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457200">
              <a:lnSpc>
                <a:spcPct val="150000"/>
              </a:lnSpc>
              <a:spcBef>
                <a:spcPts val="1000"/>
              </a:spcBef>
              <a:buClr>
                <a:srgbClr val="1E5155">
                  <a:lumMod val="40000"/>
                  <a:lumOff val="60000"/>
                </a:srgbClr>
              </a:buClr>
              <a:buSzPct val="80000"/>
              <a:defRPr/>
            </a:pPr>
            <a:r>
              <a:rPr lang="es-DO" sz="2600" dirty="0">
                <a:effectLst/>
                <a:latin typeface="Calibri" panose="020F0502020204030204" pitchFamily="34" charset="0"/>
                <a:ea typeface="Calibri" panose="020F0502020204030204" pitchFamily="34" charset="0"/>
              </a:rPr>
              <a:t> El hombre es colocado como mayordomo sobre la heredad del Señor, y el Señor reclama una décima de todo cuanto hay sobre la tierra como su porción. </a:t>
            </a:r>
            <a:r>
              <a:rPr lang="es-DO" sz="2600" dirty="0">
                <a:solidFill>
                  <a:srgbClr val="D6A300"/>
                </a:solidFill>
                <a:effectLst/>
                <a:latin typeface="Calibri" panose="020F0502020204030204" pitchFamily="34" charset="0"/>
                <a:ea typeface="Calibri" panose="020F0502020204030204" pitchFamily="34" charset="0"/>
              </a:rPr>
              <a:t>“Y el diezmo de la tierra, así de la simiente de la tierra como del fruto de los árboles, de Jehová es; es cosa </a:t>
            </a:r>
            <a:r>
              <a:rPr lang="es-DO" sz="2600" i="1" dirty="0">
                <a:solidFill>
                  <a:srgbClr val="D6A300"/>
                </a:solidFill>
                <a:effectLst/>
                <a:latin typeface="Calibri" panose="020F0502020204030204" pitchFamily="34" charset="0"/>
                <a:ea typeface="Calibri" panose="020F0502020204030204" pitchFamily="34" charset="0"/>
              </a:rPr>
              <a:t>dedicada</a:t>
            </a:r>
            <a:r>
              <a:rPr lang="es-DO" sz="2600" dirty="0">
                <a:solidFill>
                  <a:srgbClr val="D6A300"/>
                </a:solidFill>
                <a:effectLst/>
                <a:latin typeface="Calibri" panose="020F0502020204030204" pitchFamily="34" charset="0"/>
                <a:ea typeface="Calibri" panose="020F0502020204030204" pitchFamily="34" charset="0"/>
              </a:rPr>
              <a:t> a Jehová”. </a:t>
            </a:r>
            <a:endParaRPr kumimoji="0" lang="es-ES" sz="2600" b="1" i="0" u="none" strike="noStrike" kern="1200" cap="none" spc="0" normalizeH="0" baseline="0" noProof="0" dirty="0">
              <a:ln>
                <a:noFill/>
              </a:ln>
              <a:solidFill>
                <a:srgbClr val="D6A300"/>
              </a:solidFill>
              <a:effectLst/>
              <a:uLnTx/>
              <a:uFillTx/>
              <a:latin typeface="Century Gothic" panose="020B0502020202020204"/>
              <a:ea typeface="+mj-ea"/>
              <a:cs typeface="+mj-cs"/>
            </a:endParaRPr>
          </a:p>
        </p:txBody>
      </p:sp>
      <p:sp>
        <p:nvSpPr>
          <p:cNvPr id="6" name="CuadroTexto 5">
            <a:extLst>
              <a:ext uri="{FF2B5EF4-FFF2-40B4-BE49-F238E27FC236}">
                <a16:creationId xmlns:a16="http://schemas.microsoft.com/office/drawing/2014/main" id="{E3D4D8A9-4C72-E16F-8FBE-51EA74FD8A7B}"/>
              </a:ext>
            </a:extLst>
          </p:cNvPr>
          <p:cNvSpPr txBox="1"/>
          <p:nvPr/>
        </p:nvSpPr>
        <p:spPr>
          <a:xfrm>
            <a:off x="578498" y="3264334"/>
            <a:ext cx="10561321" cy="3030958"/>
          </a:xfrm>
          <a:prstGeom prst="rect">
            <a:avLst/>
          </a:prstGeom>
          <a:solidFill>
            <a:schemeClr val="bg1">
              <a:lumMod val="95000"/>
              <a:lumOff val="5000"/>
              <a:alpha val="36000"/>
            </a:schemeClr>
          </a:solidFill>
          <a:ln>
            <a:solidFill>
              <a:schemeClr val="bg2">
                <a:lumMod val="90000"/>
                <a:lumOff val="10000"/>
              </a:schemeClr>
            </a:solidFill>
          </a:ln>
        </p:spPr>
        <p:txBody>
          <a:bodyPr wrap="square">
            <a:spAutoFit/>
          </a:bodyPr>
          <a:lstStyle/>
          <a:p>
            <a:pPr marL="6350" marR="7620" indent="-6350" algn="just">
              <a:lnSpc>
                <a:spcPct val="110000"/>
              </a:lnSpc>
              <a:spcAft>
                <a:spcPts val="980"/>
              </a:spcAft>
            </a:pPr>
            <a:r>
              <a:rPr lang="es-DO" sz="2500"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Levítico 27:30-33</a:t>
            </a:r>
            <a:r>
              <a:rPr lang="es-DO" sz="2500" kern="100" dirty="0">
                <a:solidFill>
                  <a:srgbClr val="D6A3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r>
              <a:rPr lang="es-DO" sz="2500" kern="100" baseline="30000" dirty="0">
                <a:solidFill>
                  <a:srgbClr val="D6A300"/>
                </a:solidFill>
                <a:effectLst>
                  <a:outerShdw blurRad="38100" dist="38100" dir="2700000" algn="tl">
                    <a:srgbClr val="000000">
                      <a:alpha val="43137"/>
                    </a:srgbClr>
                  </a:outerShdw>
                </a:effectLst>
                <a:latin typeface="Segoe UI" panose="020B0502040204020203" pitchFamily="34" charset="0"/>
                <a:ea typeface="Calibri" panose="020F0502020204030204" pitchFamily="34" charset="0"/>
              </a:rPr>
              <a:t>30 </a:t>
            </a:r>
            <a:r>
              <a:rPr lang="es-DO" sz="2500" kern="100" dirty="0">
                <a:solidFill>
                  <a:srgbClr val="D6A300"/>
                </a:solidFill>
                <a:effectLst>
                  <a:outerShdw blurRad="38100" dist="38100" dir="2700000" algn="tl">
                    <a:srgbClr val="000000">
                      <a:alpha val="43137"/>
                    </a:srgbClr>
                  </a:outerShdw>
                </a:effectLst>
                <a:latin typeface="Segoe UI" panose="020B0502040204020203" pitchFamily="34" charset="0"/>
                <a:ea typeface="Calibri" panose="020F0502020204030204" pitchFamily="34" charset="0"/>
              </a:rPr>
              <a:t>Y el diezmo de la tierra, así de la simiente de la tierra como del fruto de los árboles, de Jehová es; es cosa dedicada a Jehová. </a:t>
            </a:r>
            <a:r>
              <a:rPr lang="es-DO" sz="2500" kern="100" baseline="30000" dirty="0">
                <a:solidFill>
                  <a:srgbClr val="D6A300"/>
                </a:solidFill>
                <a:effectLst>
                  <a:outerShdw blurRad="38100" dist="38100" dir="2700000" algn="tl">
                    <a:srgbClr val="000000">
                      <a:alpha val="43137"/>
                    </a:srgbClr>
                  </a:outerShdw>
                </a:effectLst>
                <a:latin typeface="Segoe UI" panose="020B0502040204020203" pitchFamily="34" charset="0"/>
                <a:ea typeface="Calibri" panose="020F0502020204030204" pitchFamily="34" charset="0"/>
              </a:rPr>
              <a:t>31 </a:t>
            </a:r>
            <a:r>
              <a:rPr lang="es-DO" sz="2500" kern="100" dirty="0">
                <a:solidFill>
                  <a:srgbClr val="D6A300"/>
                </a:solidFill>
                <a:effectLst>
                  <a:outerShdw blurRad="38100" dist="38100" dir="2700000" algn="tl">
                    <a:srgbClr val="000000">
                      <a:alpha val="43137"/>
                    </a:srgbClr>
                  </a:outerShdw>
                </a:effectLst>
                <a:latin typeface="Segoe UI" panose="020B0502040204020203" pitchFamily="34" charset="0"/>
                <a:ea typeface="Calibri" panose="020F0502020204030204" pitchFamily="34" charset="0"/>
              </a:rPr>
              <a:t>Y si alguno quisiere rescatar algo del diezmo, añadirá la quinta parte de su precio por ello. </a:t>
            </a:r>
            <a:r>
              <a:rPr lang="es-DO" sz="2500" kern="100" baseline="30000" dirty="0">
                <a:solidFill>
                  <a:srgbClr val="D6A300"/>
                </a:solidFill>
                <a:effectLst>
                  <a:outerShdw blurRad="38100" dist="38100" dir="2700000" algn="tl">
                    <a:srgbClr val="000000">
                      <a:alpha val="43137"/>
                    </a:srgbClr>
                  </a:outerShdw>
                </a:effectLst>
                <a:latin typeface="Segoe UI" panose="020B0502040204020203" pitchFamily="34" charset="0"/>
                <a:ea typeface="Calibri" panose="020F0502020204030204" pitchFamily="34" charset="0"/>
              </a:rPr>
              <a:t>32 </a:t>
            </a:r>
            <a:r>
              <a:rPr lang="es-DO" sz="2500" kern="100" dirty="0">
                <a:solidFill>
                  <a:srgbClr val="D6A300"/>
                </a:solidFill>
                <a:effectLst>
                  <a:outerShdw blurRad="38100" dist="38100" dir="2700000" algn="tl">
                    <a:srgbClr val="000000">
                      <a:alpha val="43137"/>
                    </a:srgbClr>
                  </a:outerShdw>
                </a:effectLst>
                <a:latin typeface="Segoe UI" panose="020B0502040204020203" pitchFamily="34" charset="0"/>
                <a:ea typeface="Calibri" panose="020F0502020204030204" pitchFamily="34" charset="0"/>
              </a:rPr>
              <a:t>Y todo diezmo de vacas o de ovejas, de todo lo que pasa bajo la vara, el diezmo será consagrado a Jehová. </a:t>
            </a:r>
            <a:r>
              <a:rPr lang="es-DO" sz="2500" kern="100" baseline="30000" dirty="0">
                <a:solidFill>
                  <a:srgbClr val="D6A300"/>
                </a:solidFill>
                <a:effectLst>
                  <a:outerShdw blurRad="38100" dist="38100" dir="2700000" algn="tl">
                    <a:srgbClr val="000000">
                      <a:alpha val="43137"/>
                    </a:srgbClr>
                  </a:outerShdw>
                </a:effectLst>
                <a:latin typeface="Segoe UI" panose="020B0502040204020203" pitchFamily="34" charset="0"/>
                <a:ea typeface="Calibri" panose="020F0502020204030204" pitchFamily="34" charset="0"/>
              </a:rPr>
              <a:t>33 </a:t>
            </a:r>
            <a:r>
              <a:rPr lang="es-DO" sz="2500" kern="100" dirty="0">
                <a:solidFill>
                  <a:srgbClr val="D6A300"/>
                </a:solidFill>
                <a:effectLst>
                  <a:outerShdw blurRad="38100" dist="38100" dir="2700000" algn="tl">
                    <a:srgbClr val="000000">
                      <a:alpha val="43137"/>
                    </a:srgbClr>
                  </a:outerShdw>
                </a:effectLst>
                <a:latin typeface="Segoe UI" panose="020B0502040204020203" pitchFamily="34" charset="0"/>
                <a:ea typeface="Calibri" panose="020F0502020204030204" pitchFamily="34" charset="0"/>
              </a:rPr>
              <a:t>No mirará si es bueno o malo, ni lo cambiará; y si lo cambiare, tanto él como el que se dio en cambio serán cosas sagradas; no podrán ser rescatados.</a:t>
            </a:r>
            <a:endParaRPr lang="es-DO" sz="2500" kern="100" dirty="0">
              <a:solidFill>
                <a:srgbClr val="D6A3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789774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ítulo 1"/>
          <p:cNvSpPr txBox="1">
            <a:spLocks/>
          </p:cNvSpPr>
          <p:nvPr/>
        </p:nvSpPr>
        <p:spPr>
          <a:xfrm>
            <a:off x="464166" y="548215"/>
            <a:ext cx="10986936" cy="513513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457200">
              <a:lnSpc>
                <a:spcPct val="150000"/>
              </a:lnSpc>
              <a:spcBef>
                <a:spcPts val="1000"/>
              </a:spcBef>
              <a:buClr>
                <a:srgbClr val="1E5155">
                  <a:lumMod val="40000"/>
                  <a:lumOff val="60000"/>
                </a:srgbClr>
              </a:buClr>
              <a:buSzPct val="80000"/>
              <a:defRPr/>
            </a:pPr>
            <a:r>
              <a:rPr lang="es-DO" sz="2600" b="1" dirty="0">
                <a:effectLst/>
                <a:latin typeface="Calibri" panose="020F0502020204030204" pitchFamily="34" charset="0"/>
                <a:ea typeface="Calibri" panose="020F0502020204030204" pitchFamily="34" charset="0"/>
                <a:cs typeface="Calibri" panose="020F0502020204030204" pitchFamily="34" charset="0"/>
              </a:rPr>
              <a:t>Del diezmo el Señor dice: </a:t>
            </a:r>
            <a:r>
              <a:rPr lang="es-DO" sz="2600" b="1" dirty="0">
                <a:solidFill>
                  <a:srgbClr val="FFC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“He aquí yo he dado a los hijos de Leví todos los diezmos en Israel por heredad, por su ministerio, por cuanto ellos sirven en el ministerio del tabernáculo de reunión”</a:t>
            </a:r>
            <a:r>
              <a:rPr lang="es-DO" sz="2600" b="1" dirty="0">
                <a:solidFill>
                  <a:srgbClr val="FFC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 </a:t>
            </a:r>
            <a:r>
              <a:rPr lang="es-DO" sz="2600" b="1" baseline="30000" dirty="0">
                <a:solidFill>
                  <a:srgbClr val="FFC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22 </a:t>
            </a:r>
            <a:r>
              <a:rPr lang="es-DO" sz="2600" b="1" dirty="0">
                <a:solidFill>
                  <a:srgbClr val="FFC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Y no se acercarán más los hijos de Israel al tabernáculo de reunión, para que no lleven pecado por el cual mueran. </a:t>
            </a:r>
            <a:r>
              <a:rPr lang="es-DO" sz="2600" b="1" baseline="30000" dirty="0">
                <a:solidFill>
                  <a:srgbClr val="FFC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23 </a:t>
            </a:r>
            <a:r>
              <a:rPr lang="es-DO" sz="2600" b="1" dirty="0">
                <a:solidFill>
                  <a:srgbClr val="FFC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Mas los levitas harán el servicio del tabernáculo de reunión, y ellos llevarán su iniquidad; estatuto perpetuo para vuestros descendientes; y no poseerán heredad entre los hijos de Israel. </a:t>
            </a:r>
            <a:r>
              <a:rPr lang="es-DO" sz="2600" b="1" baseline="30000" dirty="0">
                <a:solidFill>
                  <a:srgbClr val="FFC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24 </a:t>
            </a:r>
            <a:r>
              <a:rPr lang="es-DO" sz="2600" b="1" dirty="0">
                <a:solidFill>
                  <a:srgbClr val="FFC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Porque a los levitas he dado por heredad los diezmos de los hijos de Israel, que ofrecerán a Jehová en ofrenda; por lo cual les he dicho: Entre los hijos de Israel no poseerán heredad¨ </a:t>
            </a:r>
            <a:r>
              <a:rPr lang="es-DO" sz="26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[Números 18:20-24].</a:t>
            </a:r>
          </a:p>
        </p:txBody>
      </p:sp>
    </p:spTree>
    <p:extLst>
      <p:ext uri="{BB962C8B-B14F-4D97-AF65-F5344CB8AC3E}">
        <p14:creationId xmlns:p14="http://schemas.microsoft.com/office/powerpoint/2010/main" val="4228203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ítulo 1"/>
          <p:cNvSpPr txBox="1">
            <a:spLocks/>
          </p:cNvSpPr>
          <p:nvPr/>
        </p:nvSpPr>
        <p:spPr>
          <a:xfrm>
            <a:off x="393828" y="258335"/>
            <a:ext cx="11521507" cy="2639610"/>
          </a:xfrm>
          <a:prstGeom prst="rect">
            <a:avLst/>
          </a:prstGeom>
          <a:solidFill>
            <a:schemeClr val="bg2">
              <a:lumMod val="90000"/>
              <a:lumOff val="10000"/>
              <a:alpha val="52000"/>
            </a:schemeClr>
          </a:solidFill>
          <a:ln>
            <a:noFill/>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457200">
              <a:lnSpc>
                <a:spcPct val="150000"/>
              </a:lnSpc>
              <a:spcBef>
                <a:spcPts val="1000"/>
              </a:spcBef>
              <a:buClr>
                <a:srgbClr val="1E5155">
                  <a:lumMod val="40000"/>
                  <a:lumOff val="60000"/>
                </a:srgbClr>
              </a:buClr>
              <a:buSzPct val="80000"/>
              <a:defRPr/>
            </a:pPr>
            <a:r>
              <a:rPr lang="es-DO" sz="2600" dirty="0">
                <a:effectLst/>
                <a:latin typeface="Calibri" panose="020F0502020204030204" pitchFamily="34" charset="0"/>
                <a:ea typeface="Calibri" panose="020F0502020204030204" pitchFamily="34" charset="0"/>
              </a:rPr>
              <a:t>El individuo que egoístamente utiliza la totalidad de las diez porciones para sí mismo, no apartando una décima para el Señor, es culpable de robarle al Señor. </a:t>
            </a:r>
          </a:p>
          <a:p>
            <a:pPr algn="just" defTabSz="457200">
              <a:lnSpc>
                <a:spcPct val="150000"/>
              </a:lnSpc>
              <a:spcBef>
                <a:spcPts val="1000"/>
              </a:spcBef>
              <a:buClr>
                <a:srgbClr val="1E5155">
                  <a:lumMod val="40000"/>
                  <a:lumOff val="60000"/>
                </a:srgbClr>
              </a:buClr>
              <a:buSzPct val="80000"/>
              <a:defRPr/>
            </a:pPr>
            <a:r>
              <a:rPr lang="es-DO" sz="2600" b="1" dirty="0">
                <a:solidFill>
                  <a:srgbClr val="FFC000"/>
                </a:solidFill>
                <a:effectLst/>
                <a:latin typeface="Calibri" panose="020F0502020204030204" pitchFamily="34" charset="0"/>
                <a:ea typeface="Calibri" panose="020F0502020204030204" pitchFamily="34" charset="0"/>
              </a:rPr>
              <a:t>“¿Robará el hombre a Dios? Pues vosotros me habéis robado. Y dijisteis: ¿En qué te hemos robado? En vuestros diezmos y ofrendas”. </a:t>
            </a:r>
            <a:r>
              <a:rPr lang="es-DO" sz="2600" dirty="0">
                <a:solidFill>
                  <a:srgbClr val="FFC000"/>
                </a:solidFill>
                <a:effectLst/>
                <a:latin typeface="Calibri" panose="020F0502020204030204" pitchFamily="34" charset="0"/>
                <a:ea typeface="Calibri" panose="020F0502020204030204" pitchFamily="34" charset="0"/>
              </a:rPr>
              <a:t>Malaquías 3:8</a:t>
            </a:r>
          </a:p>
          <a:p>
            <a:pPr algn="just" defTabSz="457200">
              <a:lnSpc>
                <a:spcPct val="150000"/>
              </a:lnSpc>
              <a:spcBef>
                <a:spcPts val="1000"/>
              </a:spcBef>
              <a:buClr>
                <a:srgbClr val="1E5155">
                  <a:lumMod val="40000"/>
                  <a:lumOff val="60000"/>
                </a:srgbClr>
              </a:buClr>
              <a:buSzPct val="80000"/>
              <a:defRPr/>
            </a:pPr>
            <a:endParaRPr lang="es-DO" sz="2600" dirty="0">
              <a:effectLst/>
              <a:latin typeface="Calibri" panose="020F0502020204030204" pitchFamily="34" charset="0"/>
              <a:ea typeface="Calibri" panose="020F0502020204030204" pitchFamily="34" charset="0"/>
              <a:cs typeface="Calibri" panose="020F0502020204030204" pitchFamily="34" charset="0"/>
            </a:endParaRPr>
          </a:p>
          <a:p>
            <a:pPr algn="just" defTabSz="457200">
              <a:lnSpc>
                <a:spcPct val="150000"/>
              </a:lnSpc>
              <a:spcBef>
                <a:spcPts val="1000"/>
              </a:spcBef>
              <a:buClr>
                <a:srgbClr val="1E5155">
                  <a:lumMod val="40000"/>
                  <a:lumOff val="60000"/>
                </a:srgbClr>
              </a:buClr>
              <a:buSzPct val="80000"/>
              <a:defRPr/>
            </a:pPr>
            <a:endParaRPr kumimoji="0" lang="es-ES" sz="2600" i="0" u="none" strike="noStrike" kern="1200" cap="none" spc="0" normalizeH="0" baseline="0" noProof="0" dirty="0">
              <a:ln>
                <a:noFill/>
              </a:ln>
              <a:solidFill>
                <a:srgbClr val="FFC000"/>
              </a:solidFill>
              <a:effectLst/>
              <a:uLnTx/>
              <a:uFillTx/>
              <a:latin typeface="Century Gothic" panose="020B0502020202020204"/>
              <a:ea typeface="+mj-ea"/>
              <a:cs typeface="+mj-cs"/>
            </a:endParaRPr>
          </a:p>
        </p:txBody>
      </p:sp>
      <p:sp>
        <p:nvSpPr>
          <p:cNvPr id="6" name="CuadroTexto 5">
            <a:extLst>
              <a:ext uri="{FF2B5EF4-FFF2-40B4-BE49-F238E27FC236}">
                <a16:creationId xmlns:a16="http://schemas.microsoft.com/office/drawing/2014/main" id="{9E182689-0181-4BEA-989E-22A96BED9066}"/>
              </a:ext>
            </a:extLst>
          </p:cNvPr>
          <p:cNvSpPr txBox="1"/>
          <p:nvPr/>
        </p:nvSpPr>
        <p:spPr>
          <a:xfrm>
            <a:off x="393829" y="2897945"/>
            <a:ext cx="11521506" cy="3701721"/>
          </a:xfrm>
          <a:prstGeom prst="rect">
            <a:avLst/>
          </a:prstGeom>
          <a:solidFill>
            <a:schemeClr val="bg2">
              <a:lumMod val="90000"/>
              <a:lumOff val="10000"/>
              <a:alpha val="52000"/>
            </a:schemeClr>
          </a:solidFill>
          <a:ln>
            <a:noFill/>
          </a:ln>
        </p:spPr>
        <p:txBody>
          <a:bodyPr/>
          <a:lstStyle>
            <a:defPPr>
              <a:defRPr lang="es-419"/>
            </a:defPPr>
            <a:lvl1pPr algn="just" defTabSz="457200">
              <a:lnSpc>
                <a:spcPct val="150000"/>
              </a:lnSpc>
              <a:spcBef>
                <a:spcPts val="1000"/>
              </a:spcBef>
              <a:buClr>
                <a:srgbClr val="1E5155">
                  <a:lumMod val="40000"/>
                  <a:lumOff val="60000"/>
                </a:srgbClr>
              </a:buClr>
              <a:buSzPct val="80000"/>
              <a:buNone/>
              <a:defRPr sz="2600">
                <a:effectLst/>
                <a:latin typeface="Calibri" panose="020F0502020204030204" pitchFamily="34" charset="0"/>
                <a:ea typeface="Calibri" panose="020F0502020204030204" pitchFamily="34" charset="0"/>
                <a:cs typeface="+mj-cs"/>
              </a:defRPr>
            </a:lvl1pPr>
          </a:lstStyle>
          <a:p>
            <a:pPr marL="342900" indent="-342900">
              <a:buFont typeface="Arial" panose="020B0604020202020204" pitchFamily="34" charset="0"/>
              <a:buChar char="•"/>
            </a:pPr>
            <a:r>
              <a:rPr lang="es-DO" sz="2500" dirty="0"/>
              <a:t>Abraham le pagó un diezmo fiel a Melquisedec; Melquisedec entonces bendice a Abram. </a:t>
            </a:r>
            <a:r>
              <a:rPr lang="es-DO" sz="2400" dirty="0">
                <a:solidFill>
                  <a:srgbClr val="FFC000"/>
                </a:solidFill>
              </a:rPr>
              <a:t>Génesis 14:17-20 </a:t>
            </a:r>
            <a:endParaRPr lang="es-DO" sz="2500" dirty="0">
              <a:solidFill>
                <a:srgbClr val="FFC000"/>
              </a:solidFill>
            </a:endParaRPr>
          </a:p>
          <a:p>
            <a:pPr marL="342900" indent="-342900">
              <a:buFont typeface="Arial" panose="020B0604020202020204" pitchFamily="34" charset="0"/>
              <a:buChar char="•"/>
            </a:pPr>
            <a:r>
              <a:rPr lang="es-DO" sz="2500" dirty="0"/>
              <a:t>Jacob prometió pagar el diezmo de todo, aun si solo recibía alimento y vestimenta. </a:t>
            </a:r>
            <a:r>
              <a:rPr lang="es-DO" sz="2500" dirty="0">
                <a:solidFill>
                  <a:srgbClr val="FFC000"/>
                </a:solidFill>
              </a:rPr>
              <a:t>E hizo Jacob voto, diciendo: Si fuere Dios conmigo, y me guardare en este viaje en que voy, y me diere pan para comer y vestido para vestir, y si volviere en paz¨ </a:t>
            </a:r>
            <a:r>
              <a:rPr lang="es-DO" sz="2400" dirty="0"/>
              <a:t>Génesis 28:20-22 20</a:t>
            </a:r>
            <a:r>
              <a:rPr lang="es-DO" sz="2400" dirty="0">
                <a:solidFill>
                  <a:srgbClr val="FFC000"/>
                </a:solidFill>
              </a:rPr>
              <a:t> </a:t>
            </a:r>
            <a:endParaRPr lang="es-ES" sz="2500" dirty="0">
              <a:solidFill>
                <a:srgbClr val="FFC000"/>
              </a:solidFill>
            </a:endParaRPr>
          </a:p>
        </p:txBody>
      </p:sp>
    </p:spTree>
    <p:extLst>
      <p:ext uri="{BB962C8B-B14F-4D97-AF65-F5344CB8AC3E}">
        <p14:creationId xmlns:p14="http://schemas.microsoft.com/office/powerpoint/2010/main" val="230924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p:cNvSpPr txBox="1">
            <a:spLocks/>
          </p:cNvSpPr>
          <p:nvPr/>
        </p:nvSpPr>
        <p:spPr>
          <a:xfrm>
            <a:off x="472965" y="682388"/>
            <a:ext cx="11382703" cy="567746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7200" b="1" dirty="0">
                <a:solidFill>
                  <a:schemeClr val="accent2">
                    <a:lumMod val="40000"/>
                    <a:lumOff val="60000"/>
                  </a:schemeClr>
                </a:solidFill>
              </a:rPr>
              <a:t>Sección III: El sacerdocio</a:t>
            </a:r>
            <a:br>
              <a:rPr lang="es-DO" sz="7200" b="1" dirty="0"/>
            </a:br>
            <a:br>
              <a:rPr lang="es-DO" sz="4000" b="1" dirty="0"/>
            </a:br>
            <a:r>
              <a:rPr kumimoji="0" lang="es-ES" sz="6600" b="1" i="0" u="none" strike="noStrike" kern="1200" cap="none" spc="0" normalizeH="0" baseline="0" noProof="0" dirty="0">
                <a:ln>
                  <a:noFill/>
                </a:ln>
                <a:solidFill>
                  <a:srgbClr val="EBEBEB"/>
                </a:solidFill>
                <a:effectLst/>
                <a:uLnTx/>
                <a:uFillTx/>
                <a:latin typeface="Century Gothic" panose="020B0502020202020204"/>
                <a:ea typeface="+mj-ea"/>
                <a:cs typeface="+mj-cs"/>
              </a:rPr>
              <a:t>Capítulo </a:t>
            </a:r>
            <a:r>
              <a:rPr lang="es-ES" sz="6600" b="1" dirty="0">
                <a:solidFill>
                  <a:srgbClr val="EBEBEB"/>
                </a:solidFill>
                <a:latin typeface="Century Gothic" panose="020B0502020202020204"/>
              </a:rPr>
              <a:t>X</a:t>
            </a:r>
            <a:r>
              <a:rPr kumimoji="0" lang="es-ES" sz="6600" b="1" i="0" u="none" strike="noStrike" kern="1200" cap="none" spc="0" normalizeH="0" baseline="0" noProof="0" dirty="0">
                <a:ln>
                  <a:noFill/>
                </a:ln>
                <a:solidFill>
                  <a:srgbClr val="EBEBEB"/>
                </a:solidFill>
                <a:effectLst/>
                <a:uLnTx/>
                <a:uFillTx/>
                <a:latin typeface="Century Gothic" panose="020B0502020202020204"/>
                <a:ea typeface="+mj-ea"/>
                <a:cs typeface="+mj-cs"/>
              </a:rPr>
              <a:t>: </a:t>
            </a:r>
            <a:r>
              <a:rPr lang="es-ES" sz="6600" b="1" dirty="0">
                <a:solidFill>
                  <a:srgbClr val="EBEBEB"/>
                </a:solidFill>
                <a:latin typeface="Century Gothic" panose="020B0502020202020204"/>
              </a:rPr>
              <a:t>Los </a:t>
            </a:r>
            <a:r>
              <a:rPr kumimoji="0" lang="es-ES" sz="6600" b="1" i="0" u="none" strike="noStrike" kern="1200" cap="none" spc="0" normalizeH="0" baseline="0" noProof="0" dirty="0">
                <a:ln>
                  <a:noFill/>
                </a:ln>
                <a:solidFill>
                  <a:srgbClr val="EBEBEB"/>
                </a:solidFill>
                <a:effectLst/>
                <a:uLnTx/>
                <a:uFillTx/>
                <a:latin typeface="Century Gothic" panose="020B0502020202020204"/>
                <a:ea typeface="+mj-ea"/>
                <a:cs typeface="+mj-cs"/>
              </a:rPr>
              <a:t>Sacerdotes</a:t>
            </a:r>
            <a:endParaRPr lang="en-US" sz="7200" b="1" dirty="0"/>
          </a:p>
        </p:txBody>
      </p:sp>
    </p:spTree>
    <p:extLst>
      <p:ext uri="{BB962C8B-B14F-4D97-AF65-F5344CB8AC3E}">
        <p14:creationId xmlns:p14="http://schemas.microsoft.com/office/powerpoint/2010/main" val="1880141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alphaModFix/>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ítulo 1"/>
          <p:cNvSpPr txBox="1">
            <a:spLocks/>
          </p:cNvSpPr>
          <p:nvPr/>
        </p:nvSpPr>
        <p:spPr>
          <a:xfrm>
            <a:off x="518160" y="682389"/>
            <a:ext cx="11068789" cy="337965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457200">
              <a:lnSpc>
                <a:spcPct val="150000"/>
              </a:lnSpc>
              <a:spcBef>
                <a:spcPts val="1000"/>
              </a:spcBef>
              <a:buClr>
                <a:srgbClr val="1E5155">
                  <a:lumMod val="40000"/>
                  <a:lumOff val="60000"/>
                </a:srgbClr>
              </a:buClr>
              <a:buSzPct val="80000"/>
              <a:defRPr/>
            </a:pPr>
            <a:r>
              <a:rPr lang="es-ES" sz="3000" b="1" dirty="0">
                <a:latin typeface="Calibri" panose="020F0502020204030204" pitchFamily="34" charset="0"/>
                <a:ea typeface="Calibri" panose="020F0502020204030204" pitchFamily="34" charset="0"/>
                <a:cs typeface="Times New Roman" panose="02020603050405020304" pitchFamily="18" charset="0"/>
              </a:rPr>
              <a:t>¨</a:t>
            </a:r>
            <a:r>
              <a:rPr lang="es-DO" sz="3000" b="1" dirty="0">
                <a:effectLst/>
                <a:latin typeface="Calibri" panose="020F0502020204030204" pitchFamily="34" charset="0"/>
                <a:ea typeface="Calibri" panose="020F0502020204030204" pitchFamily="34" charset="0"/>
              </a:rPr>
              <a:t>Aquellos que pertenecen a la gran casa de la fe y son hijos de Abraham, harán </a:t>
            </a:r>
            <a:r>
              <a:rPr lang="es-DO" sz="3000" b="1" dirty="0">
                <a:solidFill>
                  <a:srgbClr val="FFC000"/>
                </a:solidFill>
                <a:effectLst/>
                <a:latin typeface="Calibri" panose="020F0502020204030204" pitchFamily="34" charset="0"/>
                <a:ea typeface="Calibri" panose="020F0502020204030204" pitchFamily="34" charset="0"/>
              </a:rPr>
              <a:t>“las obras de Abraham” </a:t>
            </a:r>
            <a:r>
              <a:rPr lang="es-DO" sz="3000" b="1" dirty="0">
                <a:effectLst/>
                <a:latin typeface="Calibri" panose="020F0502020204030204" pitchFamily="34" charset="0"/>
                <a:ea typeface="Calibri" panose="020F0502020204030204" pitchFamily="34" charset="0"/>
              </a:rPr>
              <a:t>Ellos pagarán un diezmo fiel para el sostenimiento de aquellos que, al igual que los sacerdotes Levíticos, entregan sus vidas para el progreso del reino de Dios sobre la tierra. Así como vivieron los sacerdotes “de las cosas del templo,…. </a:t>
            </a:r>
            <a:r>
              <a:rPr lang="es-DO" sz="3000" b="1" i="1" dirty="0">
                <a:effectLst/>
                <a:latin typeface="Calibri" panose="020F0502020204030204" pitchFamily="34" charset="0"/>
                <a:ea typeface="Calibri" panose="020F0502020204030204" pitchFamily="34" charset="0"/>
              </a:rPr>
              <a:t>Así también ordenó el Señor a los que anuncian el evangelio, que vivan del evangelio</a:t>
            </a:r>
            <a:r>
              <a:rPr lang="es-DO" sz="3000" b="1" dirty="0">
                <a:effectLst/>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643320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alphaModFix amt="87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p:cNvSpPr txBox="1">
            <a:spLocks/>
          </p:cNvSpPr>
          <p:nvPr/>
        </p:nvSpPr>
        <p:spPr>
          <a:xfrm>
            <a:off x="295146" y="374073"/>
            <a:ext cx="11758309" cy="90293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dirty="0">
              <a:solidFill>
                <a:schemeClr val="accent1">
                  <a:lumMod val="60000"/>
                  <a:lumOff val="40000"/>
                </a:schemeClr>
              </a:solidFill>
            </a:endParaRPr>
          </a:p>
        </p:txBody>
      </p:sp>
      <p:sp>
        <p:nvSpPr>
          <p:cNvPr id="5" name="Título 1"/>
          <p:cNvSpPr txBox="1">
            <a:spLocks/>
          </p:cNvSpPr>
          <p:nvPr/>
        </p:nvSpPr>
        <p:spPr>
          <a:xfrm>
            <a:off x="295146" y="374073"/>
            <a:ext cx="11296632" cy="6151419"/>
          </a:xfrm>
          <a:prstGeom prst="rect">
            <a:avLst/>
          </a:prstGeom>
          <a:solidFill>
            <a:schemeClr val="accent1">
              <a:lumMod val="50000"/>
              <a:alpha val="74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457200">
              <a:lnSpc>
                <a:spcPct val="150000"/>
              </a:lnSpc>
              <a:spcBef>
                <a:spcPts val="1000"/>
              </a:spcBef>
              <a:buClr>
                <a:srgbClr val="1E5155">
                  <a:lumMod val="40000"/>
                  <a:lumOff val="60000"/>
                </a:srgbClr>
              </a:buClr>
              <a:buSzPct val="80000"/>
              <a:defRPr/>
            </a:pPr>
            <a:r>
              <a:rPr lang="es-DO" sz="2400" baseline="30000" dirty="0">
                <a:solidFill>
                  <a:srgbClr val="FFC000"/>
                </a:solidFill>
                <a:effectLst/>
                <a:latin typeface="Calibri" panose="020F0502020204030204" pitchFamily="34" charset="0"/>
                <a:ea typeface="Times New Roman" panose="02020603050405020304" pitchFamily="18" charset="0"/>
                <a:cs typeface="Calibri" panose="020F0502020204030204" pitchFamily="34" charset="0"/>
              </a:rPr>
              <a:t>9 </a:t>
            </a:r>
            <a:r>
              <a:rPr lang="es-DO" sz="2400" b="1" dirty="0">
                <a:solidFill>
                  <a:srgbClr val="FFC000"/>
                </a:solidFill>
                <a:effectLst/>
                <a:latin typeface="Calibri" panose="020F0502020204030204" pitchFamily="34" charset="0"/>
                <a:ea typeface="Times New Roman" panose="02020603050405020304" pitchFamily="18" charset="0"/>
                <a:cs typeface="Calibri" panose="020F0502020204030204" pitchFamily="34" charset="0"/>
              </a:rPr>
              <a:t>Porque en la ley de Moisés está escrito: No pondrás bozal al buey que trilla. ¿Tiene Dios cuidado de los bueyes, </a:t>
            </a:r>
            <a:r>
              <a:rPr lang="es-DO" sz="2400" b="1" baseline="30000" dirty="0">
                <a:solidFill>
                  <a:srgbClr val="FFC000"/>
                </a:solidFill>
                <a:effectLst/>
                <a:latin typeface="Calibri" panose="020F0502020204030204" pitchFamily="34" charset="0"/>
                <a:ea typeface="Times New Roman" panose="02020603050405020304" pitchFamily="18" charset="0"/>
                <a:cs typeface="Calibri" panose="020F0502020204030204" pitchFamily="34" charset="0"/>
              </a:rPr>
              <a:t>10 </a:t>
            </a:r>
            <a:r>
              <a:rPr lang="es-DO" sz="2400" b="1" dirty="0">
                <a:solidFill>
                  <a:srgbClr val="FFC000"/>
                </a:solidFill>
                <a:effectLst/>
                <a:latin typeface="Calibri" panose="020F0502020204030204" pitchFamily="34" charset="0"/>
                <a:ea typeface="Times New Roman" panose="02020603050405020304" pitchFamily="18" charset="0"/>
                <a:cs typeface="Calibri" panose="020F0502020204030204" pitchFamily="34" charset="0"/>
              </a:rPr>
              <a:t>o lo dice enteramente por nosotros? Pues por nosotros se escribió; porque con esperanza debe arar el que ara, y el que trilla, con esperanza de recibir del fruto. </a:t>
            </a:r>
            <a:r>
              <a:rPr lang="es-DO" sz="2400" b="1" baseline="30000" dirty="0">
                <a:solidFill>
                  <a:srgbClr val="FFC000"/>
                </a:solidFill>
                <a:effectLst/>
                <a:latin typeface="Calibri" panose="020F0502020204030204" pitchFamily="34" charset="0"/>
                <a:ea typeface="Times New Roman" panose="02020603050405020304" pitchFamily="18" charset="0"/>
                <a:cs typeface="Calibri" panose="020F0502020204030204" pitchFamily="34" charset="0"/>
              </a:rPr>
              <a:t>11 </a:t>
            </a:r>
            <a:r>
              <a:rPr lang="es-DO" sz="2400" b="1" dirty="0">
                <a:solidFill>
                  <a:srgbClr val="FFC000"/>
                </a:solidFill>
                <a:effectLst/>
                <a:latin typeface="Calibri" panose="020F0502020204030204" pitchFamily="34" charset="0"/>
                <a:ea typeface="Times New Roman" panose="02020603050405020304" pitchFamily="18" charset="0"/>
                <a:cs typeface="Calibri" panose="020F0502020204030204" pitchFamily="34" charset="0"/>
              </a:rPr>
              <a:t>Si nosotros sembramos entre vosotros lo espiritual, ¿es gran cosa si segáremos de vosotros lo material? </a:t>
            </a:r>
            <a:r>
              <a:rPr lang="es-DO" sz="2400" b="1" baseline="30000" dirty="0">
                <a:solidFill>
                  <a:srgbClr val="FFC000"/>
                </a:solidFill>
                <a:effectLst/>
                <a:latin typeface="Calibri" panose="020F0502020204030204" pitchFamily="34" charset="0"/>
                <a:ea typeface="Times New Roman" panose="02020603050405020304" pitchFamily="18" charset="0"/>
                <a:cs typeface="Calibri" panose="020F0502020204030204" pitchFamily="34" charset="0"/>
              </a:rPr>
              <a:t>12 </a:t>
            </a:r>
            <a:r>
              <a:rPr lang="es-DO" sz="2400" b="1" dirty="0">
                <a:solidFill>
                  <a:srgbClr val="FFC000"/>
                </a:solidFill>
                <a:effectLst/>
                <a:latin typeface="Calibri" panose="020F0502020204030204" pitchFamily="34" charset="0"/>
                <a:ea typeface="Times New Roman" panose="02020603050405020304" pitchFamily="18" charset="0"/>
                <a:cs typeface="Calibri" panose="020F0502020204030204" pitchFamily="34" charset="0"/>
              </a:rPr>
              <a:t>Si otros participan de este derecho sobre vosotros, ¿cuánto más nosotros? </a:t>
            </a:r>
            <a:r>
              <a:rPr lang="en-US" sz="2400" b="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Pero no </a:t>
            </a:r>
            <a:r>
              <a:rPr lang="en-US" sz="2400" b="1" dirty="0" err="1">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hemos</a:t>
            </a:r>
            <a:r>
              <a:rPr lang="en-US" sz="2400" b="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400" b="1" dirty="0" err="1">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usado</a:t>
            </a:r>
            <a:r>
              <a:rPr lang="en-US" sz="2400" b="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 </a:t>
            </a:r>
            <a:r>
              <a:rPr lang="en-US" sz="2400" b="1" dirty="0" err="1">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este</a:t>
            </a:r>
            <a:r>
              <a:rPr lang="en-US" sz="2400" b="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derecho, </a:t>
            </a:r>
            <a:r>
              <a:rPr lang="en-US" sz="2400" b="1" dirty="0" err="1">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sino</a:t>
            </a:r>
            <a:r>
              <a:rPr lang="en-US" sz="2400" b="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que lo </a:t>
            </a:r>
            <a:r>
              <a:rPr lang="en-US" sz="2400" b="1" dirty="0" err="1">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soportamos</a:t>
            </a:r>
            <a:r>
              <a:rPr lang="en-US" sz="2400" b="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400" b="1" dirty="0" err="1">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todo</a:t>
            </a:r>
            <a:r>
              <a:rPr lang="en-US" sz="2400" b="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400" b="1" dirty="0" err="1">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por</a:t>
            </a:r>
            <a:r>
              <a:rPr lang="en-US" sz="2400" b="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 </a:t>
            </a:r>
            <a:r>
              <a:rPr lang="en-US" sz="2400" b="1" dirty="0" err="1">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poner</a:t>
            </a:r>
            <a:r>
              <a:rPr lang="en-US" sz="2400" b="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400" b="1" dirty="0" err="1">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ningún</a:t>
            </a:r>
            <a:r>
              <a:rPr lang="en-US" sz="2400" b="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400" b="1" dirty="0" err="1">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obstáculo</a:t>
            </a:r>
            <a:r>
              <a:rPr lang="en-US" sz="2400" b="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 </a:t>
            </a:r>
            <a:r>
              <a:rPr lang="en-US" sz="2400" b="1" dirty="0" err="1">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evangelio</a:t>
            </a:r>
            <a:r>
              <a:rPr lang="en-US" sz="2400" b="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 Cristo. </a:t>
            </a:r>
            <a:r>
              <a:rPr lang="en-US" sz="2400" b="1" baseline="30000"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13 </a:t>
            </a:r>
            <a:r>
              <a:rPr lang="en-US" sz="2400" b="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a:t>
            </a:r>
            <a:r>
              <a:rPr lang="en-US" sz="2400" b="1" dirty="0" err="1">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sabéis</a:t>
            </a:r>
            <a:r>
              <a:rPr lang="en-US" sz="2400" b="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que </a:t>
            </a:r>
            <a:r>
              <a:rPr lang="en-US" sz="2400" b="1" dirty="0" err="1">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los</a:t>
            </a:r>
            <a:r>
              <a:rPr lang="en-US" sz="2400" b="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que </a:t>
            </a:r>
            <a:r>
              <a:rPr lang="en-US" sz="2400" b="1" dirty="0" err="1">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trabajan</a:t>
            </a:r>
            <a:r>
              <a:rPr lang="en-US" sz="2400" b="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400" b="1" dirty="0" err="1">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a:t>
            </a:r>
            <a:r>
              <a:rPr lang="en-US" sz="2400" b="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las </a:t>
            </a:r>
            <a:r>
              <a:rPr lang="en-US" sz="2400" b="1" dirty="0" err="1">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cosas</a:t>
            </a:r>
            <a:r>
              <a:rPr lang="en-US" sz="2400" b="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400" b="1" dirty="0" err="1">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sagradas</a:t>
            </a:r>
            <a:r>
              <a:rPr lang="en-US" sz="2400" b="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400" b="1" dirty="0" err="1">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comen</a:t>
            </a:r>
            <a:r>
              <a:rPr lang="en-US" sz="2400" b="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del </a:t>
            </a:r>
            <a:r>
              <a:rPr lang="en-US" sz="2400" b="1" dirty="0" err="1">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templo</a:t>
            </a:r>
            <a:r>
              <a:rPr lang="en-US" sz="2400" b="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 que </a:t>
            </a:r>
            <a:r>
              <a:rPr lang="en-US" sz="2400" b="1" dirty="0" err="1">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los</a:t>
            </a:r>
            <a:r>
              <a:rPr lang="en-US" sz="2400" b="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que </a:t>
            </a:r>
            <a:r>
              <a:rPr lang="en-US" sz="2400" b="1" dirty="0" err="1">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sirven</a:t>
            </a:r>
            <a:r>
              <a:rPr lang="en-US" sz="2400" b="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 altar, del altar </a:t>
            </a:r>
            <a:r>
              <a:rPr lang="en-US" sz="2400" b="1" dirty="0" err="1">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participan</a:t>
            </a:r>
            <a:r>
              <a:rPr lang="en-US" sz="2400" b="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400" b="1" baseline="30000"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14 </a:t>
            </a:r>
            <a:r>
              <a:rPr lang="en-US" sz="2400" b="1" dirty="0" err="1">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Así</a:t>
            </a:r>
            <a:r>
              <a:rPr lang="en-US" sz="2400" b="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400" b="1" dirty="0" err="1">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también</a:t>
            </a:r>
            <a:r>
              <a:rPr lang="en-US" sz="2400" b="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400" b="1" dirty="0" err="1">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ordenó</a:t>
            </a:r>
            <a:r>
              <a:rPr lang="en-US" sz="2400" b="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400" b="1" dirty="0" err="1">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a:t>
            </a:r>
            <a:r>
              <a:rPr lang="en-US" sz="2400" b="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400" b="1" dirty="0" err="1">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Señor</a:t>
            </a:r>
            <a:r>
              <a:rPr lang="en-US" sz="2400" b="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 </a:t>
            </a:r>
            <a:r>
              <a:rPr lang="en-US" sz="2400" b="1" dirty="0" err="1">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los</a:t>
            </a:r>
            <a:r>
              <a:rPr lang="en-US" sz="2400" b="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que </a:t>
            </a:r>
            <a:r>
              <a:rPr lang="en-US" sz="2400" b="1" dirty="0" err="1">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anuncian</a:t>
            </a:r>
            <a:r>
              <a:rPr lang="en-US" sz="2400" b="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400" b="1" dirty="0" err="1">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a:t>
            </a:r>
            <a:r>
              <a:rPr lang="en-US" sz="2400" b="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400" b="1" dirty="0" err="1">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evangelio</a:t>
            </a:r>
            <a:r>
              <a:rPr lang="en-US" sz="2400" b="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que </a:t>
            </a:r>
            <a:r>
              <a:rPr lang="en-US" sz="2400" b="1" dirty="0" err="1">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vivan</a:t>
            </a:r>
            <a:r>
              <a:rPr lang="en-US" sz="2400" b="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del </a:t>
            </a:r>
            <a:r>
              <a:rPr lang="en-US" sz="2400" b="1" dirty="0" err="1">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evangelio</a:t>
            </a:r>
            <a:r>
              <a:rPr lang="en-US" sz="2400" b="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 </a:t>
            </a:r>
            <a:r>
              <a:rPr lang="en-US" sz="2400" b="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Corintios</a:t>
            </a:r>
            <a:r>
              <a:rPr lang="en-US" sz="2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9:9-14</a:t>
            </a:r>
          </a:p>
          <a:p>
            <a:pPr algn="just" defTabSz="457200">
              <a:lnSpc>
                <a:spcPct val="150000"/>
              </a:lnSpc>
              <a:spcBef>
                <a:spcPts val="1000"/>
              </a:spcBef>
              <a:buClr>
                <a:srgbClr val="1E5155">
                  <a:lumMod val="40000"/>
                  <a:lumOff val="60000"/>
                </a:srgbClr>
              </a:buClr>
              <a:buSzPct val="80000"/>
              <a:defRPr/>
            </a:pPr>
            <a:endParaRPr kumimoji="0" lang="es-ES" sz="2400" b="1" i="0" u="none" strike="noStrike" kern="1200" cap="none" spc="0" normalizeH="0" baseline="0" noProof="0" dirty="0">
              <a:ln>
                <a:noFill/>
              </a:ln>
              <a:solidFill>
                <a:srgbClr val="FFC000"/>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3102566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2">
                <a:shade val="69000"/>
                <a:hueMod val="108000"/>
                <a:satMod val="164000"/>
                <a:lumMod val="74000"/>
              </a:schemeClr>
              <a:schemeClr val="bg2">
                <a:tint val="96000"/>
                <a:hueMod val="88000"/>
                <a:satMod val="140000"/>
                <a:lumMod val="132000"/>
              </a:schemeClr>
            </a:duotone>
            <a:lum/>
          </a:blip>
          <a:srcRect/>
          <a:stretch>
            <a:fillRect/>
          </a:stretch>
        </a:blipFill>
        <a:effectLst/>
      </p:bgPr>
    </p:bg>
    <p:spTree>
      <p:nvGrpSpPr>
        <p:cNvPr id="1" name=""/>
        <p:cNvGrpSpPr/>
        <p:nvPr/>
      </p:nvGrpSpPr>
      <p:grpSpPr>
        <a:xfrm>
          <a:off x="0" y="0"/>
          <a:ext cx="0" cy="0"/>
          <a:chOff x="0" y="0"/>
          <a:chExt cx="0" cy="0"/>
        </a:xfrm>
      </p:grpSpPr>
      <p:pic>
        <p:nvPicPr>
          <p:cNvPr id="1060" name="Picture 1059">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62" name="Picture 1061">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064" name="Oval 1063">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66" name="Picture 1065">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68" name="Picture 1067">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070" name="Rectangle 1069">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72"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40000"/>
            </a:schemeClr>
          </a:solidFill>
          <a:ln>
            <a:noFill/>
          </a:ln>
        </p:spPr>
        <p:txBody>
          <a:bodyPr rtlCol="0" anchor="ctr"/>
          <a:lstStyle/>
          <a:p>
            <a:pPr algn="ctr"/>
            <a:endParaRPr lang="en-US">
              <a:solidFill>
                <a:schemeClr val="tx1"/>
              </a:solidFill>
            </a:endParaRPr>
          </a:p>
        </p:txBody>
      </p:sp>
      <p:sp>
        <p:nvSpPr>
          <p:cNvPr id="1074" name="Freeform: Shape 1073">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aphicFrame>
        <p:nvGraphicFramePr>
          <p:cNvPr id="3" name="Tabla 2">
            <a:extLst>
              <a:ext uri="{FF2B5EF4-FFF2-40B4-BE49-F238E27FC236}">
                <a16:creationId xmlns:a16="http://schemas.microsoft.com/office/drawing/2014/main" id="{3B252CF8-CD61-566D-71B7-8BE426DC68FB}"/>
              </a:ext>
            </a:extLst>
          </p:cNvPr>
          <p:cNvGraphicFramePr>
            <a:graphicFrameLocks noGrp="1"/>
          </p:cNvGraphicFramePr>
          <p:nvPr>
            <p:extLst>
              <p:ext uri="{D42A27DB-BD31-4B8C-83A1-F6EECF244321}">
                <p14:modId xmlns:p14="http://schemas.microsoft.com/office/powerpoint/2010/main" val="4095837783"/>
              </p:ext>
            </p:extLst>
          </p:nvPr>
        </p:nvGraphicFramePr>
        <p:xfrm>
          <a:off x="1000374" y="1512213"/>
          <a:ext cx="10123238" cy="5115560"/>
        </p:xfrm>
        <a:graphic>
          <a:graphicData uri="http://schemas.openxmlformats.org/drawingml/2006/table">
            <a:tbl>
              <a:tblPr firstRow="1" firstCol="1" bandRow="1">
                <a:tableStyleId>{8799B23B-EC83-4686-B30A-512413B5E67A}</a:tableStyleId>
              </a:tblPr>
              <a:tblGrid>
                <a:gridCol w="5061619">
                  <a:extLst>
                    <a:ext uri="{9D8B030D-6E8A-4147-A177-3AD203B41FA5}">
                      <a16:colId xmlns:a16="http://schemas.microsoft.com/office/drawing/2014/main" val="1515989389"/>
                    </a:ext>
                  </a:extLst>
                </a:gridCol>
                <a:gridCol w="5061619">
                  <a:extLst>
                    <a:ext uri="{9D8B030D-6E8A-4147-A177-3AD203B41FA5}">
                      <a16:colId xmlns:a16="http://schemas.microsoft.com/office/drawing/2014/main" val="1689262919"/>
                    </a:ext>
                  </a:extLst>
                </a:gridCol>
              </a:tblGrid>
              <a:tr h="1416937">
                <a:tc>
                  <a:txBody>
                    <a:bodyPr/>
                    <a:lstStyle/>
                    <a:p>
                      <a:pPr marL="6350" marR="189230" indent="-6350" algn="just">
                        <a:lnSpc>
                          <a:spcPct val="100000"/>
                        </a:lnSpc>
                        <a:spcAft>
                          <a:spcPts val="980"/>
                        </a:spcAft>
                      </a:pPr>
                      <a:r>
                        <a:rPr lang="es-DO" sz="2100" kern="100" dirty="0">
                          <a:effectLst/>
                        </a:rPr>
                        <a:t>Hebreos 8:5 </a:t>
                      </a:r>
                    </a:p>
                    <a:p>
                      <a:pPr marL="6350" marR="189230" indent="-6350" algn="just">
                        <a:lnSpc>
                          <a:spcPct val="100000"/>
                        </a:lnSpc>
                        <a:spcAft>
                          <a:spcPts val="980"/>
                        </a:spcAft>
                      </a:pPr>
                      <a:r>
                        <a:rPr lang="es-DO" sz="2100" b="1" kern="100" dirty="0">
                          <a:solidFill>
                            <a:srgbClr val="FFC000"/>
                          </a:solidFill>
                          <a:effectLst/>
                        </a:rPr>
                        <a:t>Los sacerdotes  servían “somos “lo que es figura y sombra de las cosas celestiales”.  </a:t>
                      </a:r>
                    </a:p>
                    <a:p>
                      <a:pPr marL="6350" marR="189230" indent="-6350" algn="just">
                        <a:lnSpc>
                          <a:spcPct val="100000"/>
                        </a:lnSpc>
                        <a:spcAft>
                          <a:spcPts val="980"/>
                        </a:spcAft>
                      </a:pPr>
                      <a:r>
                        <a:rPr lang="es-DO" sz="2100" kern="100" dirty="0">
                          <a:effectLst/>
                        </a:rPr>
                        <a:t> </a:t>
                      </a:r>
                      <a:endParaRPr lang="es-DO" sz="2100" kern="100" dirty="0">
                        <a:solidFill>
                          <a:srgbClr val="000000"/>
                        </a:solidFill>
                        <a:effectLst/>
                        <a:latin typeface="Calibri" panose="020F0502020204030204" pitchFamily="34" charset="0"/>
                        <a:ea typeface="Calibri" panose="020F0502020204030204" pitchFamily="34" charset="0"/>
                      </a:endParaRPr>
                    </a:p>
                  </a:txBody>
                  <a:tcPr marL="68580" marR="68580" marT="0" marB="0">
                    <a:solidFill>
                      <a:schemeClr val="bg1">
                        <a:alpha val="60000"/>
                      </a:schemeClr>
                    </a:solidFill>
                  </a:tcPr>
                </a:tc>
                <a:tc>
                  <a:txBody>
                    <a:bodyPr/>
                    <a:lstStyle/>
                    <a:p>
                      <a:pPr marL="6350" marR="189230" indent="-6350" algn="just">
                        <a:lnSpc>
                          <a:spcPct val="100000"/>
                        </a:lnSpc>
                        <a:spcAft>
                          <a:spcPts val="980"/>
                        </a:spcAft>
                      </a:pPr>
                      <a:r>
                        <a:rPr lang="es-DO" sz="2100" kern="100" dirty="0">
                          <a:effectLst/>
                        </a:rPr>
                        <a:t>Hebreos 10:10 </a:t>
                      </a:r>
                    </a:p>
                    <a:p>
                      <a:pPr marL="6350" marR="189230" indent="-6350" algn="just">
                        <a:lnSpc>
                          <a:spcPct val="100000"/>
                        </a:lnSpc>
                        <a:spcAft>
                          <a:spcPts val="980"/>
                        </a:spcAft>
                      </a:pPr>
                      <a:r>
                        <a:rPr lang="es-DO" sz="2100" kern="100" dirty="0">
                          <a:solidFill>
                            <a:srgbClr val="FFC000"/>
                          </a:solidFill>
                          <a:effectLst/>
                        </a:rPr>
                        <a:t>¨Somos santificados mediante la ofrenda  del cuerpo de  Jesucristo hecha una vez para siempre¨.</a:t>
                      </a:r>
                      <a:endParaRPr lang="es-DO" sz="2100" kern="100" dirty="0">
                        <a:solidFill>
                          <a:srgbClr val="FFC000"/>
                        </a:solidFill>
                        <a:effectLst/>
                        <a:latin typeface="Calibri" panose="020F0502020204030204" pitchFamily="34" charset="0"/>
                        <a:ea typeface="Calibri" panose="020F0502020204030204" pitchFamily="34" charset="0"/>
                      </a:endParaRPr>
                    </a:p>
                  </a:txBody>
                  <a:tcPr marL="68580" marR="68580" marT="0" marB="0">
                    <a:solidFill>
                      <a:schemeClr val="bg1">
                        <a:alpha val="60000"/>
                      </a:schemeClr>
                    </a:solidFill>
                  </a:tcPr>
                </a:tc>
                <a:extLst>
                  <a:ext uri="{0D108BD9-81ED-4DB2-BD59-A6C34878D82A}">
                    <a16:rowId xmlns:a16="http://schemas.microsoft.com/office/drawing/2014/main" val="3906021202"/>
                  </a:ext>
                </a:extLst>
              </a:tr>
              <a:tr h="1416937">
                <a:tc>
                  <a:txBody>
                    <a:bodyPr/>
                    <a:lstStyle/>
                    <a:p>
                      <a:pPr marL="6350" marR="189230" indent="-6350" algn="just">
                        <a:lnSpc>
                          <a:spcPct val="100000"/>
                        </a:lnSpc>
                        <a:spcAft>
                          <a:spcPts val="980"/>
                        </a:spcAft>
                      </a:pPr>
                      <a:r>
                        <a:rPr lang="es-DO" sz="2100" kern="100" dirty="0">
                          <a:effectLst/>
                        </a:rPr>
                        <a:t>1 Crónicas 24:1-19,31 </a:t>
                      </a:r>
                    </a:p>
                    <a:p>
                      <a:pPr marL="6350" marR="189230" indent="-6350" algn="just">
                        <a:lnSpc>
                          <a:spcPct val="100000"/>
                        </a:lnSpc>
                        <a:spcAft>
                          <a:spcPts val="980"/>
                        </a:spcAft>
                      </a:pPr>
                      <a:r>
                        <a:rPr lang="es-DO" sz="2100" kern="100" dirty="0">
                          <a:solidFill>
                            <a:srgbClr val="FFC000"/>
                          </a:solidFill>
                          <a:effectLst/>
                        </a:rPr>
                        <a:t>Los sacerdotes  eran divididos en veinticuatro grupos,   con un jefe sobre cada grupo </a:t>
                      </a:r>
                    </a:p>
                    <a:p>
                      <a:pPr marL="6350" marR="189230" indent="-6350" algn="just">
                        <a:lnSpc>
                          <a:spcPct val="100000"/>
                        </a:lnSpc>
                        <a:spcAft>
                          <a:spcPts val="980"/>
                        </a:spcAft>
                      </a:pPr>
                      <a:r>
                        <a:rPr lang="es-DO" sz="2100" kern="100" dirty="0">
                          <a:effectLst/>
                        </a:rPr>
                        <a:t> </a:t>
                      </a:r>
                      <a:endParaRPr lang="es-DO" sz="2100" kern="100" dirty="0">
                        <a:solidFill>
                          <a:srgbClr val="000000"/>
                        </a:solidFill>
                        <a:effectLst/>
                        <a:latin typeface="Calibri" panose="020F0502020204030204" pitchFamily="34" charset="0"/>
                        <a:ea typeface="Calibri" panose="020F0502020204030204" pitchFamily="34" charset="0"/>
                      </a:endParaRPr>
                    </a:p>
                  </a:txBody>
                  <a:tcPr marL="68580" marR="68580" marT="0" marB="0">
                    <a:solidFill>
                      <a:schemeClr val="bg1">
                        <a:alpha val="60000"/>
                      </a:schemeClr>
                    </a:solidFill>
                  </a:tcPr>
                </a:tc>
                <a:tc>
                  <a:txBody>
                    <a:bodyPr/>
                    <a:lstStyle/>
                    <a:p>
                      <a:pPr marL="6350" marR="7620" indent="-6350" algn="just">
                        <a:lnSpc>
                          <a:spcPct val="100000"/>
                        </a:lnSpc>
                        <a:spcAft>
                          <a:spcPts val="980"/>
                        </a:spcAft>
                      </a:pPr>
                      <a:r>
                        <a:rPr lang="es-DO" sz="2100" b="1" kern="100" dirty="0">
                          <a:effectLst/>
                        </a:rPr>
                        <a:t>Apocalipsis 4:4,5; 5:8-10 </a:t>
                      </a:r>
                    </a:p>
                    <a:p>
                      <a:pPr marL="6350" marR="7620" indent="-6350" algn="just">
                        <a:lnSpc>
                          <a:spcPct val="100000"/>
                        </a:lnSpc>
                        <a:spcAft>
                          <a:spcPts val="980"/>
                        </a:spcAft>
                      </a:pPr>
                      <a:r>
                        <a:rPr lang="es-DO" sz="2100" b="1" kern="100" dirty="0">
                          <a:solidFill>
                            <a:srgbClr val="FFC000"/>
                          </a:solidFill>
                          <a:effectLst/>
                        </a:rPr>
                        <a:t>Juan vio  veinticuatro ancianos en el primer apartamento del santuario celestial.</a:t>
                      </a:r>
                      <a:endParaRPr lang="es-DO" sz="2100" b="1" kern="100" dirty="0">
                        <a:solidFill>
                          <a:srgbClr val="FFC000"/>
                        </a:solidFill>
                        <a:effectLst/>
                        <a:latin typeface="Calibri" panose="020F0502020204030204" pitchFamily="34" charset="0"/>
                        <a:ea typeface="Calibri" panose="020F0502020204030204" pitchFamily="34" charset="0"/>
                      </a:endParaRPr>
                    </a:p>
                  </a:txBody>
                  <a:tcPr marL="68580" marR="68580" marT="0" marB="0">
                    <a:solidFill>
                      <a:schemeClr val="bg1">
                        <a:alpha val="60000"/>
                      </a:schemeClr>
                    </a:solidFill>
                  </a:tcPr>
                </a:tc>
                <a:extLst>
                  <a:ext uri="{0D108BD9-81ED-4DB2-BD59-A6C34878D82A}">
                    <a16:rowId xmlns:a16="http://schemas.microsoft.com/office/drawing/2014/main" val="1553705423"/>
                  </a:ext>
                </a:extLst>
              </a:tr>
              <a:tr h="1196318">
                <a:tc>
                  <a:txBody>
                    <a:bodyPr/>
                    <a:lstStyle/>
                    <a:p>
                      <a:pPr marL="6350" marR="189230" indent="-6350" algn="just">
                        <a:lnSpc>
                          <a:spcPct val="100000"/>
                        </a:lnSpc>
                        <a:spcAft>
                          <a:spcPts val="980"/>
                        </a:spcAft>
                      </a:pPr>
                      <a:r>
                        <a:rPr lang="es-DO" sz="2100" kern="100" dirty="0">
                          <a:effectLst/>
                        </a:rPr>
                        <a:t>Esdras 2:61-62 </a:t>
                      </a:r>
                    </a:p>
                    <a:p>
                      <a:pPr marL="6350" marR="189230" indent="-6350" algn="just">
                        <a:lnSpc>
                          <a:spcPct val="100000"/>
                        </a:lnSpc>
                        <a:spcAft>
                          <a:spcPts val="980"/>
                        </a:spcAft>
                      </a:pPr>
                      <a:r>
                        <a:rPr lang="es-DO" sz="2100" b="1" kern="100" dirty="0">
                          <a:solidFill>
                            <a:srgbClr val="FFC000"/>
                          </a:solidFill>
                          <a:effectLst/>
                        </a:rPr>
                        <a:t>Se llevaba un registro de todos aquellos que tenían derecho a ejercer   sacerdocio</a:t>
                      </a:r>
                      <a:endParaRPr lang="es-DO" sz="2100" b="1" kern="100" dirty="0">
                        <a:solidFill>
                          <a:srgbClr val="FFC000"/>
                        </a:solidFill>
                        <a:effectLst/>
                        <a:latin typeface="Calibri" panose="020F0502020204030204" pitchFamily="34" charset="0"/>
                        <a:ea typeface="Calibri" panose="020F0502020204030204" pitchFamily="34" charset="0"/>
                      </a:endParaRPr>
                    </a:p>
                  </a:txBody>
                  <a:tcPr marL="68580" marR="68580" marT="0" marB="0">
                    <a:solidFill>
                      <a:schemeClr val="bg1">
                        <a:alpha val="60000"/>
                      </a:schemeClr>
                    </a:solidFill>
                  </a:tcPr>
                </a:tc>
                <a:tc>
                  <a:txBody>
                    <a:bodyPr/>
                    <a:lstStyle/>
                    <a:p>
                      <a:pPr marL="6350" marR="7620" indent="-6350" algn="just">
                        <a:lnSpc>
                          <a:spcPct val="100000"/>
                        </a:lnSpc>
                        <a:spcAft>
                          <a:spcPts val="3560"/>
                        </a:spcAft>
                      </a:pPr>
                      <a:r>
                        <a:rPr lang="es-DO" sz="2100" b="1" kern="100" dirty="0">
                          <a:effectLst/>
                        </a:rPr>
                        <a:t>Apocalipsis 20:15 </a:t>
                      </a:r>
                      <a:r>
                        <a:rPr lang="es-DO" sz="2100" b="1" kern="100" dirty="0">
                          <a:solidFill>
                            <a:srgbClr val="FFC000"/>
                          </a:solidFill>
                          <a:effectLst/>
                        </a:rPr>
                        <a:t>Ninguno será salvo excepto cuyos nombres estén en el libro de la vida.</a:t>
                      </a:r>
                      <a:endParaRPr lang="es-DO" sz="2100" b="1" kern="100" dirty="0">
                        <a:solidFill>
                          <a:srgbClr val="FFC000"/>
                        </a:solidFill>
                        <a:effectLst/>
                        <a:latin typeface="Calibri" panose="020F0502020204030204" pitchFamily="34" charset="0"/>
                        <a:ea typeface="Calibri" panose="020F0502020204030204" pitchFamily="34" charset="0"/>
                      </a:endParaRPr>
                    </a:p>
                  </a:txBody>
                  <a:tcPr marL="68580" marR="68580" marT="0" marB="0">
                    <a:solidFill>
                      <a:schemeClr val="bg1">
                        <a:alpha val="60000"/>
                      </a:schemeClr>
                    </a:solidFill>
                  </a:tcPr>
                </a:tc>
                <a:extLst>
                  <a:ext uri="{0D108BD9-81ED-4DB2-BD59-A6C34878D82A}">
                    <a16:rowId xmlns:a16="http://schemas.microsoft.com/office/drawing/2014/main" val="3830118848"/>
                  </a:ext>
                </a:extLst>
              </a:tr>
            </a:tbl>
          </a:graphicData>
        </a:graphic>
      </p:graphicFrame>
      <p:sp>
        <p:nvSpPr>
          <p:cNvPr id="6" name="Título 5">
            <a:extLst>
              <a:ext uri="{FF2B5EF4-FFF2-40B4-BE49-F238E27FC236}">
                <a16:creationId xmlns:a16="http://schemas.microsoft.com/office/drawing/2014/main" id="{B5CF7DDB-A880-3AFE-515C-6D2A89DB885E}"/>
              </a:ext>
            </a:extLst>
          </p:cNvPr>
          <p:cNvSpPr>
            <a:spLocks noGrp="1"/>
          </p:cNvSpPr>
          <p:nvPr>
            <p:ph type="title"/>
          </p:nvPr>
        </p:nvSpPr>
        <p:spPr>
          <a:xfrm>
            <a:off x="1000374" y="570703"/>
            <a:ext cx="10123238" cy="774890"/>
          </a:xfrm>
          <a:solidFill>
            <a:srgbClr val="D6A300">
              <a:alpha val="92000"/>
            </a:srgbClr>
          </a:solidFill>
        </p:spPr>
        <p:txBody>
          <a:bodyPr/>
          <a:lstStyle/>
          <a:p>
            <a:pPr algn="ctr"/>
            <a:r>
              <a:rPr lang="es-DO" dirty="0"/>
              <a:t>TIPO					     		ANTITIPO</a:t>
            </a:r>
          </a:p>
        </p:txBody>
      </p:sp>
    </p:spTree>
    <p:extLst>
      <p:ext uri="{BB962C8B-B14F-4D97-AF65-F5344CB8AC3E}">
        <p14:creationId xmlns:p14="http://schemas.microsoft.com/office/powerpoint/2010/main" val="37502401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4">
            <a:extLst>
              <a:ext uri="{FF2B5EF4-FFF2-40B4-BE49-F238E27FC236}">
                <a16:creationId xmlns:a16="http://schemas.microsoft.com/office/drawing/2014/main" id="{2D8FDD8E-CD0E-8DAD-43A3-9A5B7F55511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2061"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TextBox 14">
            <a:extLst>
              <a:ext uri="{FF2B5EF4-FFF2-40B4-BE49-F238E27FC236}">
                <a16:creationId xmlns:a16="http://schemas.microsoft.com/office/drawing/2014/main" id="{1B0EF8A4-1B05-FD39-A6F1-FF945C847272}"/>
              </a:ext>
            </a:extLst>
          </p:cNvPr>
          <p:cNvSpPr txBox="1"/>
          <p:nvPr/>
        </p:nvSpPr>
        <p:spPr>
          <a:xfrm>
            <a:off x="1052876" y="1146840"/>
            <a:ext cx="10110370" cy="6932924"/>
          </a:xfrm>
          <a:prstGeom prst="rect">
            <a:avLst/>
          </a:prstGeom>
          <a:noFill/>
        </p:spPr>
        <p:txBody>
          <a:bodyPr wrap="square">
            <a:spAutoFit/>
          </a:bodyPr>
          <a:lstStyle/>
          <a:p>
            <a:r>
              <a:rPr lang="es-ES" sz="2000" b="1" dirty="0">
                <a:solidFill>
                  <a:schemeClr val="accent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1</a:t>
            </a:r>
            <a:r>
              <a:rPr lang="es-DO" sz="2000" dirty="0"/>
              <a:t> ¿Quién era el sacerdote y rey de Salem en los días de Abraham?</a:t>
            </a:r>
          </a:p>
          <a:p>
            <a:endParaRPr lang="es-DO" sz="2000" dirty="0"/>
          </a:p>
          <a:p>
            <a:pPr>
              <a:lnSpc>
                <a:spcPct val="150000"/>
              </a:lnSpc>
            </a:pPr>
            <a:r>
              <a:rPr lang="es-DO" sz="2000" dirty="0"/>
              <a:t>a) Aarón</a:t>
            </a:r>
          </a:p>
          <a:p>
            <a:pPr>
              <a:lnSpc>
                <a:spcPct val="150000"/>
              </a:lnSpc>
            </a:pPr>
            <a:r>
              <a:rPr lang="es-DO" sz="2000" dirty="0"/>
              <a:t>b) Melquisedec</a:t>
            </a:r>
          </a:p>
          <a:p>
            <a:pPr>
              <a:lnSpc>
                <a:spcPct val="150000"/>
              </a:lnSpc>
            </a:pPr>
            <a:r>
              <a:rPr lang="es-DO" sz="2000" dirty="0"/>
              <a:t>c) Moisés</a:t>
            </a:r>
          </a:p>
          <a:p>
            <a:pPr>
              <a:lnSpc>
                <a:spcPct val="150000"/>
              </a:lnSpc>
            </a:pPr>
            <a:r>
              <a:rPr lang="es-DO" sz="2000" dirty="0"/>
              <a:t>Respuesta correcta: </a:t>
            </a:r>
            <a:r>
              <a:rPr lang="es-DO" sz="2000" b="1" dirty="0">
                <a:solidFill>
                  <a:srgbClr val="FFFF00"/>
                </a:solidFill>
              </a:rPr>
              <a:t>b) Melquisedec</a:t>
            </a:r>
          </a:p>
          <a:p>
            <a:pPr>
              <a:lnSpc>
                <a:spcPct val="150000"/>
              </a:lnSpc>
            </a:pPr>
            <a:endParaRPr lang="es-DO" sz="2000" dirty="0"/>
          </a:p>
          <a:p>
            <a:pPr>
              <a:lnSpc>
                <a:spcPct val="150000"/>
              </a:lnSpc>
            </a:pPr>
            <a:endParaRPr lang="es-DO" sz="2000" dirty="0"/>
          </a:p>
          <a:p>
            <a:r>
              <a:rPr lang="es-ES" sz="2000" b="1" dirty="0">
                <a:solidFill>
                  <a:schemeClr val="accent2">
                    <a:lumMod val="60000"/>
                    <a:lumOff val="40000"/>
                  </a:schemeClr>
                </a:solidFill>
                <a:latin typeface="Calibri" panose="020F0502020204030204" pitchFamily="34" charset="0"/>
                <a:ea typeface="Calibri" panose="020F0502020204030204" pitchFamily="34" charset="0"/>
                <a:cs typeface="Calibri" panose="020F0502020204030204" pitchFamily="34" charset="0"/>
              </a:rPr>
              <a:t>2. </a:t>
            </a:r>
            <a:r>
              <a:rPr lang="es-DO" sz="2000" dirty="0"/>
              <a:t>¿Quién fue nombrado sacerdote de la orden de Melquisedec?</a:t>
            </a:r>
          </a:p>
          <a:p>
            <a:r>
              <a:rPr lang="es-DO" sz="2000" dirty="0"/>
              <a:t>a) Juan el Bautista</a:t>
            </a:r>
          </a:p>
          <a:p>
            <a:r>
              <a:rPr lang="es-DO" sz="2000" dirty="0"/>
              <a:t>b) Jesucristo</a:t>
            </a:r>
          </a:p>
          <a:p>
            <a:r>
              <a:rPr lang="es-DO" sz="2000" dirty="0"/>
              <a:t>c) Pedro</a:t>
            </a:r>
          </a:p>
          <a:p>
            <a:endParaRPr lang="es-DO" sz="2000" dirty="0"/>
          </a:p>
          <a:p>
            <a:r>
              <a:rPr lang="es-DO" sz="2000" dirty="0"/>
              <a:t>Respuesta correcta: </a:t>
            </a:r>
            <a:r>
              <a:rPr lang="es-DO" sz="2000" b="1" dirty="0">
                <a:solidFill>
                  <a:srgbClr val="FFFF00"/>
                </a:solidFill>
              </a:rPr>
              <a:t>b) Jesucristo</a:t>
            </a:r>
          </a:p>
          <a:p>
            <a:pPr>
              <a:lnSpc>
                <a:spcPct val="150000"/>
              </a:lnSpc>
            </a:pPr>
            <a:endParaRPr lang="en-US" sz="1900" b="1"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50000"/>
              </a:lnSpc>
              <a:spcBef>
                <a:spcPts val="0"/>
              </a:spcBef>
              <a:spcAft>
                <a:spcPts val="0"/>
              </a:spcAft>
            </a:pP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800"/>
              </a:spcAft>
            </a:pP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900" b="1" dirty="0"/>
          </a:p>
        </p:txBody>
      </p:sp>
      <p:sp>
        <p:nvSpPr>
          <p:cNvPr id="4" name="CuadroTexto 3">
            <a:extLst>
              <a:ext uri="{FF2B5EF4-FFF2-40B4-BE49-F238E27FC236}">
                <a16:creationId xmlns:a16="http://schemas.microsoft.com/office/drawing/2014/main" id="{A50110C5-A2B1-5F43-2D77-CD6EB20444CA}"/>
              </a:ext>
            </a:extLst>
          </p:cNvPr>
          <p:cNvSpPr txBox="1"/>
          <p:nvPr/>
        </p:nvSpPr>
        <p:spPr>
          <a:xfrm>
            <a:off x="1052876" y="279939"/>
            <a:ext cx="6956946" cy="655308"/>
          </a:xfrm>
          <a:prstGeom prst="rect">
            <a:avLst/>
          </a:prstGeom>
          <a:noFill/>
        </p:spPr>
        <p:txBody>
          <a:bodyPr wrap="square">
            <a:spAutoFit/>
          </a:bodyPr>
          <a:lstStyle/>
          <a:p>
            <a:pPr marL="571500" indent="-571500">
              <a:lnSpc>
                <a:spcPct val="150000"/>
              </a:lnSpc>
              <a:buAutoNum type="romanUcPeriod"/>
            </a:pPr>
            <a:r>
              <a:rPr lang="es-ES" sz="2800" b="1" dirty="0"/>
              <a:t>Selecciona la respuesta correcta. </a:t>
            </a:r>
            <a:endParaRPr lang="es-ES" sz="3200" b="1" dirty="0"/>
          </a:p>
        </p:txBody>
      </p:sp>
    </p:spTree>
    <p:extLst>
      <p:ext uri="{BB962C8B-B14F-4D97-AF65-F5344CB8AC3E}">
        <p14:creationId xmlns:p14="http://schemas.microsoft.com/office/powerpoint/2010/main" val="851429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5" end="5"/>
                                            </p:txEl>
                                          </p:spTgt>
                                        </p:tgtEl>
                                        <p:attrNameLst>
                                          <p:attrName>style.visibility</p:attrName>
                                        </p:attrNameLst>
                                      </p:cBhvr>
                                      <p:to>
                                        <p:strVal val="visible"/>
                                      </p:to>
                                    </p:set>
                                    <p:animEffect transition="in" filter="fade">
                                      <p:cBhvr>
                                        <p:cTn id="17" dur="500"/>
                                        <p:tgtEl>
                                          <p:spTgt spid="1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5">
                                            <p:txEl>
                                              <p:pRg st="8" end="8"/>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5">
                                            <p:txEl>
                                              <p:pRg st="9" end="9"/>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5">
                                            <p:txEl>
                                              <p:pRg st="10" end="10"/>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5">
                                            <p:txEl>
                                              <p:pRg st="11" end="11"/>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xEl>
                                              <p:pRg st="13" end="13"/>
                                            </p:txEl>
                                          </p:spTgt>
                                        </p:tgtEl>
                                        <p:attrNameLst>
                                          <p:attrName>style.visibility</p:attrName>
                                        </p:attrNameLst>
                                      </p:cBhvr>
                                      <p:to>
                                        <p:strVal val="visible"/>
                                      </p:to>
                                    </p:set>
                                    <p:animEffect transition="in" filter="fade">
                                      <p:cBhvr>
                                        <p:cTn id="32" dur="500"/>
                                        <p:tgtEl>
                                          <p:spTgt spid="1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4">
            <a:extLst>
              <a:ext uri="{FF2B5EF4-FFF2-40B4-BE49-F238E27FC236}">
                <a16:creationId xmlns:a16="http://schemas.microsoft.com/office/drawing/2014/main" id="{2D8FDD8E-CD0E-8DAD-43A3-9A5B7F55511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2061"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TextBox 14">
            <a:extLst>
              <a:ext uri="{FF2B5EF4-FFF2-40B4-BE49-F238E27FC236}">
                <a16:creationId xmlns:a16="http://schemas.microsoft.com/office/drawing/2014/main" id="{1B0EF8A4-1B05-FD39-A6F1-FF945C847272}"/>
              </a:ext>
            </a:extLst>
          </p:cNvPr>
          <p:cNvSpPr txBox="1"/>
          <p:nvPr/>
        </p:nvSpPr>
        <p:spPr>
          <a:xfrm>
            <a:off x="957618" y="791571"/>
            <a:ext cx="10276764" cy="5632311"/>
          </a:xfrm>
          <a:prstGeom prst="rect">
            <a:avLst/>
          </a:prstGeom>
          <a:noFill/>
        </p:spPr>
        <p:txBody>
          <a:bodyPr wrap="square">
            <a:spAutoFit/>
          </a:bodyPr>
          <a:lstStyle/>
          <a:p>
            <a:r>
              <a:rPr lang="es-ES" sz="2000" b="1" dirty="0"/>
              <a:t> </a:t>
            </a:r>
            <a:r>
              <a:rPr lang="es-DO" sz="2000" dirty="0"/>
              <a:t>3. ¿Cuántas órdenes del sacerdocio había en los tiempos antiguos?</a:t>
            </a:r>
          </a:p>
          <a:p>
            <a:endParaRPr lang="es-DO" sz="2000" dirty="0"/>
          </a:p>
          <a:p>
            <a:r>
              <a:rPr lang="es-DO" sz="2000" dirty="0"/>
              <a:t>a) Dos</a:t>
            </a:r>
          </a:p>
          <a:p>
            <a:r>
              <a:rPr lang="es-DO" sz="2000" dirty="0"/>
              <a:t>b) Tres</a:t>
            </a:r>
          </a:p>
          <a:p>
            <a:r>
              <a:rPr lang="es-DO" sz="2000" dirty="0"/>
              <a:t>c) Cuatro</a:t>
            </a:r>
          </a:p>
          <a:p>
            <a:endParaRPr lang="es-DO" sz="2000" dirty="0"/>
          </a:p>
          <a:p>
            <a:r>
              <a:rPr lang="es-DO" sz="2000" dirty="0"/>
              <a:t>Respuesta correcta: </a:t>
            </a:r>
            <a:r>
              <a:rPr lang="es-DO" sz="2000" b="1" dirty="0">
                <a:solidFill>
                  <a:srgbClr val="FFFF00"/>
                </a:solidFill>
              </a:rPr>
              <a:t>a) Dos</a:t>
            </a:r>
          </a:p>
          <a:p>
            <a:endParaRPr lang="es-DO" sz="2000" dirty="0"/>
          </a:p>
          <a:p>
            <a:endParaRPr lang="es-DO" sz="2000" dirty="0"/>
          </a:p>
          <a:p>
            <a:r>
              <a:rPr lang="es-DO" sz="2000" dirty="0"/>
              <a:t> </a:t>
            </a:r>
          </a:p>
          <a:p>
            <a:r>
              <a:rPr lang="es-DO" sz="2000" dirty="0"/>
              <a:t>4. ¿Qué grupo de sacerdotes fueron designados para el ministerio del tabernáculo de reunión?</a:t>
            </a:r>
          </a:p>
          <a:p>
            <a:endParaRPr lang="es-DO" sz="2000" dirty="0"/>
          </a:p>
          <a:p>
            <a:r>
              <a:rPr lang="es-DO" sz="2000" dirty="0"/>
              <a:t>a) Hijos de Elí</a:t>
            </a:r>
          </a:p>
          <a:p>
            <a:r>
              <a:rPr lang="es-DO" sz="2000" dirty="0"/>
              <a:t>b) Hijos de Leví </a:t>
            </a:r>
          </a:p>
          <a:p>
            <a:r>
              <a:rPr lang="es-DO" sz="2000" dirty="0"/>
              <a:t>c) Hijos de Moisés</a:t>
            </a:r>
          </a:p>
          <a:p>
            <a:endParaRPr lang="es-DO" sz="2000" dirty="0"/>
          </a:p>
          <a:p>
            <a:r>
              <a:rPr lang="es-DO" sz="2000" dirty="0"/>
              <a:t>Respuesta correcta: </a:t>
            </a:r>
            <a:r>
              <a:rPr lang="es-DO" sz="2000" b="1" dirty="0">
                <a:solidFill>
                  <a:srgbClr val="FFFF00"/>
                </a:solidFill>
              </a:rPr>
              <a:t>b) Hijos de Leví</a:t>
            </a:r>
          </a:p>
        </p:txBody>
      </p:sp>
    </p:spTree>
    <p:extLst>
      <p:ext uri="{BB962C8B-B14F-4D97-AF65-F5344CB8AC3E}">
        <p14:creationId xmlns:p14="http://schemas.microsoft.com/office/powerpoint/2010/main" val="3420510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6" end="6"/>
                                            </p:txEl>
                                          </p:spTgt>
                                        </p:tgtEl>
                                        <p:attrNameLst>
                                          <p:attrName>style.visibility</p:attrName>
                                        </p:attrNameLst>
                                      </p:cBhvr>
                                      <p:to>
                                        <p:strVal val="visible"/>
                                      </p:to>
                                    </p:set>
                                    <p:animEffect transition="in" filter="fade">
                                      <p:cBhvr>
                                        <p:cTn id="17" dur="500"/>
                                        <p:tgtEl>
                                          <p:spTgt spid="15">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5">
                                            <p:txEl>
                                              <p:pRg st="10" end="10"/>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5">
                                            <p:txEl>
                                              <p:pRg st="12" end="12"/>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5">
                                            <p:txEl>
                                              <p:pRg st="13" end="13"/>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5">
                                            <p:txEl>
                                              <p:pRg st="14" end="1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xEl>
                                              <p:pRg st="16" end="16"/>
                                            </p:txEl>
                                          </p:spTgt>
                                        </p:tgtEl>
                                        <p:attrNameLst>
                                          <p:attrName>style.visibility</p:attrName>
                                        </p:attrNameLst>
                                      </p:cBhvr>
                                      <p:to>
                                        <p:strVal val="visible"/>
                                      </p:to>
                                    </p:set>
                                    <p:animEffect transition="in" filter="fade">
                                      <p:cBhvr>
                                        <p:cTn id="32" dur="500"/>
                                        <p:tgtEl>
                                          <p:spTgt spid="15">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4">
            <a:extLst>
              <a:ext uri="{FF2B5EF4-FFF2-40B4-BE49-F238E27FC236}">
                <a16:creationId xmlns:a16="http://schemas.microsoft.com/office/drawing/2014/main" id="{2D8FDD8E-CD0E-8DAD-43A3-9A5B7F55511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TextBox 14">
            <a:extLst>
              <a:ext uri="{FF2B5EF4-FFF2-40B4-BE49-F238E27FC236}">
                <a16:creationId xmlns:a16="http://schemas.microsoft.com/office/drawing/2014/main" id="{1B0EF8A4-1B05-FD39-A6F1-FF945C847272}"/>
              </a:ext>
            </a:extLst>
          </p:cNvPr>
          <p:cNvSpPr txBox="1"/>
          <p:nvPr/>
        </p:nvSpPr>
        <p:spPr>
          <a:xfrm>
            <a:off x="1114567" y="610136"/>
            <a:ext cx="9962866" cy="5324535"/>
          </a:xfrm>
          <a:prstGeom prst="rect">
            <a:avLst/>
          </a:prstGeom>
          <a:noFill/>
        </p:spPr>
        <p:txBody>
          <a:bodyPr wrap="square">
            <a:spAutoFit/>
          </a:bodyPr>
          <a:lstStyle/>
          <a:p>
            <a:r>
              <a:rPr lang="es-DO" sz="2000" dirty="0"/>
              <a:t>5. ¿Quiénes son los veinticuatro ancianos mencionados en el Apocalipsis?</a:t>
            </a:r>
          </a:p>
          <a:p>
            <a:endParaRPr lang="es-DO" sz="2000" dirty="0"/>
          </a:p>
          <a:p>
            <a:r>
              <a:rPr lang="es-DO" sz="2000" dirty="0"/>
              <a:t>a) Los hijos de Aarón</a:t>
            </a:r>
          </a:p>
          <a:p>
            <a:r>
              <a:rPr lang="es-DO" sz="2000" dirty="0"/>
              <a:t>b) Los jefes de los grupos de sacerdotes</a:t>
            </a:r>
          </a:p>
          <a:p>
            <a:r>
              <a:rPr lang="es-DO" sz="2000" dirty="0"/>
              <a:t>c) Los descendientes de Melquisedec</a:t>
            </a:r>
          </a:p>
          <a:p>
            <a:endParaRPr lang="es-DO" sz="2000" dirty="0"/>
          </a:p>
          <a:p>
            <a:r>
              <a:rPr lang="es-DO" sz="2000" dirty="0"/>
              <a:t>Respuesta correcta: </a:t>
            </a:r>
            <a:r>
              <a:rPr lang="es-DO" sz="2000" b="1" dirty="0">
                <a:solidFill>
                  <a:srgbClr val="FFFF00"/>
                </a:solidFill>
              </a:rPr>
              <a:t>b) Los jefes de los grupos de sacerdotes</a:t>
            </a:r>
          </a:p>
          <a:p>
            <a:endParaRPr lang="es-DO" sz="2000" dirty="0"/>
          </a:p>
          <a:p>
            <a:endParaRPr lang="es-DO" sz="2000" dirty="0"/>
          </a:p>
          <a:p>
            <a:endParaRPr lang="es-DO" sz="2000" dirty="0"/>
          </a:p>
          <a:p>
            <a:r>
              <a:rPr lang="es-DO" sz="2000" dirty="0"/>
              <a:t>6. ¿Qué grupo de personas es designado como “real sacerdocio”?</a:t>
            </a:r>
          </a:p>
          <a:p>
            <a:endParaRPr lang="es-DO" sz="2000" dirty="0"/>
          </a:p>
          <a:p>
            <a:r>
              <a:rPr lang="es-DO" sz="2000" dirty="0"/>
              <a:t>a) Los antepasados de Aarón</a:t>
            </a:r>
          </a:p>
          <a:p>
            <a:r>
              <a:rPr lang="es-DO" sz="2000" dirty="0"/>
              <a:t>b) Los hijos de Leví</a:t>
            </a:r>
          </a:p>
          <a:p>
            <a:r>
              <a:rPr lang="es-DO" sz="2000" dirty="0"/>
              <a:t>c) Los creyentes en Cristo</a:t>
            </a:r>
          </a:p>
          <a:p>
            <a:endParaRPr lang="es-DO" sz="2000" dirty="0"/>
          </a:p>
          <a:p>
            <a:r>
              <a:rPr lang="es-DO" sz="2000" dirty="0"/>
              <a:t>Respuesta correcta: </a:t>
            </a:r>
            <a:r>
              <a:rPr lang="es-DO" sz="2000" b="1" dirty="0">
                <a:solidFill>
                  <a:srgbClr val="FFFF00"/>
                </a:solidFill>
              </a:rPr>
              <a:t>c) Los creyentes en Cristo</a:t>
            </a:r>
            <a:endParaRPr lang="en-US" sz="2000" b="1" dirty="0"/>
          </a:p>
        </p:txBody>
      </p:sp>
    </p:spTree>
    <p:extLst>
      <p:ext uri="{BB962C8B-B14F-4D97-AF65-F5344CB8AC3E}">
        <p14:creationId xmlns:p14="http://schemas.microsoft.com/office/powerpoint/2010/main" val="30451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6" end="6"/>
                                            </p:txEl>
                                          </p:spTgt>
                                        </p:tgtEl>
                                        <p:attrNameLst>
                                          <p:attrName>style.visibility</p:attrName>
                                        </p:attrNameLst>
                                      </p:cBhvr>
                                      <p:to>
                                        <p:strVal val="visible"/>
                                      </p:to>
                                    </p:set>
                                    <p:animEffect transition="in" filter="fade">
                                      <p:cBhvr>
                                        <p:cTn id="17" dur="500"/>
                                        <p:tgtEl>
                                          <p:spTgt spid="15">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5">
                                            <p:txEl>
                                              <p:pRg st="10" end="10"/>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5">
                                            <p:txEl>
                                              <p:pRg st="12" end="12"/>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5">
                                            <p:txEl>
                                              <p:pRg st="13" end="13"/>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5">
                                            <p:txEl>
                                              <p:pRg st="14" end="1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xEl>
                                              <p:pRg st="16" end="16"/>
                                            </p:txEl>
                                          </p:spTgt>
                                        </p:tgtEl>
                                        <p:attrNameLst>
                                          <p:attrName>style.visibility</p:attrName>
                                        </p:attrNameLst>
                                      </p:cBhvr>
                                      <p:to>
                                        <p:strVal val="visible"/>
                                      </p:to>
                                    </p:set>
                                    <p:animEffect transition="in" filter="fade">
                                      <p:cBhvr>
                                        <p:cTn id="32" dur="500"/>
                                        <p:tgtEl>
                                          <p:spTgt spid="15">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4">
            <a:extLst>
              <a:ext uri="{FF2B5EF4-FFF2-40B4-BE49-F238E27FC236}">
                <a16:creationId xmlns:a16="http://schemas.microsoft.com/office/drawing/2014/main" id="{C335C153-32AF-6A47-1CC2-0E23EBA1792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394EB3B3-987E-55FF-C01C-B8D29557905F}"/>
              </a:ext>
            </a:extLst>
          </p:cNvPr>
          <p:cNvSpPr txBox="1"/>
          <p:nvPr/>
        </p:nvSpPr>
        <p:spPr>
          <a:xfrm>
            <a:off x="982639" y="848856"/>
            <a:ext cx="9949218" cy="6046271"/>
          </a:xfrm>
          <a:prstGeom prst="rect">
            <a:avLst/>
          </a:prstGeom>
          <a:noFill/>
        </p:spPr>
        <p:txBody>
          <a:bodyPr wrap="square">
            <a:spAutoFit/>
          </a:bodyPr>
          <a:lstStyle/>
          <a:p>
            <a:r>
              <a:rPr lang="es-DO" sz="2000" dirty="0"/>
              <a:t>7.¿Qué porción de sus ganancias debía dar el hombre como diezmo según la Ley de Moisés?</a:t>
            </a:r>
          </a:p>
          <a:p>
            <a:endParaRPr lang="es-DO" sz="2000" dirty="0"/>
          </a:p>
          <a:p>
            <a:r>
              <a:rPr lang="es-DO" sz="2000" dirty="0"/>
              <a:t>a) Un cuarto</a:t>
            </a:r>
          </a:p>
          <a:p>
            <a:r>
              <a:rPr lang="es-DO" sz="2000" dirty="0"/>
              <a:t>b) Una décima</a:t>
            </a:r>
          </a:p>
          <a:p>
            <a:r>
              <a:rPr lang="es-DO" sz="2000" dirty="0"/>
              <a:t>c) La mitad</a:t>
            </a:r>
          </a:p>
          <a:p>
            <a:endParaRPr lang="es-DO" sz="2000" dirty="0"/>
          </a:p>
          <a:p>
            <a:r>
              <a:rPr lang="es-DO" sz="2000" dirty="0"/>
              <a:t>Respuesta correcta: </a:t>
            </a:r>
            <a:r>
              <a:rPr lang="es-DO" sz="2000" b="1" dirty="0">
                <a:solidFill>
                  <a:srgbClr val="FFFF00"/>
                </a:solidFill>
              </a:rPr>
              <a:t>b) Una décima</a:t>
            </a:r>
          </a:p>
          <a:p>
            <a:endParaRPr lang="es-DO" sz="2000" b="1" dirty="0">
              <a:solidFill>
                <a:srgbClr val="FFFF00"/>
              </a:solidFill>
            </a:endParaRPr>
          </a:p>
          <a:p>
            <a:endParaRPr lang="es-DO" sz="2000" b="1" dirty="0">
              <a:solidFill>
                <a:srgbClr val="FFFF00"/>
              </a:solidFill>
            </a:endParaRPr>
          </a:p>
          <a:p>
            <a:r>
              <a:rPr lang="es-DO" sz="2000" b="1" dirty="0">
                <a:solidFill>
                  <a:srgbClr val="FFFF00"/>
                </a:solidFill>
              </a:rPr>
              <a:t> </a:t>
            </a:r>
          </a:p>
          <a:p>
            <a:r>
              <a:rPr lang="es-DO" sz="2000" dirty="0"/>
              <a:t>8. ¿Quiénes debían vivir del evangelio según la ordenanza de Jesús?</a:t>
            </a:r>
          </a:p>
          <a:p>
            <a:endParaRPr lang="es-DO" sz="2000" dirty="0"/>
          </a:p>
          <a:p>
            <a:r>
              <a:rPr lang="es-DO" sz="2000" dirty="0"/>
              <a:t>a) Los escribas y fariseos</a:t>
            </a:r>
          </a:p>
          <a:p>
            <a:r>
              <a:rPr lang="es-DO" sz="2000" dirty="0"/>
              <a:t>b) Los sacerdotes Levíticos</a:t>
            </a:r>
          </a:p>
          <a:p>
            <a:r>
              <a:rPr lang="es-DO" sz="2000" dirty="0"/>
              <a:t>c) Los que anuncian el evangelio</a:t>
            </a:r>
          </a:p>
          <a:p>
            <a:endParaRPr lang="es-DO" sz="2000" dirty="0"/>
          </a:p>
          <a:p>
            <a:r>
              <a:rPr lang="es-DO" sz="2000" dirty="0"/>
              <a:t>Respuesta correcta: </a:t>
            </a:r>
            <a:r>
              <a:rPr lang="es-DO" sz="2000" b="1" dirty="0">
                <a:solidFill>
                  <a:srgbClr val="FFFF00"/>
                </a:solidFill>
              </a:rPr>
              <a:t>c) Los que anuncian el evangelio</a:t>
            </a:r>
          </a:p>
          <a:p>
            <a:pPr marR="0" lvl="0">
              <a:lnSpc>
                <a:spcPct val="150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90027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animEffect transition="in" filter="fade">
                                      <p:cBhvr>
                                        <p:cTn id="17" dur="500"/>
                                        <p:tgtEl>
                                          <p:spTgt spid="7">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xEl>
                                              <p:pRg st="10" end="10"/>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7">
                                            <p:txEl>
                                              <p:pRg st="12" end="12"/>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7">
                                            <p:txEl>
                                              <p:pRg st="13" end="13"/>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7">
                                            <p:txEl>
                                              <p:pRg st="14" end="1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16" end="16"/>
                                            </p:txEl>
                                          </p:spTgt>
                                        </p:tgtEl>
                                        <p:attrNameLst>
                                          <p:attrName>style.visibility</p:attrName>
                                        </p:attrNameLst>
                                      </p:cBhvr>
                                      <p:to>
                                        <p:strVal val="visible"/>
                                      </p:to>
                                    </p:set>
                                    <p:animEffect transition="in" filter="fade">
                                      <p:cBhvr>
                                        <p:cTn id="32" dur="500"/>
                                        <p:tgtEl>
                                          <p:spTgt spid="7">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0047927D-8278-105D-702C-2B24C0BC063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E575D3F2-26D6-77A2-D051-73489A17DA74}"/>
              </a:ext>
            </a:extLst>
          </p:cNvPr>
          <p:cNvSpPr txBox="1"/>
          <p:nvPr/>
        </p:nvSpPr>
        <p:spPr>
          <a:xfrm>
            <a:off x="5622877" y="1284360"/>
            <a:ext cx="6373505" cy="3785652"/>
          </a:xfrm>
          <a:prstGeom prst="rect">
            <a:avLst/>
          </a:prstGeom>
          <a:noFill/>
        </p:spPr>
        <p:txBody>
          <a:bodyPr wrap="square" rtlCol="0">
            <a:spAutoFit/>
          </a:bodyPr>
          <a:lstStyle/>
          <a:p>
            <a:pPr algn="just" defTabSz="457200"/>
            <a:r>
              <a:rPr lang="es-DO" sz="4800" b="1" dirty="0">
                <a:solidFill>
                  <a:srgbClr val="FFFF00"/>
                </a:solidFill>
                <a:latin typeface="Century Gothic" panose="020B0502020202020204"/>
              </a:rPr>
              <a:t>¿Aceptas por fe la Intercesión de Jesús como nuestro sumo sacerdote en el santuario celestial?</a:t>
            </a:r>
            <a:endParaRPr lang="en-US" sz="4800" b="1" dirty="0">
              <a:solidFill>
                <a:srgbClr val="FFFF00"/>
              </a:solidFill>
              <a:latin typeface="Century Gothic" panose="020B0502020202020204"/>
            </a:endParaRPr>
          </a:p>
        </p:txBody>
      </p:sp>
    </p:spTree>
    <p:extLst>
      <p:ext uri="{BB962C8B-B14F-4D97-AF65-F5344CB8AC3E}">
        <p14:creationId xmlns:p14="http://schemas.microsoft.com/office/powerpoint/2010/main" val="2303535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39" name="Picture 1038">
            <a:extLst>
              <a:ext uri="{FF2B5EF4-FFF2-40B4-BE49-F238E27FC236}">
                <a16:creationId xmlns:a16="http://schemas.microsoft.com/office/drawing/2014/main" id="{1530DCFF-08F5-434A-A0D5-F3E89407A61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41" name="Picture 1040">
            <a:extLst>
              <a:ext uri="{FF2B5EF4-FFF2-40B4-BE49-F238E27FC236}">
                <a16:creationId xmlns:a16="http://schemas.microsoft.com/office/drawing/2014/main" id="{24011A3A-9884-40BF-94F6-0625A0ADD32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043" name="Oval 1042">
            <a:extLst>
              <a:ext uri="{FF2B5EF4-FFF2-40B4-BE49-F238E27FC236}">
                <a16:creationId xmlns:a16="http://schemas.microsoft.com/office/drawing/2014/main" id="{D6573690-978D-48A4-8645-0E01F8211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DO"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045" name="Picture 1044">
            <a:extLst>
              <a:ext uri="{FF2B5EF4-FFF2-40B4-BE49-F238E27FC236}">
                <a16:creationId xmlns:a16="http://schemas.microsoft.com/office/drawing/2014/main" id="{D4B84446-184D-45CE-9532-48179EAE58C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47" name="Picture 1046">
            <a:extLst>
              <a:ext uri="{FF2B5EF4-FFF2-40B4-BE49-F238E27FC236}">
                <a16:creationId xmlns:a16="http://schemas.microsoft.com/office/drawing/2014/main" id="{C9229660-8639-44E7-B486-7436516E6B6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049" name="Rectangle 1048">
            <a:extLst>
              <a:ext uri="{FF2B5EF4-FFF2-40B4-BE49-F238E27FC236}">
                <a16:creationId xmlns:a16="http://schemas.microsoft.com/office/drawing/2014/main" id="{858084FA-40DB-44FC-94DA-93AA71CD6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DO"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ítulo 1">
            <a:extLst>
              <a:ext uri="{FF2B5EF4-FFF2-40B4-BE49-F238E27FC236}">
                <a16:creationId xmlns:a16="http://schemas.microsoft.com/office/drawing/2014/main" id="{DBB02798-9C13-B0A2-FC3F-B6F35E274038}"/>
              </a:ext>
            </a:extLst>
          </p:cNvPr>
          <p:cNvSpPr>
            <a:spLocks noGrp="1"/>
          </p:cNvSpPr>
          <p:nvPr>
            <p:ph type="title"/>
          </p:nvPr>
        </p:nvSpPr>
        <p:spPr>
          <a:xfrm>
            <a:off x="497445" y="1735284"/>
            <a:ext cx="4482517" cy="1253833"/>
          </a:xfrm>
        </p:spPr>
        <p:txBody>
          <a:bodyPr vert="horz" lIns="91440" tIns="45720" rIns="91440" bIns="45720" rtlCol="0" anchor="b">
            <a:noAutofit/>
          </a:bodyPr>
          <a:lstStyle/>
          <a:p>
            <a:br>
              <a:rPr lang="en-US" sz="4000" b="1" dirty="0">
                <a:latin typeface="Calibri" panose="020F0502020204030204" pitchFamily="34" charset="0"/>
                <a:ea typeface="Calibri" panose="020F0502020204030204" pitchFamily="34" charset="0"/>
                <a:cs typeface="Calibri" panose="020F0502020204030204" pitchFamily="34" charset="0"/>
              </a:rPr>
            </a:br>
            <a:br>
              <a:rPr lang="en-US" sz="4000" b="1" dirty="0">
                <a:latin typeface="Calibri" panose="020F0502020204030204" pitchFamily="34" charset="0"/>
                <a:ea typeface="Calibri" panose="020F0502020204030204" pitchFamily="34" charset="0"/>
                <a:cs typeface="Calibri" panose="020F0502020204030204" pitchFamily="34" charset="0"/>
              </a:rPr>
            </a:br>
            <a:br>
              <a:rPr lang="en-US" sz="4000" b="1" dirty="0">
                <a:latin typeface="Calibri" panose="020F0502020204030204" pitchFamily="34" charset="0"/>
                <a:ea typeface="Calibri" panose="020F0502020204030204" pitchFamily="34" charset="0"/>
                <a:cs typeface="Calibri" panose="020F0502020204030204" pitchFamily="34" charset="0"/>
              </a:rPr>
            </a:br>
            <a:r>
              <a:rPr lang="en-US" sz="5400" b="1" dirty="0">
                <a:latin typeface="Calibri" panose="020F0502020204030204" pitchFamily="34" charset="0"/>
                <a:ea typeface="Calibri" panose="020F0502020204030204" pitchFamily="34" charset="0"/>
                <a:cs typeface="Calibri" panose="020F0502020204030204" pitchFamily="34" charset="0"/>
              </a:rPr>
              <a:t>Los </a:t>
            </a:r>
            <a:r>
              <a:rPr lang="en-US" sz="5400" b="1" dirty="0" err="1">
                <a:latin typeface="Calibri" panose="020F0502020204030204" pitchFamily="34" charset="0"/>
                <a:ea typeface="Calibri" panose="020F0502020204030204" pitchFamily="34" charset="0"/>
                <a:cs typeface="Calibri" panose="020F0502020204030204" pitchFamily="34" charset="0"/>
              </a:rPr>
              <a:t>sacerdotes</a:t>
            </a:r>
            <a:endParaRPr lang="en-US" sz="3200" b="1" dirty="0">
              <a:latin typeface="Calibri" panose="020F0502020204030204" pitchFamily="34" charset="0"/>
              <a:ea typeface="Calibri" panose="020F0502020204030204" pitchFamily="34" charset="0"/>
              <a:cs typeface="Calibri" panose="020F0502020204030204" pitchFamily="34" charset="0"/>
            </a:endParaRPr>
          </a:p>
        </p:txBody>
      </p:sp>
      <p:sp>
        <p:nvSpPr>
          <p:cNvPr id="1051" name="Rectangle 1050">
            <a:extLst>
              <a:ext uri="{FF2B5EF4-FFF2-40B4-BE49-F238E27FC236}">
                <a16:creationId xmlns:a16="http://schemas.microsoft.com/office/drawing/2014/main" id="{518F4153-5030-4BBD-B9C8-0E192DDC6B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DO"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cxnSp>
        <p:nvCxnSpPr>
          <p:cNvPr id="1053" name="Straight Connector 1052">
            <a:extLst>
              <a:ext uri="{FF2B5EF4-FFF2-40B4-BE49-F238E27FC236}">
                <a16:creationId xmlns:a16="http://schemas.microsoft.com/office/drawing/2014/main" id="{72264661-8F08-453E-B5AF-0BF3BB9B036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8664" y="0"/>
            <a:ext cx="0" cy="68580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55" name="Straight Connector 1054">
            <a:extLst>
              <a:ext uri="{FF2B5EF4-FFF2-40B4-BE49-F238E27FC236}">
                <a16:creationId xmlns:a16="http://schemas.microsoft.com/office/drawing/2014/main" id="{5C18AF5E-4168-487D-808E-EA097E547F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74334" y="3429000"/>
            <a:ext cx="81202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2D0C787E-B5D8-5171-B0CF-2635367E0A5B}"/>
              </a:ext>
            </a:extLst>
          </p:cNvPr>
          <p:cNvPicPr>
            <a:picLocks noChangeAspect="1"/>
          </p:cNvPicPr>
          <p:nvPr/>
        </p:nvPicPr>
        <p:blipFill>
          <a:blip r:embed="rId7"/>
          <a:stretch>
            <a:fillRect/>
          </a:stretch>
        </p:blipFill>
        <p:spPr>
          <a:xfrm flipH="1">
            <a:off x="5192044" y="3"/>
            <a:ext cx="4923701" cy="6857997"/>
          </a:xfrm>
          <a:prstGeom prst="rect">
            <a:avLst/>
          </a:prstGeom>
        </p:spPr>
      </p:pic>
    </p:spTree>
    <p:extLst>
      <p:ext uri="{BB962C8B-B14F-4D97-AF65-F5344CB8AC3E}">
        <p14:creationId xmlns:p14="http://schemas.microsoft.com/office/powerpoint/2010/main" val="3179492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p:cNvSpPr txBox="1">
            <a:spLocks/>
          </p:cNvSpPr>
          <p:nvPr/>
        </p:nvSpPr>
        <p:spPr>
          <a:xfrm>
            <a:off x="295146" y="374073"/>
            <a:ext cx="9680127" cy="90293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solidFill>
                  <a:schemeClr val="accent1">
                    <a:lumMod val="60000"/>
                    <a:lumOff val="40000"/>
                  </a:schemeClr>
                </a:solidFill>
              </a:rPr>
              <a:t>Los sacerdotes</a:t>
            </a:r>
            <a:endParaRPr lang="en-US" sz="4000" b="1" dirty="0">
              <a:solidFill>
                <a:schemeClr val="accent1">
                  <a:lumMod val="60000"/>
                  <a:lumOff val="40000"/>
                </a:schemeClr>
              </a:solidFill>
            </a:endParaRPr>
          </a:p>
        </p:txBody>
      </p:sp>
      <p:sp>
        <p:nvSpPr>
          <p:cNvPr id="5" name="Título 1"/>
          <p:cNvSpPr txBox="1">
            <a:spLocks/>
          </p:cNvSpPr>
          <p:nvPr/>
        </p:nvSpPr>
        <p:spPr>
          <a:xfrm>
            <a:off x="450098" y="1163782"/>
            <a:ext cx="10684067" cy="532014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457200">
              <a:lnSpc>
                <a:spcPct val="150000"/>
              </a:lnSpc>
              <a:spcBef>
                <a:spcPts val="1000"/>
              </a:spcBef>
              <a:buClr>
                <a:srgbClr val="1E5155">
                  <a:lumMod val="40000"/>
                  <a:lumOff val="60000"/>
                </a:srgbClr>
              </a:buClr>
              <a:buSzPct val="80000"/>
              <a:defRPr/>
            </a:pPr>
            <a:r>
              <a:rPr lang="es-DO" sz="3000" b="1" dirty="0">
                <a:latin typeface="Calibri" panose="020F0502020204030204" pitchFamily="34" charset="0"/>
                <a:cs typeface="Times New Roman" panose="02020603050405020304" pitchFamily="18" charset="0"/>
              </a:rPr>
              <a:t>Había dos órdenes del sacerdocio, la orden de Melquisedec y la orden Levítica. La orden de Melquisedec precedía a la orden Levítica. En los días de Abraham el sacerdote Melquisedec era rey de Salem así como sacerdote del Dios Altísimo. </a:t>
            </a:r>
            <a:endParaRPr lang="es-ES" sz="3000" b="1"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0086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p:cNvSpPr txBox="1">
            <a:spLocks/>
          </p:cNvSpPr>
          <p:nvPr/>
        </p:nvSpPr>
        <p:spPr>
          <a:xfrm>
            <a:off x="295146" y="374073"/>
            <a:ext cx="9680127" cy="90293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b="1" dirty="0">
                <a:solidFill>
                  <a:schemeClr val="accent1">
                    <a:lumMod val="60000"/>
                    <a:lumOff val="40000"/>
                  </a:schemeClr>
                </a:solidFill>
              </a:rPr>
              <a:t>Genesis 14:17-20</a:t>
            </a:r>
            <a:endParaRPr lang="en-US" sz="3200" b="1" dirty="0">
              <a:solidFill>
                <a:schemeClr val="accent1">
                  <a:lumMod val="60000"/>
                  <a:lumOff val="40000"/>
                </a:schemeClr>
              </a:solidFill>
            </a:endParaRPr>
          </a:p>
        </p:txBody>
      </p:sp>
      <p:sp>
        <p:nvSpPr>
          <p:cNvPr id="5" name="Título 1"/>
          <p:cNvSpPr txBox="1">
            <a:spLocks/>
          </p:cNvSpPr>
          <p:nvPr/>
        </p:nvSpPr>
        <p:spPr>
          <a:xfrm>
            <a:off x="450098" y="1163782"/>
            <a:ext cx="10684067" cy="532014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457200">
              <a:lnSpc>
                <a:spcPct val="150000"/>
              </a:lnSpc>
              <a:spcBef>
                <a:spcPts val="1000"/>
              </a:spcBef>
              <a:buClr>
                <a:srgbClr val="1E5155">
                  <a:lumMod val="40000"/>
                  <a:lumOff val="60000"/>
                </a:srgbClr>
              </a:buClr>
              <a:buSzPct val="80000"/>
              <a:defRPr/>
            </a:pPr>
            <a:r>
              <a:rPr lang="en-US" sz="3000" b="1" dirty="0">
                <a:solidFill>
                  <a:srgbClr val="FFC000"/>
                </a:solidFill>
                <a:latin typeface="Calibri" panose="020F0502020204030204" pitchFamily="34" charset="0"/>
                <a:cs typeface="Times New Roman" panose="02020603050405020304" pitchFamily="18" charset="0"/>
              </a:rPr>
              <a:t>¨</a:t>
            </a:r>
            <a:r>
              <a:rPr lang="en-US" sz="3000" b="1" dirty="0" err="1">
                <a:solidFill>
                  <a:srgbClr val="FFC000"/>
                </a:solidFill>
                <a:latin typeface="Calibri" panose="020F0502020204030204" pitchFamily="34" charset="0"/>
                <a:cs typeface="Times New Roman" panose="02020603050405020304" pitchFamily="18" charset="0"/>
              </a:rPr>
              <a:t>Cuando</a:t>
            </a:r>
            <a:r>
              <a:rPr lang="en-US" sz="3000" b="1" dirty="0">
                <a:solidFill>
                  <a:srgbClr val="FFC000"/>
                </a:solidFill>
                <a:latin typeface="Calibri" panose="020F0502020204030204" pitchFamily="34" charset="0"/>
                <a:cs typeface="Times New Roman" panose="02020603050405020304" pitchFamily="18" charset="0"/>
              </a:rPr>
              <a:t> </a:t>
            </a:r>
            <a:r>
              <a:rPr lang="en-US" sz="3000" b="1" dirty="0" err="1">
                <a:solidFill>
                  <a:srgbClr val="FFC000"/>
                </a:solidFill>
                <a:latin typeface="Calibri" panose="020F0502020204030204" pitchFamily="34" charset="0"/>
                <a:cs typeface="Times New Roman" panose="02020603050405020304" pitchFamily="18" charset="0"/>
              </a:rPr>
              <a:t>volvía</a:t>
            </a:r>
            <a:r>
              <a:rPr lang="en-US" sz="3000" b="1" dirty="0">
                <a:solidFill>
                  <a:srgbClr val="FFC000"/>
                </a:solidFill>
                <a:latin typeface="Calibri" panose="020F0502020204030204" pitchFamily="34" charset="0"/>
                <a:cs typeface="Times New Roman" panose="02020603050405020304" pitchFamily="18" charset="0"/>
              </a:rPr>
              <a:t> de la </a:t>
            </a:r>
            <a:r>
              <a:rPr lang="en-US" sz="3000" b="1" dirty="0" err="1">
                <a:solidFill>
                  <a:srgbClr val="FFC000"/>
                </a:solidFill>
                <a:latin typeface="Calibri" panose="020F0502020204030204" pitchFamily="34" charset="0"/>
                <a:cs typeface="Times New Roman" panose="02020603050405020304" pitchFamily="18" charset="0"/>
              </a:rPr>
              <a:t>derrota</a:t>
            </a:r>
            <a:r>
              <a:rPr lang="en-US" sz="3000" b="1" dirty="0">
                <a:solidFill>
                  <a:srgbClr val="FFC000"/>
                </a:solidFill>
                <a:latin typeface="Calibri" panose="020F0502020204030204" pitchFamily="34" charset="0"/>
                <a:cs typeface="Times New Roman" panose="02020603050405020304" pitchFamily="18" charset="0"/>
              </a:rPr>
              <a:t> de </a:t>
            </a:r>
            <a:r>
              <a:rPr lang="en-US" sz="3000" b="1" dirty="0" err="1">
                <a:solidFill>
                  <a:srgbClr val="FFC000"/>
                </a:solidFill>
                <a:latin typeface="Calibri" panose="020F0502020204030204" pitchFamily="34" charset="0"/>
                <a:cs typeface="Times New Roman" panose="02020603050405020304" pitchFamily="18" charset="0"/>
              </a:rPr>
              <a:t>Quedorlaomer</a:t>
            </a:r>
            <a:r>
              <a:rPr lang="en-US" sz="3000" b="1" dirty="0">
                <a:solidFill>
                  <a:srgbClr val="FFC000"/>
                </a:solidFill>
                <a:latin typeface="Calibri" panose="020F0502020204030204" pitchFamily="34" charset="0"/>
                <a:cs typeface="Times New Roman" panose="02020603050405020304" pitchFamily="18" charset="0"/>
              </a:rPr>
              <a:t> y de </a:t>
            </a:r>
            <a:r>
              <a:rPr lang="en-US" sz="3000" b="1" dirty="0" err="1">
                <a:solidFill>
                  <a:srgbClr val="FFC000"/>
                </a:solidFill>
                <a:latin typeface="Calibri" panose="020F0502020204030204" pitchFamily="34" charset="0"/>
                <a:cs typeface="Times New Roman" panose="02020603050405020304" pitchFamily="18" charset="0"/>
              </a:rPr>
              <a:t>los</a:t>
            </a:r>
            <a:r>
              <a:rPr lang="en-US" sz="3000" b="1" dirty="0">
                <a:solidFill>
                  <a:srgbClr val="FFC000"/>
                </a:solidFill>
                <a:latin typeface="Calibri" panose="020F0502020204030204" pitchFamily="34" charset="0"/>
                <a:cs typeface="Times New Roman" panose="02020603050405020304" pitchFamily="18" charset="0"/>
              </a:rPr>
              <a:t> </a:t>
            </a:r>
            <a:r>
              <a:rPr lang="en-US" sz="3000" b="1" dirty="0" err="1">
                <a:solidFill>
                  <a:srgbClr val="FFC000"/>
                </a:solidFill>
                <a:latin typeface="Calibri" panose="020F0502020204030204" pitchFamily="34" charset="0"/>
                <a:cs typeface="Times New Roman" panose="02020603050405020304" pitchFamily="18" charset="0"/>
              </a:rPr>
              <a:t>reyes</a:t>
            </a:r>
            <a:r>
              <a:rPr lang="en-US" sz="3000" b="1" dirty="0">
                <a:solidFill>
                  <a:srgbClr val="FFC000"/>
                </a:solidFill>
                <a:latin typeface="Calibri" panose="020F0502020204030204" pitchFamily="34" charset="0"/>
                <a:cs typeface="Times New Roman" panose="02020603050405020304" pitchFamily="18" charset="0"/>
              </a:rPr>
              <a:t> que con </a:t>
            </a:r>
            <a:r>
              <a:rPr lang="en-US" sz="3000" b="1" dirty="0" err="1">
                <a:solidFill>
                  <a:srgbClr val="FFC000"/>
                </a:solidFill>
                <a:latin typeface="Calibri" panose="020F0502020204030204" pitchFamily="34" charset="0"/>
                <a:cs typeface="Times New Roman" panose="02020603050405020304" pitchFamily="18" charset="0"/>
              </a:rPr>
              <a:t>él</a:t>
            </a:r>
            <a:r>
              <a:rPr lang="en-US" sz="3000" b="1" dirty="0">
                <a:solidFill>
                  <a:srgbClr val="FFC000"/>
                </a:solidFill>
                <a:latin typeface="Calibri" panose="020F0502020204030204" pitchFamily="34" charset="0"/>
                <a:cs typeface="Times New Roman" panose="02020603050405020304" pitchFamily="18" charset="0"/>
              </a:rPr>
              <a:t> </a:t>
            </a:r>
            <a:r>
              <a:rPr lang="en-US" sz="3000" b="1" dirty="0" err="1">
                <a:solidFill>
                  <a:srgbClr val="FFC000"/>
                </a:solidFill>
                <a:latin typeface="Calibri" panose="020F0502020204030204" pitchFamily="34" charset="0"/>
                <a:cs typeface="Times New Roman" panose="02020603050405020304" pitchFamily="18" charset="0"/>
              </a:rPr>
              <a:t>estaban</a:t>
            </a:r>
            <a:r>
              <a:rPr lang="en-US" sz="3000" b="1" dirty="0">
                <a:solidFill>
                  <a:srgbClr val="FFC000"/>
                </a:solidFill>
                <a:latin typeface="Calibri" panose="020F0502020204030204" pitchFamily="34" charset="0"/>
                <a:cs typeface="Times New Roman" panose="02020603050405020304" pitchFamily="18" charset="0"/>
              </a:rPr>
              <a:t>, </a:t>
            </a:r>
            <a:r>
              <a:rPr lang="en-US" sz="3000" b="1" dirty="0" err="1">
                <a:solidFill>
                  <a:srgbClr val="FFC000"/>
                </a:solidFill>
                <a:latin typeface="Calibri" panose="020F0502020204030204" pitchFamily="34" charset="0"/>
                <a:cs typeface="Times New Roman" panose="02020603050405020304" pitchFamily="18" charset="0"/>
              </a:rPr>
              <a:t>salió</a:t>
            </a:r>
            <a:r>
              <a:rPr lang="en-US" sz="3000" b="1" dirty="0">
                <a:solidFill>
                  <a:srgbClr val="FFC000"/>
                </a:solidFill>
                <a:latin typeface="Calibri" panose="020F0502020204030204" pitchFamily="34" charset="0"/>
                <a:cs typeface="Times New Roman" panose="02020603050405020304" pitchFamily="18" charset="0"/>
              </a:rPr>
              <a:t> </a:t>
            </a:r>
            <a:r>
              <a:rPr lang="en-US" sz="3000" b="1" dirty="0" err="1">
                <a:solidFill>
                  <a:srgbClr val="FFC000"/>
                </a:solidFill>
                <a:latin typeface="Calibri" panose="020F0502020204030204" pitchFamily="34" charset="0"/>
                <a:cs typeface="Times New Roman" panose="02020603050405020304" pitchFamily="18" charset="0"/>
              </a:rPr>
              <a:t>el</a:t>
            </a:r>
            <a:r>
              <a:rPr lang="en-US" sz="3000" b="1" dirty="0">
                <a:solidFill>
                  <a:srgbClr val="FFC000"/>
                </a:solidFill>
                <a:latin typeface="Calibri" panose="020F0502020204030204" pitchFamily="34" charset="0"/>
                <a:cs typeface="Times New Roman" panose="02020603050405020304" pitchFamily="18" charset="0"/>
              </a:rPr>
              <a:t> </a:t>
            </a:r>
            <a:r>
              <a:rPr lang="en-US" sz="3000" b="1" dirty="0" err="1">
                <a:solidFill>
                  <a:srgbClr val="FFC000"/>
                </a:solidFill>
                <a:latin typeface="Calibri" panose="020F0502020204030204" pitchFamily="34" charset="0"/>
                <a:cs typeface="Times New Roman" panose="02020603050405020304" pitchFamily="18" charset="0"/>
              </a:rPr>
              <a:t>rey</a:t>
            </a:r>
            <a:r>
              <a:rPr lang="en-US" sz="3000" b="1" dirty="0">
                <a:solidFill>
                  <a:srgbClr val="FFC000"/>
                </a:solidFill>
                <a:latin typeface="Calibri" panose="020F0502020204030204" pitchFamily="34" charset="0"/>
                <a:cs typeface="Times New Roman" panose="02020603050405020304" pitchFamily="18" charset="0"/>
              </a:rPr>
              <a:t> de </a:t>
            </a:r>
            <a:r>
              <a:rPr lang="en-US" sz="3000" b="1" dirty="0" err="1">
                <a:solidFill>
                  <a:srgbClr val="FFC000"/>
                </a:solidFill>
                <a:latin typeface="Calibri" panose="020F0502020204030204" pitchFamily="34" charset="0"/>
                <a:cs typeface="Times New Roman" panose="02020603050405020304" pitchFamily="18" charset="0"/>
              </a:rPr>
              <a:t>Sodoma</a:t>
            </a:r>
            <a:r>
              <a:rPr lang="en-US" sz="3000" b="1" dirty="0">
                <a:solidFill>
                  <a:srgbClr val="FFC000"/>
                </a:solidFill>
                <a:latin typeface="Calibri" panose="020F0502020204030204" pitchFamily="34" charset="0"/>
                <a:cs typeface="Times New Roman" panose="02020603050405020304" pitchFamily="18" charset="0"/>
              </a:rPr>
              <a:t> a </a:t>
            </a:r>
            <a:r>
              <a:rPr lang="en-US" sz="3000" b="1" dirty="0" err="1">
                <a:solidFill>
                  <a:srgbClr val="FFC000"/>
                </a:solidFill>
                <a:latin typeface="Calibri" panose="020F0502020204030204" pitchFamily="34" charset="0"/>
                <a:cs typeface="Times New Roman" panose="02020603050405020304" pitchFamily="18" charset="0"/>
              </a:rPr>
              <a:t>recibirlo</a:t>
            </a:r>
            <a:r>
              <a:rPr lang="en-US" sz="3000" b="1" dirty="0">
                <a:solidFill>
                  <a:srgbClr val="FFC000"/>
                </a:solidFill>
                <a:latin typeface="Calibri" panose="020F0502020204030204" pitchFamily="34" charset="0"/>
                <a:cs typeface="Times New Roman" panose="02020603050405020304" pitchFamily="18" charset="0"/>
              </a:rPr>
              <a:t> al </a:t>
            </a:r>
            <a:r>
              <a:rPr lang="en-US" sz="3000" b="1" dirty="0" err="1">
                <a:solidFill>
                  <a:srgbClr val="FFC000"/>
                </a:solidFill>
                <a:latin typeface="Calibri" panose="020F0502020204030204" pitchFamily="34" charset="0"/>
                <a:cs typeface="Times New Roman" panose="02020603050405020304" pitchFamily="18" charset="0"/>
              </a:rPr>
              <a:t>valle</a:t>
            </a:r>
            <a:r>
              <a:rPr lang="en-US" sz="3000" b="1" dirty="0">
                <a:solidFill>
                  <a:srgbClr val="FFC000"/>
                </a:solidFill>
                <a:latin typeface="Calibri" panose="020F0502020204030204" pitchFamily="34" charset="0"/>
                <a:cs typeface="Times New Roman" panose="02020603050405020304" pitchFamily="18" charset="0"/>
              </a:rPr>
              <a:t> de Save, que es </a:t>
            </a:r>
            <a:r>
              <a:rPr lang="en-US" sz="3000" b="1" dirty="0" err="1">
                <a:solidFill>
                  <a:srgbClr val="FFC000"/>
                </a:solidFill>
                <a:latin typeface="Calibri" panose="020F0502020204030204" pitchFamily="34" charset="0"/>
                <a:cs typeface="Times New Roman" panose="02020603050405020304" pitchFamily="18" charset="0"/>
              </a:rPr>
              <a:t>el</a:t>
            </a:r>
            <a:r>
              <a:rPr lang="en-US" sz="3000" b="1" dirty="0">
                <a:solidFill>
                  <a:srgbClr val="FFC000"/>
                </a:solidFill>
                <a:latin typeface="Calibri" panose="020F0502020204030204" pitchFamily="34" charset="0"/>
                <a:cs typeface="Times New Roman" panose="02020603050405020304" pitchFamily="18" charset="0"/>
              </a:rPr>
              <a:t> Valle del Rey. </a:t>
            </a:r>
            <a:r>
              <a:rPr lang="en-US" sz="3000" b="1" dirty="0" err="1">
                <a:solidFill>
                  <a:srgbClr val="FFC000"/>
                </a:solidFill>
                <a:latin typeface="Calibri" panose="020F0502020204030204" pitchFamily="34" charset="0"/>
                <a:cs typeface="Times New Roman" panose="02020603050405020304" pitchFamily="18" charset="0"/>
              </a:rPr>
              <a:t>Entonces</a:t>
            </a:r>
            <a:r>
              <a:rPr lang="en-US" sz="3000" b="1" dirty="0">
                <a:solidFill>
                  <a:srgbClr val="FFC000"/>
                </a:solidFill>
                <a:latin typeface="Calibri" panose="020F0502020204030204" pitchFamily="34" charset="0"/>
                <a:cs typeface="Times New Roman" panose="02020603050405020304" pitchFamily="18" charset="0"/>
              </a:rPr>
              <a:t> </a:t>
            </a:r>
            <a:r>
              <a:rPr lang="en-US" sz="3000" b="1" dirty="0" err="1">
                <a:solidFill>
                  <a:srgbClr val="FFC000"/>
                </a:solidFill>
                <a:latin typeface="Calibri" panose="020F0502020204030204" pitchFamily="34" charset="0"/>
                <a:cs typeface="Times New Roman" panose="02020603050405020304" pitchFamily="18" charset="0"/>
              </a:rPr>
              <a:t>Melquisedec</a:t>
            </a:r>
            <a:r>
              <a:rPr lang="en-US" sz="3000" b="1" dirty="0">
                <a:solidFill>
                  <a:srgbClr val="FFC000"/>
                </a:solidFill>
                <a:latin typeface="Calibri" panose="020F0502020204030204" pitchFamily="34" charset="0"/>
                <a:cs typeface="Times New Roman" panose="02020603050405020304" pitchFamily="18" charset="0"/>
              </a:rPr>
              <a:t>, </a:t>
            </a:r>
            <a:r>
              <a:rPr lang="en-US" sz="3000" b="1" dirty="0" err="1">
                <a:solidFill>
                  <a:srgbClr val="FFC000"/>
                </a:solidFill>
                <a:latin typeface="Calibri" panose="020F0502020204030204" pitchFamily="34" charset="0"/>
                <a:cs typeface="Times New Roman" panose="02020603050405020304" pitchFamily="18" charset="0"/>
              </a:rPr>
              <a:t>rey</a:t>
            </a:r>
            <a:r>
              <a:rPr lang="en-US" sz="3000" b="1" dirty="0">
                <a:solidFill>
                  <a:srgbClr val="FFC000"/>
                </a:solidFill>
                <a:latin typeface="Calibri" panose="020F0502020204030204" pitchFamily="34" charset="0"/>
                <a:cs typeface="Times New Roman" panose="02020603050405020304" pitchFamily="18" charset="0"/>
              </a:rPr>
              <a:t> de Salem y </a:t>
            </a:r>
            <a:r>
              <a:rPr lang="en-US" sz="3000" b="1" dirty="0" err="1">
                <a:solidFill>
                  <a:srgbClr val="FFC000"/>
                </a:solidFill>
                <a:latin typeface="Calibri" panose="020F0502020204030204" pitchFamily="34" charset="0"/>
                <a:cs typeface="Times New Roman" panose="02020603050405020304" pitchFamily="18" charset="0"/>
              </a:rPr>
              <a:t>sacerdote</a:t>
            </a:r>
            <a:r>
              <a:rPr lang="en-US" sz="3000" b="1" dirty="0">
                <a:solidFill>
                  <a:srgbClr val="FFC000"/>
                </a:solidFill>
                <a:latin typeface="Calibri" panose="020F0502020204030204" pitchFamily="34" charset="0"/>
                <a:cs typeface="Times New Roman" panose="02020603050405020304" pitchFamily="18" charset="0"/>
              </a:rPr>
              <a:t> del Dios </a:t>
            </a:r>
            <a:r>
              <a:rPr lang="en-US" sz="3000" b="1" dirty="0" err="1">
                <a:solidFill>
                  <a:srgbClr val="FFC000"/>
                </a:solidFill>
                <a:latin typeface="Calibri" panose="020F0502020204030204" pitchFamily="34" charset="0"/>
                <a:cs typeface="Times New Roman" panose="02020603050405020304" pitchFamily="18" charset="0"/>
              </a:rPr>
              <a:t>Altísimo</a:t>
            </a:r>
            <a:r>
              <a:rPr lang="en-US" sz="3000" b="1" dirty="0">
                <a:solidFill>
                  <a:srgbClr val="FFC000"/>
                </a:solidFill>
                <a:latin typeface="Calibri" panose="020F0502020204030204" pitchFamily="34" charset="0"/>
                <a:cs typeface="Times New Roman" panose="02020603050405020304" pitchFamily="18" charset="0"/>
              </a:rPr>
              <a:t>, </a:t>
            </a:r>
            <a:r>
              <a:rPr lang="en-US" sz="3000" b="1" dirty="0" err="1">
                <a:solidFill>
                  <a:srgbClr val="FFC000"/>
                </a:solidFill>
                <a:latin typeface="Calibri" panose="020F0502020204030204" pitchFamily="34" charset="0"/>
                <a:cs typeface="Times New Roman" panose="02020603050405020304" pitchFamily="18" charset="0"/>
              </a:rPr>
              <a:t>sacó</a:t>
            </a:r>
            <a:r>
              <a:rPr lang="en-US" sz="3000" b="1" dirty="0">
                <a:solidFill>
                  <a:srgbClr val="FFC000"/>
                </a:solidFill>
                <a:latin typeface="Calibri" panose="020F0502020204030204" pitchFamily="34" charset="0"/>
                <a:cs typeface="Times New Roman" panose="02020603050405020304" pitchFamily="18" charset="0"/>
              </a:rPr>
              <a:t> pan y vino; y le </a:t>
            </a:r>
            <a:r>
              <a:rPr lang="en-US" sz="3000" b="1" dirty="0" err="1">
                <a:solidFill>
                  <a:srgbClr val="FFC000"/>
                </a:solidFill>
                <a:latin typeface="Calibri" panose="020F0502020204030204" pitchFamily="34" charset="0"/>
                <a:cs typeface="Times New Roman" panose="02020603050405020304" pitchFamily="18" charset="0"/>
              </a:rPr>
              <a:t>bendijo</a:t>
            </a:r>
            <a:r>
              <a:rPr lang="en-US" sz="3000" b="1" dirty="0">
                <a:solidFill>
                  <a:srgbClr val="FFC000"/>
                </a:solidFill>
                <a:latin typeface="Calibri" panose="020F0502020204030204" pitchFamily="34" charset="0"/>
                <a:cs typeface="Times New Roman" panose="02020603050405020304" pitchFamily="18" charset="0"/>
              </a:rPr>
              <a:t>, </a:t>
            </a:r>
            <a:r>
              <a:rPr lang="en-US" sz="3000" b="1" dirty="0" err="1">
                <a:solidFill>
                  <a:srgbClr val="FFC000"/>
                </a:solidFill>
                <a:latin typeface="Calibri" panose="020F0502020204030204" pitchFamily="34" charset="0"/>
                <a:cs typeface="Times New Roman" panose="02020603050405020304" pitchFamily="18" charset="0"/>
              </a:rPr>
              <a:t>diciendo</a:t>
            </a:r>
            <a:r>
              <a:rPr lang="en-US" sz="3000" b="1" dirty="0">
                <a:solidFill>
                  <a:srgbClr val="FFC000"/>
                </a:solidFill>
                <a:latin typeface="Calibri" panose="020F0502020204030204" pitchFamily="34" charset="0"/>
                <a:cs typeface="Times New Roman" panose="02020603050405020304" pitchFamily="18" charset="0"/>
              </a:rPr>
              <a:t>: </a:t>
            </a:r>
            <a:r>
              <a:rPr lang="en-US" sz="3000" b="1" dirty="0" err="1">
                <a:solidFill>
                  <a:srgbClr val="FFC000"/>
                </a:solidFill>
                <a:latin typeface="Calibri" panose="020F0502020204030204" pitchFamily="34" charset="0"/>
                <a:cs typeface="Times New Roman" panose="02020603050405020304" pitchFamily="18" charset="0"/>
              </a:rPr>
              <a:t>Bendito</a:t>
            </a:r>
            <a:r>
              <a:rPr lang="en-US" sz="3000" b="1" dirty="0">
                <a:solidFill>
                  <a:srgbClr val="FFC000"/>
                </a:solidFill>
                <a:latin typeface="Calibri" panose="020F0502020204030204" pitchFamily="34" charset="0"/>
                <a:cs typeface="Times New Roman" panose="02020603050405020304" pitchFamily="18" charset="0"/>
              </a:rPr>
              <a:t> sea Abram del Dios </a:t>
            </a:r>
            <a:r>
              <a:rPr lang="en-US" sz="3000" b="1" dirty="0" err="1">
                <a:solidFill>
                  <a:srgbClr val="FFC000"/>
                </a:solidFill>
                <a:latin typeface="Calibri" panose="020F0502020204030204" pitchFamily="34" charset="0"/>
                <a:cs typeface="Times New Roman" panose="02020603050405020304" pitchFamily="18" charset="0"/>
              </a:rPr>
              <a:t>Altísimo</a:t>
            </a:r>
            <a:r>
              <a:rPr lang="en-US" sz="3000" b="1" dirty="0">
                <a:solidFill>
                  <a:srgbClr val="FFC000"/>
                </a:solidFill>
                <a:latin typeface="Calibri" panose="020F0502020204030204" pitchFamily="34" charset="0"/>
                <a:cs typeface="Times New Roman" panose="02020603050405020304" pitchFamily="18" charset="0"/>
              </a:rPr>
              <a:t>, </a:t>
            </a:r>
            <a:r>
              <a:rPr lang="en-US" sz="3000" b="1" dirty="0" err="1">
                <a:solidFill>
                  <a:srgbClr val="FFC000"/>
                </a:solidFill>
                <a:latin typeface="Calibri" panose="020F0502020204030204" pitchFamily="34" charset="0"/>
                <a:cs typeface="Times New Roman" panose="02020603050405020304" pitchFamily="18" charset="0"/>
              </a:rPr>
              <a:t>creador</a:t>
            </a:r>
            <a:r>
              <a:rPr lang="en-US" sz="3000" b="1" dirty="0">
                <a:solidFill>
                  <a:srgbClr val="FFC000"/>
                </a:solidFill>
                <a:latin typeface="Calibri" panose="020F0502020204030204" pitchFamily="34" charset="0"/>
                <a:cs typeface="Times New Roman" panose="02020603050405020304" pitchFamily="18" charset="0"/>
              </a:rPr>
              <a:t> de </a:t>
            </a:r>
            <a:r>
              <a:rPr lang="en-US" sz="3000" b="1" dirty="0" err="1">
                <a:solidFill>
                  <a:srgbClr val="FFC000"/>
                </a:solidFill>
                <a:latin typeface="Calibri" panose="020F0502020204030204" pitchFamily="34" charset="0"/>
                <a:cs typeface="Times New Roman" panose="02020603050405020304" pitchFamily="18" charset="0"/>
              </a:rPr>
              <a:t>los</a:t>
            </a:r>
            <a:r>
              <a:rPr lang="en-US" sz="3000" b="1" dirty="0">
                <a:solidFill>
                  <a:srgbClr val="FFC000"/>
                </a:solidFill>
                <a:latin typeface="Calibri" panose="020F0502020204030204" pitchFamily="34" charset="0"/>
                <a:cs typeface="Times New Roman" panose="02020603050405020304" pitchFamily="18" charset="0"/>
              </a:rPr>
              <a:t> </a:t>
            </a:r>
            <a:r>
              <a:rPr lang="en-US" sz="3000" b="1" dirty="0" err="1">
                <a:solidFill>
                  <a:srgbClr val="FFC000"/>
                </a:solidFill>
                <a:latin typeface="Calibri" panose="020F0502020204030204" pitchFamily="34" charset="0"/>
                <a:cs typeface="Times New Roman" panose="02020603050405020304" pitchFamily="18" charset="0"/>
              </a:rPr>
              <a:t>cielos</a:t>
            </a:r>
            <a:r>
              <a:rPr lang="en-US" sz="3000" b="1" dirty="0">
                <a:solidFill>
                  <a:srgbClr val="FFC000"/>
                </a:solidFill>
                <a:latin typeface="Calibri" panose="020F0502020204030204" pitchFamily="34" charset="0"/>
                <a:cs typeface="Times New Roman" panose="02020603050405020304" pitchFamily="18" charset="0"/>
              </a:rPr>
              <a:t> y de la tierra; y </a:t>
            </a:r>
            <a:r>
              <a:rPr lang="en-US" sz="3000" b="1" dirty="0" err="1">
                <a:solidFill>
                  <a:srgbClr val="FFC000"/>
                </a:solidFill>
                <a:latin typeface="Calibri" panose="020F0502020204030204" pitchFamily="34" charset="0"/>
                <a:cs typeface="Times New Roman" panose="02020603050405020304" pitchFamily="18" charset="0"/>
              </a:rPr>
              <a:t>bendito</a:t>
            </a:r>
            <a:r>
              <a:rPr lang="en-US" sz="3000" b="1" dirty="0">
                <a:solidFill>
                  <a:srgbClr val="FFC000"/>
                </a:solidFill>
                <a:latin typeface="Calibri" panose="020F0502020204030204" pitchFamily="34" charset="0"/>
                <a:cs typeface="Times New Roman" panose="02020603050405020304" pitchFamily="18" charset="0"/>
              </a:rPr>
              <a:t> sea </a:t>
            </a:r>
            <a:r>
              <a:rPr lang="en-US" sz="3000" b="1" dirty="0" err="1">
                <a:solidFill>
                  <a:srgbClr val="FFC000"/>
                </a:solidFill>
                <a:latin typeface="Calibri" panose="020F0502020204030204" pitchFamily="34" charset="0"/>
                <a:cs typeface="Times New Roman" panose="02020603050405020304" pitchFamily="18" charset="0"/>
              </a:rPr>
              <a:t>el</a:t>
            </a:r>
            <a:r>
              <a:rPr lang="en-US" sz="3000" b="1" dirty="0">
                <a:solidFill>
                  <a:srgbClr val="FFC000"/>
                </a:solidFill>
                <a:latin typeface="Calibri" panose="020F0502020204030204" pitchFamily="34" charset="0"/>
                <a:cs typeface="Times New Roman" panose="02020603050405020304" pitchFamily="18" charset="0"/>
              </a:rPr>
              <a:t> Dios </a:t>
            </a:r>
            <a:r>
              <a:rPr lang="en-US" sz="3000" b="1" dirty="0" err="1">
                <a:solidFill>
                  <a:srgbClr val="FFC000"/>
                </a:solidFill>
                <a:latin typeface="Calibri" panose="020F0502020204030204" pitchFamily="34" charset="0"/>
                <a:cs typeface="Times New Roman" panose="02020603050405020304" pitchFamily="18" charset="0"/>
              </a:rPr>
              <a:t>Altísimo</a:t>
            </a:r>
            <a:r>
              <a:rPr lang="en-US" sz="3000" b="1" dirty="0">
                <a:solidFill>
                  <a:srgbClr val="FFC000"/>
                </a:solidFill>
                <a:latin typeface="Calibri" panose="020F0502020204030204" pitchFamily="34" charset="0"/>
                <a:cs typeface="Times New Roman" panose="02020603050405020304" pitchFamily="18" charset="0"/>
              </a:rPr>
              <a:t>, que </a:t>
            </a:r>
            <a:r>
              <a:rPr lang="en-US" sz="3000" b="1" dirty="0" err="1">
                <a:solidFill>
                  <a:srgbClr val="FFC000"/>
                </a:solidFill>
                <a:latin typeface="Calibri" panose="020F0502020204030204" pitchFamily="34" charset="0"/>
                <a:cs typeface="Times New Roman" panose="02020603050405020304" pitchFamily="18" charset="0"/>
              </a:rPr>
              <a:t>entregó</a:t>
            </a:r>
            <a:r>
              <a:rPr lang="en-US" sz="3000" b="1" dirty="0">
                <a:solidFill>
                  <a:srgbClr val="FFC000"/>
                </a:solidFill>
                <a:latin typeface="Calibri" panose="020F0502020204030204" pitchFamily="34" charset="0"/>
                <a:cs typeface="Times New Roman" panose="02020603050405020304" pitchFamily="18" charset="0"/>
              </a:rPr>
              <a:t> </a:t>
            </a:r>
            <a:r>
              <a:rPr lang="en-US" sz="3000" b="1" dirty="0" err="1">
                <a:solidFill>
                  <a:srgbClr val="FFC000"/>
                </a:solidFill>
                <a:latin typeface="Calibri" panose="020F0502020204030204" pitchFamily="34" charset="0"/>
                <a:cs typeface="Times New Roman" panose="02020603050405020304" pitchFamily="18" charset="0"/>
              </a:rPr>
              <a:t>tus</a:t>
            </a:r>
            <a:r>
              <a:rPr lang="en-US" sz="3000" b="1" dirty="0">
                <a:solidFill>
                  <a:srgbClr val="FFC000"/>
                </a:solidFill>
                <a:latin typeface="Calibri" panose="020F0502020204030204" pitchFamily="34" charset="0"/>
                <a:cs typeface="Times New Roman" panose="02020603050405020304" pitchFamily="18" charset="0"/>
              </a:rPr>
              <a:t> </a:t>
            </a:r>
            <a:r>
              <a:rPr lang="en-US" sz="3000" b="1" dirty="0" err="1">
                <a:solidFill>
                  <a:srgbClr val="FFC000"/>
                </a:solidFill>
                <a:latin typeface="Calibri" panose="020F0502020204030204" pitchFamily="34" charset="0"/>
                <a:cs typeface="Times New Roman" panose="02020603050405020304" pitchFamily="18" charset="0"/>
              </a:rPr>
              <a:t>enemigos</a:t>
            </a:r>
            <a:r>
              <a:rPr lang="en-US" sz="3000" b="1" dirty="0">
                <a:solidFill>
                  <a:srgbClr val="FFC000"/>
                </a:solidFill>
                <a:latin typeface="Calibri" panose="020F0502020204030204" pitchFamily="34" charset="0"/>
                <a:cs typeface="Times New Roman" panose="02020603050405020304" pitchFamily="18" charset="0"/>
              </a:rPr>
              <a:t> </a:t>
            </a:r>
            <a:r>
              <a:rPr lang="en-US" sz="3000" b="1" dirty="0" err="1">
                <a:solidFill>
                  <a:srgbClr val="FFC000"/>
                </a:solidFill>
                <a:latin typeface="Calibri" panose="020F0502020204030204" pitchFamily="34" charset="0"/>
                <a:cs typeface="Times New Roman" panose="02020603050405020304" pitchFamily="18" charset="0"/>
              </a:rPr>
              <a:t>en</a:t>
            </a:r>
            <a:r>
              <a:rPr lang="en-US" sz="3000" b="1" dirty="0">
                <a:solidFill>
                  <a:srgbClr val="FFC000"/>
                </a:solidFill>
                <a:latin typeface="Calibri" panose="020F0502020204030204" pitchFamily="34" charset="0"/>
                <a:cs typeface="Times New Roman" panose="02020603050405020304" pitchFamily="18" charset="0"/>
              </a:rPr>
              <a:t> </a:t>
            </a:r>
            <a:r>
              <a:rPr lang="en-US" sz="3000" b="1" dirty="0" err="1">
                <a:solidFill>
                  <a:srgbClr val="FFC000"/>
                </a:solidFill>
                <a:latin typeface="Calibri" panose="020F0502020204030204" pitchFamily="34" charset="0"/>
                <a:cs typeface="Times New Roman" panose="02020603050405020304" pitchFamily="18" charset="0"/>
              </a:rPr>
              <a:t>tu</a:t>
            </a:r>
            <a:r>
              <a:rPr lang="en-US" sz="3000" b="1" dirty="0">
                <a:solidFill>
                  <a:srgbClr val="FFC000"/>
                </a:solidFill>
                <a:latin typeface="Calibri" panose="020F0502020204030204" pitchFamily="34" charset="0"/>
                <a:cs typeface="Times New Roman" panose="02020603050405020304" pitchFamily="18" charset="0"/>
              </a:rPr>
              <a:t> mano. Y le </a:t>
            </a:r>
            <a:r>
              <a:rPr lang="en-US" sz="3000" b="1" dirty="0" err="1">
                <a:solidFill>
                  <a:srgbClr val="FFC000"/>
                </a:solidFill>
                <a:latin typeface="Calibri" panose="020F0502020204030204" pitchFamily="34" charset="0"/>
                <a:cs typeface="Times New Roman" panose="02020603050405020304" pitchFamily="18" charset="0"/>
              </a:rPr>
              <a:t>dio</a:t>
            </a:r>
            <a:r>
              <a:rPr lang="en-US" sz="3000" b="1" dirty="0">
                <a:solidFill>
                  <a:srgbClr val="FFC000"/>
                </a:solidFill>
                <a:latin typeface="Calibri" panose="020F0502020204030204" pitchFamily="34" charset="0"/>
                <a:cs typeface="Times New Roman" panose="02020603050405020304" pitchFamily="18" charset="0"/>
              </a:rPr>
              <a:t> Abram </a:t>
            </a:r>
            <a:r>
              <a:rPr lang="en-US" sz="3000" b="1" dirty="0" err="1">
                <a:solidFill>
                  <a:srgbClr val="FFC000"/>
                </a:solidFill>
                <a:latin typeface="Calibri" panose="020F0502020204030204" pitchFamily="34" charset="0"/>
                <a:cs typeface="Times New Roman" panose="02020603050405020304" pitchFamily="18" charset="0"/>
              </a:rPr>
              <a:t>los</a:t>
            </a:r>
            <a:r>
              <a:rPr lang="en-US" sz="3000" b="1" dirty="0">
                <a:solidFill>
                  <a:srgbClr val="FFC000"/>
                </a:solidFill>
                <a:latin typeface="Calibri" panose="020F0502020204030204" pitchFamily="34" charset="0"/>
                <a:cs typeface="Times New Roman" panose="02020603050405020304" pitchFamily="18" charset="0"/>
              </a:rPr>
              <a:t> </a:t>
            </a:r>
            <a:r>
              <a:rPr lang="en-US" sz="3000" b="1" dirty="0" err="1">
                <a:solidFill>
                  <a:srgbClr val="FFC000"/>
                </a:solidFill>
                <a:latin typeface="Calibri" panose="020F0502020204030204" pitchFamily="34" charset="0"/>
                <a:cs typeface="Times New Roman" panose="02020603050405020304" pitchFamily="18" charset="0"/>
              </a:rPr>
              <a:t>diezmos</a:t>
            </a:r>
            <a:r>
              <a:rPr lang="en-US" sz="3000" b="1" dirty="0">
                <a:solidFill>
                  <a:srgbClr val="FFC000"/>
                </a:solidFill>
                <a:latin typeface="Calibri" panose="020F0502020204030204" pitchFamily="34" charset="0"/>
                <a:cs typeface="Times New Roman" panose="02020603050405020304" pitchFamily="18" charset="0"/>
              </a:rPr>
              <a:t> de </a:t>
            </a:r>
            <a:r>
              <a:rPr lang="en-US" sz="3000" b="1" dirty="0" err="1">
                <a:solidFill>
                  <a:srgbClr val="FFC000"/>
                </a:solidFill>
                <a:latin typeface="Calibri" panose="020F0502020204030204" pitchFamily="34" charset="0"/>
                <a:cs typeface="Times New Roman" panose="02020603050405020304" pitchFamily="18" charset="0"/>
              </a:rPr>
              <a:t>todo</a:t>
            </a:r>
            <a:r>
              <a:rPr lang="en-US" sz="3000" b="1" dirty="0">
                <a:solidFill>
                  <a:srgbClr val="FFC000"/>
                </a:solidFill>
                <a:latin typeface="Calibri" panose="020F0502020204030204" pitchFamily="34" charset="0"/>
                <a:cs typeface="Times New Roman" panose="02020603050405020304" pitchFamily="18" charset="0"/>
              </a:rPr>
              <a:t>¨.</a:t>
            </a:r>
            <a:endParaRPr lang="es-ES" sz="3000" b="1"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0033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p:cNvSpPr txBox="1">
            <a:spLocks/>
          </p:cNvSpPr>
          <p:nvPr/>
        </p:nvSpPr>
        <p:spPr>
          <a:xfrm>
            <a:off x="295146" y="374073"/>
            <a:ext cx="9680127" cy="90293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solidFill>
                  <a:schemeClr val="accent1">
                    <a:lumMod val="60000"/>
                    <a:lumOff val="40000"/>
                  </a:schemeClr>
                </a:solidFill>
              </a:rPr>
              <a:t>El orden de Melquisedec</a:t>
            </a:r>
            <a:endParaRPr lang="en-US" sz="4000" b="1" dirty="0">
              <a:solidFill>
                <a:schemeClr val="accent1">
                  <a:lumMod val="60000"/>
                  <a:lumOff val="40000"/>
                </a:schemeClr>
              </a:solidFill>
            </a:endParaRPr>
          </a:p>
        </p:txBody>
      </p:sp>
      <p:sp>
        <p:nvSpPr>
          <p:cNvPr id="5" name="Título 1"/>
          <p:cNvSpPr txBox="1">
            <a:spLocks/>
          </p:cNvSpPr>
          <p:nvPr/>
        </p:nvSpPr>
        <p:spPr>
          <a:xfrm>
            <a:off x="450098" y="1163783"/>
            <a:ext cx="10764749" cy="226521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457200">
              <a:lnSpc>
                <a:spcPct val="150000"/>
              </a:lnSpc>
              <a:spcBef>
                <a:spcPts val="1000"/>
              </a:spcBef>
              <a:buClr>
                <a:srgbClr val="1E5155">
                  <a:lumMod val="40000"/>
                  <a:lumOff val="60000"/>
                </a:srgbClr>
              </a:buClr>
              <a:buSzPct val="80000"/>
              <a:defRPr/>
            </a:pPr>
            <a:r>
              <a:rPr lang="es-DO" sz="3000" b="1" dirty="0">
                <a:latin typeface="Calibri" panose="020F0502020204030204" pitchFamily="34" charset="0"/>
                <a:cs typeface="Times New Roman" panose="02020603050405020304" pitchFamily="18" charset="0"/>
              </a:rPr>
              <a:t>Aunque en la Biblia no se dice mucho acerca del orden sacerdotal de Melquisedec, esta era superior a la orden Levítica, porque Cristo fue nombrado sacerdote de la orden de Melquisedec.</a:t>
            </a:r>
            <a:r>
              <a:rPr lang="es-ES" sz="30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30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endParaRPr kumimoji="0" lang="es-ES" sz="4400" b="1" i="0" u="none" strike="noStrike" kern="1200" cap="none" spc="0" normalizeH="0" baseline="0" noProof="0" dirty="0">
              <a:ln>
                <a:noFill/>
              </a:ln>
              <a:solidFill>
                <a:prstClr val="white"/>
              </a:solidFill>
              <a:effectLst/>
              <a:uLnTx/>
              <a:uFillTx/>
              <a:latin typeface="Century Gothic" panose="020B0502020202020204"/>
              <a:ea typeface="+mj-ea"/>
              <a:cs typeface="+mj-cs"/>
            </a:endParaRPr>
          </a:p>
        </p:txBody>
      </p:sp>
      <p:sp>
        <p:nvSpPr>
          <p:cNvPr id="6" name="CuadroTexto 5">
            <a:extLst>
              <a:ext uri="{FF2B5EF4-FFF2-40B4-BE49-F238E27FC236}">
                <a16:creationId xmlns:a16="http://schemas.microsoft.com/office/drawing/2014/main" id="{6D1B977D-F730-34DB-0A40-F40BD4BE8952}"/>
              </a:ext>
            </a:extLst>
          </p:cNvPr>
          <p:cNvSpPr txBox="1"/>
          <p:nvPr/>
        </p:nvSpPr>
        <p:spPr>
          <a:xfrm>
            <a:off x="450098" y="3737923"/>
            <a:ext cx="10764749" cy="2009974"/>
          </a:xfrm>
          <a:prstGeom prst="rect">
            <a:avLst/>
          </a:prstGeom>
          <a:solidFill>
            <a:schemeClr val="tx2">
              <a:lumMod val="10000"/>
              <a:alpha val="34000"/>
            </a:schemeClr>
          </a:solidFill>
          <a:effectLst>
            <a:innerShdw blurRad="114300">
              <a:prstClr val="black"/>
            </a:innerShdw>
          </a:effectLst>
        </p:spPr>
        <p:txBody>
          <a:bodyPr wrap="square">
            <a:spAutoFit/>
          </a:bodyPr>
          <a:lstStyle/>
          <a:p>
            <a:pPr algn="just" defTabSz="457200">
              <a:lnSpc>
                <a:spcPct val="150000"/>
              </a:lnSpc>
              <a:spcBef>
                <a:spcPts val="1000"/>
              </a:spcBef>
              <a:buClr>
                <a:srgbClr val="1E5155">
                  <a:lumMod val="40000"/>
                  <a:lumOff val="60000"/>
                </a:srgbClr>
              </a:buClr>
              <a:buSzPct val="80000"/>
              <a:defRPr/>
            </a:pPr>
            <a:r>
              <a:rPr lang="es-DO" sz="2800" b="1" dirty="0">
                <a:solidFill>
                  <a:srgbClr val="FFC000"/>
                </a:solidFill>
                <a:latin typeface="Calibri" panose="020F0502020204030204" pitchFamily="34" charset="0"/>
                <a:cs typeface="Times New Roman" panose="02020603050405020304" pitchFamily="18" charset="0"/>
              </a:rPr>
              <a:t>¨Donde Jesús entró por nosotros como precursor, hecho sumo sacerdote para siempre según el orden de Melquisedec¨. </a:t>
            </a:r>
          </a:p>
          <a:p>
            <a:pPr algn="r" defTabSz="457200">
              <a:lnSpc>
                <a:spcPct val="150000"/>
              </a:lnSpc>
              <a:spcBef>
                <a:spcPts val="1000"/>
              </a:spcBef>
              <a:buClr>
                <a:srgbClr val="1E5155">
                  <a:lumMod val="40000"/>
                  <a:lumOff val="60000"/>
                </a:srgbClr>
              </a:buClr>
              <a:buSzPct val="80000"/>
              <a:defRPr/>
            </a:pPr>
            <a:r>
              <a:rPr lang="es-DO" sz="2400" b="1" dirty="0">
                <a:solidFill>
                  <a:srgbClr val="FFC000"/>
                </a:solidFill>
                <a:latin typeface="Calibri" panose="020F0502020204030204" pitchFamily="34" charset="0"/>
                <a:cs typeface="Times New Roman" panose="02020603050405020304" pitchFamily="18" charset="0"/>
              </a:rPr>
              <a:t>Hebreos 6:20 </a:t>
            </a:r>
          </a:p>
        </p:txBody>
      </p:sp>
    </p:spTree>
    <p:extLst>
      <p:ext uri="{BB962C8B-B14F-4D97-AF65-F5344CB8AC3E}">
        <p14:creationId xmlns:p14="http://schemas.microsoft.com/office/powerpoint/2010/main" val="1689433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alphaModFix amt="73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p:cNvSpPr txBox="1">
            <a:spLocks/>
          </p:cNvSpPr>
          <p:nvPr/>
        </p:nvSpPr>
        <p:spPr>
          <a:xfrm>
            <a:off x="295146" y="374073"/>
            <a:ext cx="9680127" cy="78970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a:solidFill>
                  <a:schemeClr val="accent1">
                    <a:lumMod val="60000"/>
                    <a:lumOff val="40000"/>
                  </a:schemeClr>
                </a:solidFill>
              </a:rPr>
              <a:t>La orden de los levitas</a:t>
            </a:r>
            <a:endParaRPr lang="en-US" sz="3600" b="1" dirty="0">
              <a:solidFill>
                <a:schemeClr val="accent1">
                  <a:lumMod val="60000"/>
                  <a:lumOff val="40000"/>
                </a:schemeClr>
              </a:solidFill>
            </a:endParaRPr>
          </a:p>
        </p:txBody>
      </p:sp>
      <p:sp>
        <p:nvSpPr>
          <p:cNvPr id="5" name="Título 1"/>
          <p:cNvSpPr txBox="1">
            <a:spLocks/>
          </p:cNvSpPr>
          <p:nvPr/>
        </p:nvSpPr>
        <p:spPr>
          <a:xfrm>
            <a:off x="450098" y="1163782"/>
            <a:ext cx="10939561" cy="532014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457200">
              <a:lnSpc>
                <a:spcPct val="150000"/>
              </a:lnSpc>
              <a:spcBef>
                <a:spcPts val="1000"/>
              </a:spcBef>
              <a:buClr>
                <a:srgbClr val="1E5155">
                  <a:lumMod val="40000"/>
                  <a:lumOff val="60000"/>
                </a:srgbClr>
              </a:buClr>
              <a:buSzPct val="80000"/>
              <a:defRPr/>
            </a:pPr>
            <a:r>
              <a:rPr lang="es-DO" sz="2900" b="1" dirty="0">
                <a:effectLst/>
                <a:latin typeface="Calibri" panose="020F0502020204030204" pitchFamily="34" charset="0"/>
                <a:ea typeface="Calibri" panose="020F0502020204030204" pitchFamily="34" charset="0"/>
              </a:rPr>
              <a:t>La orden Levítica se extendió desde el tiempo cuando Israel salió de Egipto hasta la cruz; desde aquel entonces tenemos el sacerdocio de Cristo, del cual todo sacerdote terrenal era un tipo. Siendo Cristo un sacerdote según la orden de Melquisedec, nosotros estamos viviendo ahora bajo la orden sacerdotal de Melquisedec. Se dan muchos detalles específicos respecto a la orden Levítica; y como todos los sacerdotes Levíticos sirvieron </a:t>
            </a:r>
            <a:r>
              <a:rPr lang="es-DO" sz="2900" b="1" dirty="0">
                <a:solidFill>
                  <a:srgbClr val="FFC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“a lo que es figura y sombra de las cosas celestiales”. </a:t>
            </a:r>
            <a:endParaRPr kumimoji="0" lang="es-ES" sz="29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entury Gothic" panose="020B0502020202020204"/>
            </a:endParaRPr>
          </a:p>
        </p:txBody>
      </p:sp>
    </p:spTree>
    <p:extLst>
      <p:ext uri="{BB962C8B-B14F-4D97-AF65-F5344CB8AC3E}">
        <p14:creationId xmlns:p14="http://schemas.microsoft.com/office/powerpoint/2010/main" val="1148725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alphaModFix amt="77000"/>
            <a:extLst>
              <a:ext uri="{28A0092B-C50C-407E-A947-70E740481C1C}">
                <a14:useLocalDpi xmlns:a14="http://schemas.microsoft.com/office/drawing/2010/main" val="0"/>
              </a:ext>
            </a:extLst>
          </a:blip>
          <a:stretch>
            <a:fillRect/>
          </a:stretch>
        </p:blipFill>
        <p:spPr>
          <a:xfrm>
            <a:off x="0" y="-45356"/>
            <a:ext cx="12192000" cy="6858000"/>
          </a:xfrm>
          <a:prstGeom prst="rect">
            <a:avLst/>
          </a:prstGeom>
        </p:spPr>
      </p:pic>
      <p:sp>
        <p:nvSpPr>
          <p:cNvPr id="4" name="Título 1"/>
          <p:cNvSpPr txBox="1">
            <a:spLocks/>
          </p:cNvSpPr>
          <p:nvPr/>
        </p:nvSpPr>
        <p:spPr>
          <a:xfrm>
            <a:off x="295146" y="374073"/>
            <a:ext cx="9680127" cy="90293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accent1">
                    <a:lumMod val="60000"/>
                    <a:lumOff val="40000"/>
                  </a:schemeClr>
                </a:solidFill>
              </a:rPr>
              <a:t>      Los </a:t>
            </a:r>
            <a:r>
              <a:rPr lang="en-US" sz="4000" b="1" dirty="0" err="1">
                <a:solidFill>
                  <a:schemeClr val="accent1">
                    <a:lumMod val="60000"/>
                    <a:lumOff val="40000"/>
                  </a:schemeClr>
                </a:solidFill>
              </a:rPr>
              <a:t>sacerdotes</a:t>
            </a:r>
            <a:endParaRPr lang="en-US" sz="4000" b="1" dirty="0">
              <a:solidFill>
                <a:schemeClr val="accent1">
                  <a:lumMod val="60000"/>
                  <a:lumOff val="40000"/>
                </a:schemeClr>
              </a:solidFill>
            </a:endParaRPr>
          </a:p>
        </p:txBody>
      </p:sp>
      <p:sp>
        <p:nvSpPr>
          <p:cNvPr id="5" name="Título 1"/>
          <p:cNvSpPr txBox="1">
            <a:spLocks/>
          </p:cNvSpPr>
          <p:nvPr/>
        </p:nvSpPr>
        <p:spPr>
          <a:xfrm>
            <a:off x="830036" y="1277007"/>
            <a:ext cx="10531928" cy="243092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457200">
              <a:lnSpc>
                <a:spcPct val="150000"/>
              </a:lnSpc>
              <a:spcBef>
                <a:spcPts val="1000"/>
              </a:spcBef>
              <a:buClr>
                <a:srgbClr val="1E5155">
                  <a:lumMod val="40000"/>
                  <a:lumOff val="60000"/>
                </a:srgbClr>
              </a:buClr>
              <a:buSzPct val="80000"/>
              <a:defRPr/>
            </a:pPr>
            <a:r>
              <a:rPr lang="es-DO" sz="3000" b="1" dirty="0">
                <a:solidFill>
                  <a:srgbClr val="FFC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Hebreos 8:5</a:t>
            </a:r>
            <a:r>
              <a:rPr lang="es-DO" sz="3000" b="1" baseline="30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s-DO" sz="3000" b="1" dirty="0">
                <a:solidFill>
                  <a:srgbClr val="FFC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Los cuales sirven a lo que es figura y sombra de las cosas celestiales, como se le advirtió a Moisés cuando iba a erigir el tabernáculo, diciéndole: Mira, haz todas las cosas conforme al modelo que se te ha mostrado en el monte..</a:t>
            </a:r>
          </a:p>
          <a:p>
            <a:pPr algn="just" defTabSz="457200">
              <a:lnSpc>
                <a:spcPct val="150000"/>
              </a:lnSpc>
              <a:spcBef>
                <a:spcPts val="1000"/>
              </a:spcBef>
              <a:buClr>
                <a:srgbClr val="1E5155">
                  <a:lumMod val="40000"/>
                  <a:lumOff val="60000"/>
                </a:srgbClr>
              </a:buClr>
              <a:buSzPct val="80000"/>
              <a:defRPr/>
            </a:pPr>
            <a:endParaRPr kumimoji="0" lang="es-DO" sz="2600" b="1" i="0" u="none" strike="noStrike" kern="1200" cap="none" spc="0" normalizeH="0" baseline="0" noProof="0" dirty="0">
              <a:ln>
                <a:noFill/>
              </a:ln>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endParaRPr>
          </a:p>
        </p:txBody>
      </p:sp>
      <p:sp>
        <p:nvSpPr>
          <p:cNvPr id="6" name="CuadroTexto 5">
            <a:extLst>
              <a:ext uri="{FF2B5EF4-FFF2-40B4-BE49-F238E27FC236}">
                <a16:creationId xmlns:a16="http://schemas.microsoft.com/office/drawing/2014/main" id="{4A567C70-A5AE-CC11-EEF0-B2AD22F3B27A}"/>
              </a:ext>
            </a:extLst>
          </p:cNvPr>
          <p:cNvSpPr txBox="1"/>
          <p:nvPr/>
        </p:nvSpPr>
        <p:spPr>
          <a:xfrm>
            <a:off x="830037" y="4137745"/>
            <a:ext cx="10531928" cy="2098267"/>
          </a:xfrm>
          <a:prstGeom prst="rect">
            <a:avLst/>
          </a:prstGeom>
          <a:noFill/>
        </p:spPr>
        <p:txBody>
          <a:bodyPr wrap="square">
            <a:spAutoFit/>
          </a:bodyPr>
          <a:lstStyle/>
          <a:p>
            <a:pPr algn="just" defTabSz="457200">
              <a:lnSpc>
                <a:spcPct val="150000"/>
              </a:lnSpc>
              <a:spcBef>
                <a:spcPts val="1000"/>
              </a:spcBef>
              <a:buClr>
                <a:srgbClr val="1E5155">
                  <a:lumMod val="40000"/>
                  <a:lumOff val="60000"/>
                </a:srgbClr>
              </a:buClr>
              <a:buSzPct val="80000"/>
              <a:defRPr/>
            </a:pPr>
            <a:r>
              <a:rPr lang="es-DO" sz="3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Cuando estudiamos el sacerdocio Levítico, estamos en realidad estudiando </a:t>
            </a:r>
            <a:r>
              <a:rPr lang="es-DO" sz="3000" b="1" dirty="0">
                <a:solidFill>
                  <a:schemeClr val="accent2">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 obra sacerdotal de nuestro Señor y Salvador Jesucristo.</a:t>
            </a:r>
            <a:endParaRPr lang="es-ES" sz="3000" b="1" dirty="0">
              <a:solidFill>
                <a:schemeClr val="accent2">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20928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alphaModFix amt="77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p:cNvSpPr txBox="1">
            <a:spLocks/>
          </p:cNvSpPr>
          <p:nvPr/>
        </p:nvSpPr>
        <p:spPr>
          <a:xfrm>
            <a:off x="295146" y="374073"/>
            <a:ext cx="9680127" cy="90293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a:solidFill>
                  <a:schemeClr val="accent1">
                    <a:lumMod val="60000"/>
                    <a:lumOff val="40000"/>
                  </a:schemeClr>
                </a:solidFill>
              </a:rPr>
              <a:t>El sacerdocio levítico</a:t>
            </a:r>
            <a:endParaRPr lang="en-US" sz="3600" b="1" dirty="0">
              <a:solidFill>
                <a:schemeClr val="accent1">
                  <a:lumMod val="60000"/>
                  <a:lumOff val="40000"/>
                </a:schemeClr>
              </a:solidFill>
            </a:endParaRPr>
          </a:p>
        </p:txBody>
      </p:sp>
      <p:sp>
        <p:nvSpPr>
          <p:cNvPr id="5" name="Título 1"/>
          <p:cNvSpPr txBox="1">
            <a:spLocks/>
          </p:cNvSpPr>
          <p:nvPr/>
        </p:nvSpPr>
        <p:spPr>
          <a:xfrm>
            <a:off x="295146" y="811149"/>
            <a:ext cx="9265402" cy="7970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457200">
              <a:lnSpc>
                <a:spcPct val="150000"/>
              </a:lnSpc>
              <a:spcBef>
                <a:spcPts val="1000"/>
              </a:spcBef>
              <a:buClr>
                <a:srgbClr val="1E5155">
                  <a:lumMod val="40000"/>
                  <a:lumOff val="60000"/>
                </a:srgbClr>
              </a:buClr>
              <a:buSzPct val="80000"/>
              <a:defRPr/>
            </a:pPr>
            <a:r>
              <a:rPr lang="es-DO" sz="2700" b="1" dirty="0">
                <a:latin typeface="Calibri" panose="020F0502020204030204" pitchFamily="34" charset="0"/>
                <a:cs typeface="Times New Roman" panose="02020603050405020304" pitchFamily="18" charset="0"/>
              </a:rPr>
              <a:t>El sacerdocio Levítico estaba dividido en veinticuatro cursos.</a:t>
            </a:r>
          </a:p>
          <a:p>
            <a:pPr algn="just" defTabSz="457200">
              <a:lnSpc>
                <a:spcPct val="150000"/>
              </a:lnSpc>
              <a:spcBef>
                <a:spcPts val="1000"/>
              </a:spcBef>
              <a:buClr>
                <a:srgbClr val="1E5155">
                  <a:lumMod val="40000"/>
                  <a:lumOff val="60000"/>
                </a:srgbClr>
              </a:buClr>
              <a:buSzPct val="80000"/>
              <a:defRPr/>
            </a:pPr>
            <a:endParaRPr kumimoji="0" lang="es-ES" sz="2700" b="1" i="0" u="none" strike="noStrike" kern="1200" cap="none" spc="0" normalizeH="0" baseline="0" noProof="0" dirty="0">
              <a:ln>
                <a:noFill/>
              </a:ln>
              <a:solidFill>
                <a:prstClr val="white"/>
              </a:solidFill>
              <a:effectLst/>
              <a:uLnTx/>
              <a:uFillTx/>
              <a:latin typeface="Century Gothic" panose="020B0502020202020204"/>
              <a:ea typeface="+mj-ea"/>
              <a:cs typeface="+mj-cs"/>
            </a:endParaRPr>
          </a:p>
        </p:txBody>
      </p:sp>
      <p:sp>
        <p:nvSpPr>
          <p:cNvPr id="6" name="CuadroTexto 5">
            <a:extLst>
              <a:ext uri="{FF2B5EF4-FFF2-40B4-BE49-F238E27FC236}">
                <a16:creationId xmlns:a16="http://schemas.microsoft.com/office/drawing/2014/main" id="{DC330FF9-C72C-3F86-39B1-755076B827B5}"/>
              </a:ext>
            </a:extLst>
          </p:cNvPr>
          <p:cNvSpPr txBox="1"/>
          <p:nvPr/>
        </p:nvSpPr>
        <p:spPr>
          <a:xfrm>
            <a:off x="295146" y="2203027"/>
            <a:ext cx="5234117" cy="3356625"/>
          </a:xfrm>
          <a:prstGeom prst="rect">
            <a:avLst/>
          </a:prstGeom>
          <a:solidFill>
            <a:schemeClr val="bg1">
              <a:lumMod val="95000"/>
              <a:lumOff val="5000"/>
              <a:alpha val="40000"/>
            </a:schemeClr>
          </a:solidFill>
          <a:ln w="66675">
            <a:solidFill>
              <a:schemeClr val="bg2">
                <a:lumMod val="75000"/>
                <a:lumOff val="25000"/>
              </a:schemeClr>
            </a:solidFill>
          </a:ln>
        </p:spPr>
        <p:style>
          <a:lnRef idx="0">
            <a:scrgbClr r="0" g="0" b="0"/>
          </a:lnRef>
          <a:fillRef idx="0">
            <a:scrgbClr r="0" g="0" b="0"/>
          </a:fillRef>
          <a:effectRef idx="0">
            <a:scrgbClr r="0" g="0" b="0"/>
          </a:effectRef>
          <a:fontRef idx="minor">
            <a:schemeClr val="accent3"/>
          </a:fontRef>
        </p:style>
        <p:txBody>
          <a:bodyPr wrap="square">
            <a:spAutoFit/>
          </a:bodyPr>
          <a:lstStyle/>
          <a:p>
            <a:pPr algn="just" defTabSz="457200">
              <a:lnSpc>
                <a:spcPct val="150000"/>
              </a:lnSpc>
              <a:spcBef>
                <a:spcPts val="1000"/>
              </a:spcBef>
              <a:buClr>
                <a:srgbClr val="1E5155">
                  <a:lumMod val="40000"/>
                  <a:lumOff val="60000"/>
                </a:srgbClr>
              </a:buClr>
              <a:buSzPct val="80000"/>
              <a:defRPr/>
            </a:pPr>
            <a:r>
              <a:rPr lang="es-DO" sz="24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1 Crónicas 24:19</a:t>
            </a:r>
            <a:r>
              <a:rPr lang="es-DO" sz="2400" b="1" baseline="30000" dirty="0">
                <a:solidFill>
                  <a:schemeClr val="tx1"/>
                </a:solidFill>
                <a:effectLst>
                  <a:outerShdw blurRad="38100" dist="38100" dir="2700000" algn="tl">
                    <a:srgbClr val="000000">
                      <a:alpha val="43137"/>
                    </a:srgbClr>
                  </a:outerShdw>
                </a:effectLst>
                <a:latin typeface="Segoe UI" panose="020B0502040204020203" pitchFamily="34" charset="0"/>
                <a:ea typeface="Calibri" panose="020F0502020204030204" pitchFamily="34" charset="0"/>
              </a:rPr>
              <a:t> </a:t>
            </a:r>
            <a:r>
              <a:rPr lang="es-DO" sz="2400" b="1" baseline="30000" dirty="0">
                <a:solidFill>
                  <a:srgbClr val="FFC000"/>
                </a:solidFill>
                <a:effectLst>
                  <a:outerShdw blurRad="38100" dist="38100" dir="2700000" algn="tl">
                    <a:srgbClr val="000000">
                      <a:alpha val="43137"/>
                    </a:srgbClr>
                  </a:outerShdw>
                </a:effectLst>
                <a:latin typeface="Segoe UI" panose="020B0502040204020203" pitchFamily="34" charset="0"/>
                <a:ea typeface="Calibri" panose="020F0502020204030204" pitchFamily="34" charset="0"/>
              </a:rPr>
              <a:t>¨</a:t>
            </a:r>
            <a:r>
              <a:rPr lang="es-DO" sz="2400" dirty="0">
                <a:solidFill>
                  <a:srgbClr val="FFC000"/>
                </a:solidFill>
                <a:effectLst>
                  <a:outerShdw blurRad="38100" dist="38100" dir="2700000" algn="tl">
                    <a:srgbClr val="000000">
                      <a:alpha val="43137"/>
                    </a:srgbClr>
                  </a:outerShdw>
                </a:effectLst>
                <a:latin typeface="Segoe UI" panose="020B0502040204020203" pitchFamily="34" charset="0"/>
                <a:ea typeface="Calibri" panose="020F0502020204030204" pitchFamily="34" charset="0"/>
              </a:rPr>
              <a:t>Estos fueron distribuidos para su ministerio, para que entrasen en la casa de Jehová, según les fue ordenado por Aarón su padre, de la manera que le había mandado Jehová el Dios de Israel¨.</a:t>
            </a:r>
            <a:endParaRPr lang="en-US" sz="2400" b="1" dirty="0">
              <a:solidFill>
                <a:srgbClr val="FFC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CuadroTexto 7">
            <a:extLst>
              <a:ext uri="{FF2B5EF4-FFF2-40B4-BE49-F238E27FC236}">
                <a16:creationId xmlns:a16="http://schemas.microsoft.com/office/drawing/2014/main" id="{1EC5F0C2-14C9-CBF1-663D-5CEE0F198C17}"/>
              </a:ext>
            </a:extLst>
          </p:cNvPr>
          <p:cNvSpPr txBox="1"/>
          <p:nvPr/>
        </p:nvSpPr>
        <p:spPr>
          <a:xfrm>
            <a:off x="6096000" y="1614489"/>
            <a:ext cx="5800854" cy="5021567"/>
          </a:xfrm>
          <a:prstGeom prst="rect">
            <a:avLst/>
          </a:prstGeom>
          <a:solidFill>
            <a:schemeClr val="bg1">
              <a:lumMod val="95000"/>
              <a:lumOff val="5000"/>
              <a:alpha val="40000"/>
            </a:schemeClr>
          </a:solidFill>
          <a:ln w="66675">
            <a:solidFill>
              <a:schemeClr val="bg2">
                <a:lumMod val="75000"/>
                <a:lumOff val="25000"/>
              </a:schemeClr>
            </a:solidFill>
          </a:ln>
        </p:spPr>
        <p:style>
          <a:lnRef idx="0">
            <a:scrgbClr r="0" g="0" b="0"/>
          </a:lnRef>
          <a:fillRef idx="0">
            <a:scrgbClr r="0" g="0" b="0"/>
          </a:fillRef>
          <a:effectRef idx="0">
            <a:scrgbClr r="0" g="0" b="0"/>
          </a:effectRef>
          <a:fontRef idx="minor">
            <a:schemeClr val="accent3"/>
          </a:fontRef>
        </p:style>
        <p:txBody>
          <a:bodyPr wrap="square">
            <a:spAutoFit/>
          </a:bodyPr>
          <a:lstStyle/>
          <a:p>
            <a:pPr algn="just">
              <a:lnSpc>
                <a:spcPct val="150000"/>
              </a:lnSpc>
            </a:pPr>
            <a:r>
              <a:rPr lang="es-DO" sz="24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2 Crónicas 8:14 </a:t>
            </a:r>
            <a:r>
              <a:rPr lang="es-DO" sz="2400" b="1" dirty="0">
                <a:solidFill>
                  <a:srgbClr val="FFC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a:t>
            </a:r>
            <a:r>
              <a:rPr lang="es-DO" sz="2400" b="1" baseline="30000" dirty="0">
                <a:solidFill>
                  <a:srgbClr val="FFC000"/>
                </a:solidFill>
                <a:effectLst>
                  <a:outerShdw blurRad="38100" dist="38100" dir="2700000" algn="tl">
                    <a:srgbClr val="000000">
                      <a:alpha val="43137"/>
                    </a:srgbClr>
                  </a:outerShdw>
                </a:effectLst>
                <a:latin typeface="Segoe UI" panose="020B0502040204020203" pitchFamily="34" charset="0"/>
                <a:ea typeface="Calibri" panose="020F0502020204030204" pitchFamily="34" charset="0"/>
              </a:rPr>
              <a:t> </a:t>
            </a:r>
            <a:r>
              <a:rPr lang="es-DO" sz="2400" dirty="0">
                <a:solidFill>
                  <a:srgbClr val="FFC000"/>
                </a:solidFill>
                <a:effectLst>
                  <a:outerShdw blurRad="38100" dist="38100" dir="2700000" algn="tl">
                    <a:srgbClr val="000000">
                      <a:alpha val="43137"/>
                    </a:srgbClr>
                  </a:outerShdw>
                </a:effectLst>
                <a:latin typeface="Segoe UI" panose="020B0502040204020203" pitchFamily="34" charset="0"/>
                <a:ea typeface="Calibri" panose="020F0502020204030204" pitchFamily="34" charset="0"/>
              </a:rPr>
              <a:t>Y constituyó los turnos de los sacerdotes en sus oficios, conforme a lo ordenado por David su padre, y los levitas en sus cargos, para que alabasen y ministrasen delante de los sacerdotes, cada cosa en su día; asimismo los porteros por su orden a cada puerta; porque así lo había mandado David, varón de Dios¨.</a:t>
            </a:r>
            <a:endParaRPr lang="es-DO" sz="2400"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38241176"/>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lantilla" id="{CBAD0E0A-F576-4E8B-A01B-D97BC1BBDAE3}" vid="{BD0A4B01-F1E2-47E0-9001-0D659CBADEE4}"/>
    </a:ext>
  </a:extLst>
</a:theme>
</file>

<file path=ppt/theme/theme2.xml><?xml version="1.0" encoding="utf-8"?>
<a:theme xmlns:a="http://schemas.openxmlformats.org/drawingml/2006/main" name="1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Plantilla la cruz y su sombra</Template>
  <TotalTime>1214</TotalTime>
  <Words>2387</Words>
  <Application>Microsoft Office PowerPoint</Application>
  <PresentationFormat>Panorámica</PresentationFormat>
  <Paragraphs>132</Paragraphs>
  <Slides>27</Slides>
  <Notes>0</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27</vt:i4>
      </vt:variant>
    </vt:vector>
  </HeadingPairs>
  <TitlesOfParts>
    <vt:vector size="36" baseType="lpstr">
      <vt:lpstr>Aptos</vt:lpstr>
      <vt:lpstr>Aptos Display</vt:lpstr>
      <vt:lpstr>Arial</vt:lpstr>
      <vt:lpstr>Calibri</vt:lpstr>
      <vt:lpstr>Century Gothic</vt:lpstr>
      <vt:lpstr>Segoe UI</vt:lpstr>
      <vt:lpstr>Wingdings 3</vt:lpstr>
      <vt:lpstr>Tema de Office</vt:lpstr>
      <vt:lpstr>1_Ion</vt:lpstr>
      <vt:lpstr>Presentación de PowerPoint</vt:lpstr>
      <vt:lpstr>Presentación de PowerPoint</vt:lpstr>
      <vt:lpstr>   Los sacerdotes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TIPO            ANTITIPO</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Ulises Aguero</dc:creator>
  <cp:lastModifiedBy>Randy José De Luna Mateo</cp:lastModifiedBy>
  <cp:revision>50</cp:revision>
  <cp:lastPrinted>2024-06-23T16:26:05Z</cp:lastPrinted>
  <dcterms:created xsi:type="dcterms:W3CDTF">2024-04-21T02:46:20Z</dcterms:created>
  <dcterms:modified xsi:type="dcterms:W3CDTF">2024-06-23T17:13:07Z</dcterms:modified>
</cp:coreProperties>
</file>