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4" r:id="rId1"/>
  </p:sldMasterIdLst>
  <p:sldIdLst>
    <p:sldId id="268"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752"/>
  </p:normalViewPr>
  <p:slideViewPr>
    <p:cSldViewPr snapToGrid="0">
      <p:cViewPr varScale="1">
        <p:scale>
          <a:sx n="116" d="100"/>
          <a:sy n="116" d="100"/>
        </p:scale>
        <p:origin x="41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s-MX"/>
              <a:t>Haz clic para modificar el estilo de título del patrón</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endParaRPr lang="en-US" dirty="0"/>
          </a:p>
        </p:txBody>
      </p:sp>
      <p:sp>
        <p:nvSpPr>
          <p:cNvPr id="4" name="Date Placeholder 3"/>
          <p:cNvSpPr>
            <a:spLocks noGrp="1"/>
          </p:cNvSpPr>
          <p:nvPr>
            <p:ph type="dt" sz="half" idx="10"/>
          </p:nvPr>
        </p:nvSpPr>
        <p:spPr/>
        <p:txBody>
          <a:bodyPr/>
          <a:lstStyle/>
          <a:p>
            <a:fld id="{9E661E39-8D0D-AE49-ADE4-B89D5E75173D}" type="datetimeFigureOut">
              <a:rPr lang="es-CR" smtClean="0"/>
              <a:t>11/8/24</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rIns="45720"/>
          <a:lstStyle/>
          <a:p>
            <a:fld id="{0851FD26-7F01-BD4B-8E07-8CA32FEBF938}" type="slidenum">
              <a:rPr lang="es-CR" smtClean="0"/>
              <a:t>‹Nº›</a:t>
            </a:fld>
            <a:endParaRPr lang="es-CR"/>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713654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s-MX"/>
              <a:t>Haz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9E661E39-8D0D-AE49-ADE4-B89D5E75173D}" type="datetimeFigureOut">
              <a:rPr lang="es-CR" smtClean="0"/>
              <a:t>11/8/24</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0851FD26-7F01-BD4B-8E07-8CA32FEBF938}" type="slidenum">
              <a:rPr lang="es-CR" smtClean="0"/>
              <a:t>‹Nº›</a:t>
            </a:fld>
            <a:endParaRPr lang="es-CR"/>
          </a:p>
        </p:txBody>
      </p:sp>
    </p:spTree>
    <p:extLst>
      <p:ext uri="{BB962C8B-B14F-4D97-AF65-F5344CB8AC3E}">
        <p14:creationId xmlns:p14="http://schemas.microsoft.com/office/powerpoint/2010/main" val="1858022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s-MX"/>
              <a:t>Haz clic para modificar el estilo de título del patrón</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9E661E39-8D0D-AE49-ADE4-B89D5E75173D}" type="datetimeFigureOut">
              <a:rPr lang="es-CR" smtClean="0"/>
              <a:t>11/8/24</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0851FD26-7F01-BD4B-8E07-8CA32FEBF938}" type="slidenum">
              <a:rPr lang="es-CR" smtClean="0"/>
              <a:t>‹Nº›</a:t>
            </a:fld>
            <a:endParaRPr lang="es-CR"/>
          </a:p>
        </p:txBody>
      </p:sp>
    </p:spTree>
    <p:extLst>
      <p:ext uri="{BB962C8B-B14F-4D97-AF65-F5344CB8AC3E}">
        <p14:creationId xmlns:p14="http://schemas.microsoft.com/office/powerpoint/2010/main" val="3423167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9E661E39-8D0D-AE49-ADE4-B89D5E75173D}" type="datetimeFigureOut">
              <a:rPr lang="es-CR" smtClean="0"/>
              <a:t>11/8/24</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0851FD26-7F01-BD4B-8E07-8CA32FEBF938}" type="slidenum">
              <a:rPr lang="es-CR" smtClean="0"/>
              <a:t>‹Nº›</a:t>
            </a:fld>
            <a:endParaRPr lang="es-CR"/>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1494625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s-MX"/>
              <a:t>Haz clic para modificar el estilo de título del patrón</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MX"/>
              <a:t>Haga clic para modificar los estilos de texto del patrón</a:t>
            </a:r>
          </a:p>
        </p:txBody>
      </p:sp>
      <p:sp>
        <p:nvSpPr>
          <p:cNvPr id="4" name="Date Placeholder 3"/>
          <p:cNvSpPr>
            <a:spLocks noGrp="1"/>
          </p:cNvSpPr>
          <p:nvPr>
            <p:ph type="dt" sz="half" idx="10"/>
          </p:nvPr>
        </p:nvSpPr>
        <p:spPr/>
        <p:txBody>
          <a:bodyPr/>
          <a:lstStyle/>
          <a:p>
            <a:fld id="{9E661E39-8D0D-AE49-ADE4-B89D5E75173D}" type="datetimeFigureOut">
              <a:rPr lang="es-CR" smtClean="0"/>
              <a:t>11/8/24</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0851FD26-7F01-BD4B-8E07-8CA32FEBF938}" type="slidenum">
              <a:rPr lang="es-CR" smtClean="0"/>
              <a:t>‹Nº›</a:t>
            </a:fld>
            <a:endParaRPr lang="es-CR"/>
          </a:p>
        </p:txBody>
      </p:sp>
    </p:spTree>
    <p:extLst>
      <p:ext uri="{BB962C8B-B14F-4D97-AF65-F5344CB8AC3E}">
        <p14:creationId xmlns:p14="http://schemas.microsoft.com/office/powerpoint/2010/main" val="3701186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s-MX"/>
              <a:t>Haz clic para modificar el estilo de título del patrón</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5" name="Date Placeholder 4"/>
          <p:cNvSpPr>
            <a:spLocks noGrp="1"/>
          </p:cNvSpPr>
          <p:nvPr>
            <p:ph type="dt" sz="half" idx="10"/>
          </p:nvPr>
        </p:nvSpPr>
        <p:spPr/>
        <p:txBody>
          <a:bodyPr/>
          <a:lstStyle/>
          <a:p>
            <a:fld id="{9E661E39-8D0D-AE49-ADE4-B89D5E75173D}" type="datetimeFigureOut">
              <a:rPr lang="es-CR" smtClean="0"/>
              <a:t>11/8/24</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0851FD26-7F01-BD4B-8E07-8CA32FEBF938}" type="slidenum">
              <a:rPr lang="es-CR" smtClean="0"/>
              <a:t>‹Nº›</a:t>
            </a:fld>
            <a:endParaRPr lang="es-CR"/>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3187842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s-MX"/>
              <a:t>Haz clic para modificar el estilo de título del patrón</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Content Placeholder 3"/>
          <p:cNvSpPr>
            <a:spLocks noGrp="1"/>
          </p:cNvSpPr>
          <p:nvPr>
            <p:ph sz="half" idx="2"/>
          </p:nvPr>
        </p:nvSpPr>
        <p:spPr>
          <a:xfrm>
            <a:off x="2609285" y="2851331"/>
            <a:ext cx="3893623" cy="3071434"/>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Content Placeholder 5"/>
          <p:cNvSpPr>
            <a:spLocks noGrp="1"/>
          </p:cNvSpPr>
          <p:nvPr>
            <p:ph sz="quarter" idx="4"/>
          </p:nvPr>
        </p:nvSpPr>
        <p:spPr>
          <a:xfrm>
            <a:off x="6666635" y="2851331"/>
            <a:ext cx="3899798" cy="3071434"/>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7" name="Date Placeholder 6"/>
          <p:cNvSpPr>
            <a:spLocks noGrp="1"/>
          </p:cNvSpPr>
          <p:nvPr>
            <p:ph type="dt" sz="half" idx="10"/>
          </p:nvPr>
        </p:nvSpPr>
        <p:spPr/>
        <p:txBody>
          <a:bodyPr/>
          <a:lstStyle/>
          <a:p>
            <a:fld id="{9E661E39-8D0D-AE49-ADE4-B89D5E75173D}" type="datetimeFigureOut">
              <a:rPr lang="es-CR" smtClean="0"/>
              <a:t>11/8/24</a:t>
            </a:fld>
            <a:endParaRPr lang="es-CR"/>
          </a:p>
        </p:txBody>
      </p:sp>
      <p:sp>
        <p:nvSpPr>
          <p:cNvPr id="8" name="Footer Placeholder 7"/>
          <p:cNvSpPr>
            <a:spLocks noGrp="1"/>
          </p:cNvSpPr>
          <p:nvPr>
            <p:ph type="ftr" sz="quarter" idx="11"/>
          </p:nvPr>
        </p:nvSpPr>
        <p:spPr/>
        <p:txBody>
          <a:bodyPr/>
          <a:lstStyle/>
          <a:p>
            <a:endParaRPr lang="es-CR"/>
          </a:p>
        </p:txBody>
      </p:sp>
      <p:sp>
        <p:nvSpPr>
          <p:cNvPr id="9" name="Slide Number Placeholder 8"/>
          <p:cNvSpPr>
            <a:spLocks noGrp="1"/>
          </p:cNvSpPr>
          <p:nvPr>
            <p:ph type="sldNum" sz="quarter" idx="12"/>
          </p:nvPr>
        </p:nvSpPr>
        <p:spPr/>
        <p:txBody>
          <a:bodyPr/>
          <a:lstStyle/>
          <a:p>
            <a:fld id="{0851FD26-7F01-BD4B-8E07-8CA32FEBF938}" type="slidenum">
              <a:rPr lang="es-CR" smtClean="0"/>
              <a:t>‹Nº›</a:t>
            </a:fld>
            <a:endParaRPr lang="es-CR"/>
          </a:p>
        </p:txBody>
      </p:sp>
    </p:spTree>
    <p:extLst>
      <p:ext uri="{BB962C8B-B14F-4D97-AF65-F5344CB8AC3E}">
        <p14:creationId xmlns:p14="http://schemas.microsoft.com/office/powerpoint/2010/main" val="4011604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Date Placeholder 2"/>
          <p:cNvSpPr>
            <a:spLocks noGrp="1"/>
          </p:cNvSpPr>
          <p:nvPr>
            <p:ph type="dt" sz="half" idx="10"/>
          </p:nvPr>
        </p:nvSpPr>
        <p:spPr/>
        <p:txBody>
          <a:bodyPr/>
          <a:lstStyle/>
          <a:p>
            <a:fld id="{9E661E39-8D0D-AE49-ADE4-B89D5E75173D}" type="datetimeFigureOut">
              <a:rPr lang="es-CR" smtClean="0"/>
              <a:t>11/8/24</a:t>
            </a:fld>
            <a:endParaRPr lang="es-CR"/>
          </a:p>
        </p:txBody>
      </p:sp>
      <p:sp>
        <p:nvSpPr>
          <p:cNvPr id="4" name="Footer Placeholder 3"/>
          <p:cNvSpPr>
            <a:spLocks noGrp="1"/>
          </p:cNvSpPr>
          <p:nvPr>
            <p:ph type="ftr" sz="quarter" idx="11"/>
          </p:nvPr>
        </p:nvSpPr>
        <p:spPr/>
        <p:txBody>
          <a:bodyPr/>
          <a:lstStyle/>
          <a:p>
            <a:endParaRPr lang="es-CR"/>
          </a:p>
        </p:txBody>
      </p:sp>
      <p:sp>
        <p:nvSpPr>
          <p:cNvPr id="5" name="Slide Number Placeholder 4"/>
          <p:cNvSpPr>
            <a:spLocks noGrp="1"/>
          </p:cNvSpPr>
          <p:nvPr>
            <p:ph type="sldNum" sz="quarter" idx="12"/>
          </p:nvPr>
        </p:nvSpPr>
        <p:spPr/>
        <p:txBody>
          <a:bodyPr/>
          <a:lstStyle/>
          <a:p>
            <a:fld id="{0851FD26-7F01-BD4B-8E07-8CA32FEBF938}" type="slidenum">
              <a:rPr lang="es-CR" smtClean="0"/>
              <a:t>‹Nº›</a:t>
            </a:fld>
            <a:endParaRPr lang="es-CR"/>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70196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E661E39-8D0D-AE49-ADE4-B89D5E75173D}" type="datetimeFigureOut">
              <a:rPr lang="es-CR" smtClean="0"/>
              <a:t>11/8/24</a:t>
            </a:fld>
            <a:endParaRPr lang="es-CR"/>
          </a:p>
        </p:txBody>
      </p:sp>
      <p:sp>
        <p:nvSpPr>
          <p:cNvPr id="3" name="Footer Placeholder 2"/>
          <p:cNvSpPr>
            <a:spLocks noGrp="1"/>
          </p:cNvSpPr>
          <p:nvPr>
            <p:ph type="ftr" sz="quarter" idx="11"/>
          </p:nvPr>
        </p:nvSpPr>
        <p:spPr/>
        <p:txBody>
          <a:bodyPr/>
          <a:lstStyle/>
          <a:p>
            <a:endParaRPr lang="es-CR"/>
          </a:p>
        </p:txBody>
      </p:sp>
      <p:sp>
        <p:nvSpPr>
          <p:cNvPr id="4" name="Slide Number Placeholder 3"/>
          <p:cNvSpPr>
            <a:spLocks noGrp="1"/>
          </p:cNvSpPr>
          <p:nvPr>
            <p:ph type="sldNum" sz="quarter" idx="12"/>
          </p:nvPr>
        </p:nvSpPr>
        <p:spPr/>
        <p:txBody>
          <a:bodyPr/>
          <a:lstStyle/>
          <a:p>
            <a:fld id="{0851FD26-7F01-BD4B-8E07-8CA32FEBF938}" type="slidenum">
              <a:rPr lang="es-CR" smtClean="0"/>
              <a:t>‹Nº›</a:t>
            </a:fld>
            <a:endParaRPr lang="es-CR"/>
          </a:p>
        </p:txBody>
      </p:sp>
    </p:spTree>
    <p:extLst>
      <p:ext uri="{BB962C8B-B14F-4D97-AF65-F5344CB8AC3E}">
        <p14:creationId xmlns:p14="http://schemas.microsoft.com/office/powerpoint/2010/main" val="4184640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s-MX"/>
              <a:t>Haz clic para modificar el estilo de título del patrón</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Date Placeholder 4"/>
          <p:cNvSpPr>
            <a:spLocks noGrp="1"/>
          </p:cNvSpPr>
          <p:nvPr>
            <p:ph type="dt" sz="half" idx="10"/>
          </p:nvPr>
        </p:nvSpPr>
        <p:spPr/>
        <p:txBody>
          <a:bodyPr/>
          <a:lstStyle/>
          <a:p>
            <a:fld id="{9E661E39-8D0D-AE49-ADE4-B89D5E75173D}" type="datetimeFigureOut">
              <a:rPr lang="es-CR" smtClean="0"/>
              <a:t>11/8/24</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0851FD26-7F01-BD4B-8E07-8CA32FEBF938}" type="slidenum">
              <a:rPr lang="es-CR" smtClean="0"/>
              <a:t>‹Nº›</a:t>
            </a:fld>
            <a:endParaRPr lang="es-CR"/>
          </a:p>
        </p:txBody>
      </p:sp>
    </p:spTree>
    <p:extLst>
      <p:ext uri="{BB962C8B-B14F-4D97-AF65-F5344CB8AC3E}">
        <p14:creationId xmlns:p14="http://schemas.microsoft.com/office/powerpoint/2010/main" val="2008660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MX"/>
              <a:t>Haz clic en el icono para agregar una imagen</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s-MX"/>
              <a:t>Haz clic para modificar el estilo de título del patrón</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Date Placeholder 4"/>
          <p:cNvSpPr>
            <a:spLocks noGrp="1"/>
          </p:cNvSpPr>
          <p:nvPr>
            <p:ph type="dt" sz="half" idx="10"/>
          </p:nvPr>
        </p:nvSpPr>
        <p:spPr/>
        <p:txBody>
          <a:bodyPr/>
          <a:lstStyle/>
          <a:p>
            <a:fld id="{9E661E39-8D0D-AE49-ADE4-B89D5E75173D}" type="datetimeFigureOut">
              <a:rPr lang="es-CR" smtClean="0"/>
              <a:t>11/8/24</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0851FD26-7F01-BD4B-8E07-8CA32FEBF938}" type="slidenum">
              <a:rPr lang="es-CR" smtClean="0"/>
              <a:t>‹Nº›</a:t>
            </a:fld>
            <a:endParaRPr lang="es-CR"/>
          </a:p>
        </p:txBody>
      </p:sp>
    </p:spTree>
    <p:extLst>
      <p:ext uri="{BB962C8B-B14F-4D97-AF65-F5344CB8AC3E}">
        <p14:creationId xmlns:p14="http://schemas.microsoft.com/office/powerpoint/2010/main" val="10966205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s-MX"/>
              <a:t>Haz clic para modificar el estilo de título del patrón</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9E661E39-8D0D-AE49-ADE4-B89D5E75173D}" type="datetimeFigureOut">
              <a:rPr lang="es-CR" smtClean="0"/>
              <a:t>11/8/24</a:t>
            </a:fld>
            <a:endParaRPr lang="es-CR"/>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endParaRPr lang="es-C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0851FD26-7F01-BD4B-8E07-8CA32FEBF938}" type="slidenum">
              <a:rPr lang="es-CR" smtClean="0"/>
              <a:t>‹Nº›</a:t>
            </a:fld>
            <a:endParaRPr lang="es-CR"/>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95386377"/>
      </p:ext>
    </p:extLst>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D8466F9-C3F5-121A-807A-3DF1D41AEAED}"/>
              </a:ext>
            </a:extLst>
          </p:cNvPr>
          <p:cNvSpPr txBox="1"/>
          <p:nvPr/>
        </p:nvSpPr>
        <p:spPr>
          <a:xfrm>
            <a:off x="1542362" y="2413337"/>
            <a:ext cx="9594293" cy="1015663"/>
          </a:xfrm>
          <a:prstGeom prst="rect">
            <a:avLst/>
          </a:prstGeom>
          <a:noFill/>
        </p:spPr>
        <p:txBody>
          <a:bodyPr wrap="none" rtlCol="0">
            <a:spAutoFit/>
          </a:bodyPr>
          <a:lstStyle/>
          <a:p>
            <a:r>
              <a:rPr lang="es-CR" sz="6000" dirty="0"/>
              <a:t>La ofrenda de las primicias </a:t>
            </a:r>
          </a:p>
        </p:txBody>
      </p:sp>
    </p:spTree>
    <p:extLst>
      <p:ext uri="{BB962C8B-B14F-4D97-AF65-F5344CB8AC3E}">
        <p14:creationId xmlns:p14="http://schemas.microsoft.com/office/powerpoint/2010/main" val="25089975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E804724-597A-D40D-FF89-2EACBF70F150}"/>
              </a:ext>
            </a:extLst>
          </p:cNvPr>
          <p:cNvSpPr txBox="1"/>
          <p:nvPr/>
        </p:nvSpPr>
        <p:spPr>
          <a:xfrm>
            <a:off x="1319269" y="1340061"/>
            <a:ext cx="9234890" cy="3780458"/>
          </a:xfrm>
          <a:prstGeom prst="rect">
            <a:avLst/>
          </a:prstGeom>
          <a:noFill/>
        </p:spPr>
        <p:txBody>
          <a:bodyPr wrap="square">
            <a:spAutoFit/>
          </a:bodyPr>
          <a:lstStyle/>
          <a:p>
            <a:pPr>
              <a:lnSpc>
                <a:spcPct val="150000"/>
              </a:lnSpc>
            </a:pPr>
            <a:r>
              <a:rPr lang="es-MX" sz="1800" kern="100" dirty="0">
                <a:effectLst/>
                <a:latin typeface="Arial" panose="020B0604020202020204" pitchFamily="34" charset="0"/>
                <a:ea typeface="Aptos" panose="020B0004020202020204" pitchFamily="34" charset="0"/>
                <a:cs typeface="Times New Roman (Cuerpo en alfa"/>
              </a:rPr>
              <a:t>Las palabras no pueden describir la escena de las huestes celestiales postrándose al unísono a sus pies y adorándolo. Sin embargo, él les pide que esperen un poco. </a:t>
            </a:r>
            <a:r>
              <a:rPr lang="es-MX" sz="1800" kern="100" dirty="0">
                <a:solidFill>
                  <a:schemeClr val="tx2">
                    <a:lumMod val="75000"/>
                  </a:schemeClr>
                </a:solidFill>
                <a:effectLst/>
                <a:latin typeface="Arial" panose="020B0604020202020204" pitchFamily="34" charset="0"/>
                <a:ea typeface="Aptos" panose="020B0004020202020204" pitchFamily="34" charset="0"/>
                <a:cs typeface="Times New Roman (Cuerpo en alfa"/>
              </a:rPr>
              <a:t>Jesús entró en el cielo como el «primogénito entre muchos hermanos» y no recibiría la adoración de los ángeles hasta que el Padre hubiera aceptado las primicias de la cosecha del mundo por cuya redención había muerto (Mat. 13: 38-43). </a:t>
            </a:r>
            <a:r>
              <a:rPr lang="es-MX" sz="1800" kern="100" dirty="0">
                <a:effectLst/>
                <a:latin typeface="Arial" panose="020B0604020202020204" pitchFamily="34" charset="0"/>
                <a:ea typeface="Aptos" panose="020B0004020202020204" pitchFamily="34" charset="0"/>
                <a:cs typeface="Times New Roman (Cuerpo en alfa"/>
              </a:rPr>
              <a:t>Ante el Padre, suplica: </a:t>
            </a:r>
            <a:r>
              <a:rPr lang="es-MX" sz="1800" kern="100" dirty="0">
                <a:solidFill>
                  <a:schemeClr val="tx2">
                    <a:lumMod val="75000"/>
                  </a:schemeClr>
                </a:solidFill>
                <a:effectLst/>
                <a:latin typeface="Arial" panose="020B0604020202020204" pitchFamily="34" charset="0"/>
                <a:ea typeface="Aptos" panose="020B0004020202020204" pitchFamily="34" charset="0"/>
                <a:cs typeface="Times New Roman (Cuerpo en alfa"/>
              </a:rPr>
              <a:t>«Quiero que los que tú me diste estén también donde yo estoy».</a:t>
            </a:r>
            <a:r>
              <a:rPr lang="es-MX" sz="1800" kern="100" dirty="0">
                <a:effectLst/>
                <a:latin typeface="Arial" panose="020B0604020202020204" pitchFamily="34" charset="0"/>
                <a:ea typeface="Aptos" panose="020B0004020202020204" pitchFamily="34" charset="0"/>
                <a:cs typeface="Times New Roman (Cuerpo en alfa"/>
              </a:rPr>
              <a:t> No suplica en vano. El gran antitipo del servicio que se había celebrado durante siglos se ha cumplido. El Padre acepta las primicias como promesa de que recibirá a las huestes de todos los redimidos. Entonces se pronunció el decreto: </a:t>
            </a:r>
            <a:r>
              <a:rPr lang="es-MX" sz="1800" kern="100" dirty="0">
                <a:solidFill>
                  <a:schemeClr val="tx2">
                    <a:lumMod val="75000"/>
                  </a:schemeClr>
                </a:solidFill>
                <a:effectLst/>
                <a:latin typeface="Arial" panose="020B0604020202020204" pitchFamily="34" charset="0"/>
                <a:ea typeface="Aptos" panose="020B0004020202020204" pitchFamily="34" charset="0"/>
                <a:cs typeface="Times New Roman (Cuerpo en alfa"/>
              </a:rPr>
              <a:t>«Que todos los ángeles lo adoren».</a:t>
            </a:r>
            <a:endParaRPr lang="es-CR" sz="1800" kern="100" dirty="0">
              <a:solidFill>
                <a:schemeClr val="tx2">
                  <a:lumMod val="75000"/>
                </a:schemeClr>
              </a:solidFill>
              <a:effectLst/>
              <a:latin typeface="Arial" panose="020B0604020202020204" pitchFamily="34" charset="0"/>
              <a:ea typeface="Aptos" panose="020B0004020202020204" pitchFamily="34" charset="0"/>
              <a:cs typeface="Times New Roman (Cuerpo en alfa"/>
            </a:endParaRPr>
          </a:p>
        </p:txBody>
      </p:sp>
    </p:spTree>
    <p:extLst>
      <p:ext uri="{BB962C8B-B14F-4D97-AF65-F5344CB8AC3E}">
        <p14:creationId xmlns:p14="http://schemas.microsoft.com/office/powerpoint/2010/main" val="1568598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21DF23ED-3A69-F06F-10E1-3425295EE1F8}"/>
              </a:ext>
            </a:extLst>
          </p:cNvPr>
          <p:cNvSpPr txBox="1"/>
          <p:nvPr/>
        </p:nvSpPr>
        <p:spPr>
          <a:xfrm>
            <a:off x="1440454" y="1014270"/>
            <a:ext cx="9708615" cy="4611455"/>
          </a:xfrm>
          <a:prstGeom prst="rect">
            <a:avLst/>
          </a:prstGeom>
          <a:noFill/>
        </p:spPr>
        <p:txBody>
          <a:bodyPr wrap="square">
            <a:spAutoFit/>
          </a:bodyPr>
          <a:lstStyle/>
          <a:p>
            <a:pPr>
              <a:lnSpc>
                <a:spcPct val="150000"/>
              </a:lnSpc>
            </a:pPr>
            <a:r>
              <a:rPr lang="es-MX" sz="1800" kern="100" dirty="0">
                <a:solidFill>
                  <a:schemeClr val="tx2">
                    <a:lumMod val="75000"/>
                  </a:schemeClr>
                </a:solidFill>
                <a:effectLst/>
                <a:latin typeface="Arial" panose="020B0604020202020204" pitchFamily="34" charset="0"/>
                <a:ea typeface="Aptos" panose="020B0004020202020204" pitchFamily="34" charset="0"/>
                <a:cs typeface="Times New Roman (Cuerpo en alfa"/>
              </a:rPr>
              <a:t>Nos preguntamos cómo es posible que Cristo llegase a abandonar las glorias del cielo para regresar a la tierra, donde solo había encontrado ignominia y reproches</a:t>
            </a:r>
            <a:r>
              <a:rPr lang="es-MX" sz="1800" kern="100" dirty="0">
                <a:effectLst/>
                <a:latin typeface="Arial" panose="020B0604020202020204" pitchFamily="34" charset="0"/>
                <a:ea typeface="Aptos" panose="020B0004020202020204" pitchFamily="34" charset="0"/>
                <a:cs typeface="Times New Roman (Cuerpo en alfa"/>
              </a:rPr>
              <a:t>. Pero el poder del amor es maravilloso. Sus afligidos seguidores terrenales le eran tan caros que la adoración de todo el cielo no pudo apartarlo de ellos y regresó para consolarlos y aliviar sus corazones.</a:t>
            </a:r>
            <a:endParaRPr lang="es-CR" sz="1800" kern="100" dirty="0">
              <a:effectLst/>
              <a:latin typeface="Arial" panose="020B0604020202020204" pitchFamily="34" charset="0"/>
              <a:ea typeface="Aptos" panose="020B0004020202020204" pitchFamily="34" charset="0"/>
              <a:cs typeface="Times New Roman (Cuerpo en alfa"/>
            </a:endParaRPr>
          </a:p>
          <a:p>
            <a:pPr>
              <a:lnSpc>
                <a:spcPct val="150000"/>
              </a:lnSpc>
            </a:pPr>
            <a:r>
              <a:rPr lang="es-MX" sz="1800" kern="100" dirty="0">
                <a:effectLst/>
                <a:latin typeface="Arial" panose="020B0604020202020204" pitchFamily="34" charset="0"/>
                <a:ea typeface="Aptos" panose="020B0004020202020204" pitchFamily="34" charset="0"/>
                <a:cs typeface="Times New Roman (Cuerpo en alfa"/>
              </a:rPr>
              <a:t> </a:t>
            </a:r>
            <a:endParaRPr lang="es-CR" sz="1800" kern="100" dirty="0">
              <a:effectLst/>
              <a:latin typeface="Arial" panose="020B0604020202020204" pitchFamily="34" charset="0"/>
              <a:ea typeface="Aptos" panose="020B0004020202020204" pitchFamily="34" charset="0"/>
              <a:cs typeface="Times New Roman (Cuerpo en alfa"/>
            </a:endParaRPr>
          </a:p>
          <a:p>
            <a:pPr>
              <a:lnSpc>
                <a:spcPct val="150000"/>
              </a:lnSpc>
            </a:pPr>
            <a:r>
              <a:rPr lang="es-MX" sz="1800" kern="100" dirty="0">
                <a:solidFill>
                  <a:schemeClr val="tx2">
                    <a:lumMod val="75000"/>
                  </a:schemeClr>
                </a:solidFill>
                <a:effectLst/>
                <a:latin typeface="Arial" panose="020B0604020202020204" pitchFamily="34" charset="0"/>
                <a:ea typeface="Aptos" panose="020B0004020202020204" pitchFamily="34" charset="0"/>
                <a:cs typeface="Times New Roman (Cuerpo en alfa"/>
              </a:rPr>
              <a:t>Los tres primeros días de la fiesta de los Panes sin levadura tipificaban maravillosos acontecimientos de la obra de nuestro Salvador. El primer día era el tipo que evocaba su cuerpo quebrantado y su sangre vertida. Un día antes de que el tipo se cumpliera en el antitipo, Cristo reunió a sus discípulos e instituyó el conmovedor rito recordatorio de la Cena del Señor para conmemorar su muerte y su sufrimiento hasta que venga por segunda vez (Mat. 26: 26-29).</a:t>
            </a:r>
            <a:endParaRPr lang="es-CR" sz="1800" kern="100" dirty="0">
              <a:solidFill>
                <a:schemeClr val="tx2">
                  <a:lumMod val="75000"/>
                </a:schemeClr>
              </a:solidFill>
              <a:effectLst/>
              <a:latin typeface="Arial" panose="020B0604020202020204" pitchFamily="34" charset="0"/>
              <a:ea typeface="Aptos" panose="020B0004020202020204" pitchFamily="34" charset="0"/>
              <a:cs typeface="Times New Roman (Cuerpo en alfa"/>
            </a:endParaRPr>
          </a:p>
        </p:txBody>
      </p:sp>
    </p:spTree>
    <p:extLst>
      <p:ext uri="{BB962C8B-B14F-4D97-AF65-F5344CB8AC3E}">
        <p14:creationId xmlns:p14="http://schemas.microsoft.com/office/powerpoint/2010/main" val="4863212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B685C82-CAA7-DFA5-2A06-E1F68AFA631D}"/>
              </a:ext>
            </a:extLst>
          </p:cNvPr>
          <p:cNvSpPr txBox="1"/>
          <p:nvPr/>
        </p:nvSpPr>
        <p:spPr>
          <a:xfrm>
            <a:off x="1451471" y="1026856"/>
            <a:ext cx="9708615" cy="4611455"/>
          </a:xfrm>
          <a:prstGeom prst="rect">
            <a:avLst/>
          </a:prstGeom>
          <a:noFill/>
        </p:spPr>
        <p:txBody>
          <a:bodyPr wrap="square">
            <a:spAutoFit/>
          </a:bodyPr>
          <a:lstStyle/>
          <a:p>
            <a:pPr>
              <a:lnSpc>
                <a:spcPct val="150000"/>
              </a:lnSpc>
            </a:pPr>
            <a:r>
              <a:rPr lang="es-MX" sz="1800" kern="100" dirty="0">
                <a:effectLst/>
                <a:latin typeface="Arial" panose="020B0604020202020204" pitchFamily="34" charset="0"/>
                <a:ea typeface="Aptos" panose="020B0004020202020204" pitchFamily="34" charset="0"/>
                <a:cs typeface="Times New Roman (Cuerpo en alfa"/>
              </a:rPr>
              <a:t>Cada semana, el sábado del Señor es un memorial de aquel sábado en que Jesús reposó en la tumba después de haber consumado en la tierra la obra de redención de la raza caída. Dios ha provisto a su iglesia de un memorial del gran antitipo de la ofrenda de las primicias. </a:t>
            </a:r>
            <a:r>
              <a:rPr lang="es-MX" sz="1800" kern="100" dirty="0">
                <a:solidFill>
                  <a:schemeClr val="tx2">
                    <a:lumMod val="75000"/>
                  </a:schemeClr>
                </a:solidFill>
                <a:effectLst/>
                <a:latin typeface="Arial" panose="020B0604020202020204" pitchFamily="34" charset="0"/>
                <a:ea typeface="Aptos" panose="020B0004020202020204" pitchFamily="34" charset="0"/>
                <a:cs typeface="Times New Roman (Cuerpo en alfa"/>
              </a:rPr>
              <a:t>Nos dio el bautismo para conmemorar ese glorioso acontecimiento.</a:t>
            </a:r>
            <a:r>
              <a:rPr lang="es-MX" sz="1800" kern="100" dirty="0">
                <a:effectLst/>
                <a:latin typeface="Arial" panose="020B0604020202020204" pitchFamily="34" charset="0"/>
                <a:ea typeface="Aptos" panose="020B0004020202020204" pitchFamily="34" charset="0"/>
                <a:cs typeface="Times New Roman (Cuerpo en alfa"/>
              </a:rPr>
              <a:t> Así como Cristo yació en la tumba, el candidato al bautismo yace en la tumba acuática. </a:t>
            </a:r>
            <a:r>
              <a:rPr lang="es-MX" sz="1800" kern="100" dirty="0">
                <a:solidFill>
                  <a:schemeClr val="tx2">
                    <a:lumMod val="75000"/>
                  </a:schemeClr>
                </a:solidFill>
                <a:effectLst/>
                <a:latin typeface="Arial" panose="020B0604020202020204" pitchFamily="34" charset="0"/>
                <a:ea typeface="Aptos" panose="020B0004020202020204" pitchFamily="34" charset="0"/>
                <a:cs typeface="Times New Roman (Cuerpo en alfa"/>
              </a:rPr>
              <a:t>«Porque somos sepultados juntamente con él para muerte por el bautismo, a fin de que como Cristo resucitó de los muertos por la gloria del Padre, así también nosotros andemos en vida nueva». </a:t>
            </a:r>
            <a:r>
              <a:rPr lang="es-MX" sz="1800" kern="100" dirty="0">
                <a:effectLst/>
                <a:latin typeface="Arial" panose="020B0604020202020204" pitchFamily="34" charset="0"/>
                <a:ea typeface="Aptos" panose="020B0004020202020204" pitchFamily="34" charset="0"/>
                <a:cs typeface="Times New Roman (Cuerpo en alfa"/>
              </a:rPr>
              <a:t>Como las primicias de la resurrección, que Cristo llevó al cielo como arras de la resurrección final, la salida de la tumba acuática del bautismo es promesa de la resurrección del fiel hijo de Dios. </a:t>
            </a:r>
            <a:r>
              <a:rPr lang="es-MX" sz="1800" kern="100" dirty="0">
                <a:solidFill>
                  <a:schemeClr val="tx2">
                    <a:lumMod val="75000"/>
                  </a:schemeClr>
                </a:solidFill>
                <a:effectLst/>
                <a:latin typeface="Arial" panose="020B0604020202020204" pitchFamily="34" charset="0"/>
                <a:ea typeface="Aptos" panose="020B0004020202020204" pitchFamily="34" charset="0"/>
                <a:cs typeface="Times New Roman (Cuerpo en alfa"/>
              </a:rPr>
              <a:t>«Si fuimos plantados juntamente con él en la semejanza de su muerte, así también lo seremos en la de su resurrección» (Rom. 6: 4, 5).</a:t>
            </a:r>
            <a:endParaRPr lang="es-CR" sz="1800" kern="100" dirty="0">
              <a:solidFill>
                <a:schemeClr val="tx2">
                  <a:lumMod val="75000"/>
                </a:schemeClr>
              </a:solidFill>
              <a:effectLst/>
              <a:latin typeface="Arial" panose="020B0604020202020204" pitchFamily="34" charset="0"/>
              <a:ea typeface="Aptos" panose="020B0004020202020204" pitchFamily="34" charset="0"/>
              <a:cs typeface="Times New Roman (Cuerpo en alfa"/>
            </a:endParaRPr>
          </a:p>
        </p:txBody>
      </p:sp>
    </p:spTree>
    <p:extLst>
      <p:ext uri="{BB962C8B-B14F-4D97-AF65-F5344CB8AC3E}">
        <p14:creationId xmlns:p14="http://schemas.microsoft.com/office/powerpoint/2010/main" val="991129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0EBFC15-34EA-6A00-41FF-A8655E603D67}"/>
              </a:ext>
            </a:extLst>
          </p:cNvPr>
          <p:cNvSpPr txBox="1"/>
          <p:nvPr/>
        </p:nvSpPr>
        <p:spPr>
          <a:xfrm>
            <a:off x="1610758" y="707774"/>
            <a:ext cx="8970484" cy="5442452"/>
          </a:xfrm>
          <a:prstGeom prst="rect">
            <a:avLst/>
          </a:prstGeom>
          <a:noFill/>
        </p:spPr>
        <p:txBody>
          <a:bodyPr wrap="square">
            <a:spAutoFit/>
          </a:bodyPr>
          <a:lstStyle/>
          <a:p>
            <a:pPr>
              <a:lnSpc>
                <a:spcPct val="150000"/>
              </a:lnSpc>
            </a:pPr>
            <a:r>
              <a:rPr lang="es-MX" sz="1800" kern="100" dirty="0">
                <a:effectLst/>
                <a:latin typeface="Arial" panose="020B0604020202020204" pitchFamily="34" charset="0"/>
                <a:ea typeface="Aptos" panose="020B0004020202020204" pitchFamily="34" charset="0"/>
                <a:cs typeface="Times New Roman (Cuerpo en alfa"/>
              </a:rPr>
              <a:t>Cuando los campos llenos de doradas espigas mecidas al sol proclamaban que había llegado el </a:t>
            </a:r>
            <a:r>
              <a:rPr lang="es-MX" sz="1800" kern="100" dirty="0">
                <a:solidFill>
                  <a:schemeClr val="tx2">
                    <a:lumMod val="75000"/>
                  </a:schemeClr>
                </a:solidFill>
                <a:effectLst/>
                <a:latin typeface="Arial" panose="020B0604020202020204" pitchFamily="34" charset="0"/>
                <a:ea typeface="Aptos" panose="020B0004020202020204" pitchFamily="34" charset="0"/>
                <a:cs typeface="Times New Roman (Cuerpo en alfa"/>
              </a:rPr>
              <a:t>tiempo de la cosecha</a:t>
            </a:r>
            <a:r>
              <a:rPr lang="es-MX" sz="1800" kern="100" dirty="0">
                <a:effectLst/>
                <a:latin typeface="Arial" panose="020B0604020202020204" pitchFamily="34" charset="0"/>
                <a:ea typeface="Aptos" panose="020B0004020202020204" pitchFamily="34" charset="0"/>
                <a:cs typeface="Times New Roman (Cuerpo en alfa"/>
              </a:rPr>
              <a:t>, en el templo se oficiaba la ofrenda de las primicias ante el Señor. Mientras los hijos de Israel viajaban hacia Jerusalén para asistir a la Pascua, a lado y lado del camino podían ver campos de cebada dorada, con espigas repletas de grano agitadas por la brisa. Sin embargo, </a:t>
            </a:r>
            <a:r>
              <a:rPr lang="es-MX" sz="1800" kern="100" dirty="0">
                <a:solidFill>
                  <a:schemeClr val="tx2">
                    <a:lumMod val="75000"/>
                  </a:schemeClr>
                </a:solidFill>
                <a:effectLst/>
                <a:latin typeface="Arial" panose="020B0604020202020204" pitchFamily="34" charset="0"/>
                <a:ea typeface="Aptos" panose="020B0004020202020204" pitchFamily="34" charset="0"/>
                <a:cs typeface="Times New Roman (Cuerpo en alfa"/>
              </a:rPr>
              <a:t>ni una hoz podía tocar el cereal y ningún grano se podía recoger para comer hasta que se hubieran presentado las primicias al Señor.</a:t>
            </a:r>
            <a:endParaRPr lang="es-CR" sz="1800" kern="100" dirty="0">
              <a:solidFill>
                <a:schemeClr val="tx2">
                  <a:lumMod val="75000"/>
                </a:schemeClr>
              </a:solidFill>
              <a:effectLst/>
              <a:latin typeface="Arial" panose="020B0604020202020204" pitchFamily="34" charset="0"/>
              <a:ea typeface="Aptos" panose="020B0004020202020204" pitchFamily="34" charset="0"/>
              <a:cs typeface="Times New Roman (Cuerpo en alfa"/>
            </a:endParaRPr>
          </a:p>
          <a:p>
            <a:pPr>
              <a:lnSpc>
                <a:spcPct val="150000"/>
              </a:lnSpc>
            </a:pPr>
            <a:r>
              <a:rPr lang="es-MX" sz="1800" kern="100" dirty="0">
                <a:effectLst/>
                <a:latin typeface="Arial" panose="020B0604020202020204" pitchFamily="34" charset="0"/>
                <a:ea typeface="Aptos" panose="020B0004020202020204" pitchFamily="34" charset="0"/>
                <a:cs typeface="Times New Roman (Cuerpo en alfa"/>
              </a:rPr>
              <a:t> </a:t>
            </a:r>
          </a:p>
          <a:p>
            <a:pPr>
              <a:lnSpc>
                <a:spcPct val="150000"/>
              </a:lnSpc>
            </a:pPr>
            <a:r>
              <a:rPr lang="es-MX" sz="1800" kern="100" dirty="0">
                <a:effectLst/>
                <a:latin typeface="Arial" panose="020B0604020202020204" pitchFamily="34" charset="0"/>
                <a:ea typeface="Aptos" panose="020B0004020202020204" pitchFamily="34" charset="0"/>
                <a:cs typeface="Times New Roman (Cuerpo en alfa"/>
              </a:rPr>
              <a:t>La ofrenda de las primicias tenía lugar el </a:t>
            </a:r>
            <a:r>
              <a:rPr lang="es-MX" sz="1800" kern="100" dirty="0">
                <a:solidFill>
                  <a:schemeClr val="tx2">
                    <a:lumMod val="75000"/>
                  </a:schemeClr>
                </a:solidFill>
                <a:effectLst/>
                <a:latin typeface="Arial" panose="020B0604020202020204" pitchFamily="34" charset="0"/>
                <a:ea typeface="Aptos" panose="020B0004020202020204" pitchFamily="34" charset="0"/>
                <a:cs typeface="Times New Roman (Cuerpo en alfa"/>
              </a:rPr>
              <a:t>tercer día de la Fiesta de los Panes sin levadura.</a:t>
            </a:r>
            <a:r>
              <a:rPr lang="es-MX" sz="1800" kern="100" dirty="0">
                <a:effectLst/>
                <a:latin typeface="Arial" panose="020B0604020202020204" pitchFamily="34" charset="0"/>
                <a:ea typeface="Aptos" panose="020B0004020202020204" pitchFamily="34" charset="0"/>
                <a:cs typeface="Times New Roman (Cuerpo en alfa"/>
              </a:rPr>
              <a:t> </a:t>
            </a:r>
            <a:r>
              <a:rPr lang="es-MX" sz="1800" kern="100" dirty="0">
                <a:solidFill>
                  <a:schemeClr val="tx2">
                    <a:lumMod val="75000"/>
                  </a:schemeClr>
                </a:solidFill>
                <a:effectLst/>
                <a:latin typeface="Arial" panose="020B0604020202020204" pitchFamily="34" charset="0"/>
                <a:ea typeface="Aptos" panose="020B0004020202020204" pitchFamily="34" charset="0"/>
                <a:cs typeface="Times New Roman (Cuerpo en alfa"/>
              </a:rPr>
              <a:t>El decimocuarto día de aviv se comía la Pascua</a:t>
            </a:r>
            <a:r>
              <a:rPr lang="es-MX" sz="1800" kern="100" dirty="0">
                <a:effectLst/>
                <a:latin typeface="Arial" panose="020B0604020202020204" pitchFamily="34" charset="0"/>
                <a:ea typeface="Aptos" panose="020B0004020202020204" pitchFamily="34" charset="0"/>
                <a:cs typeface="Times New Roman (Cuerpo en alfa"/>
              </a:rPr>
              <a:t>, </a:t>
            </a:r>
            <a:r>
              <a:rPr lang="es-MX" sz="1800" kern="100" dirty="0">
                <a:solidFill>
                  <a:schemeClr val="tx2">
                    <a:lumMod val="75000"/>
                  </a:schemeClr>
                </a:solidFill>
                <a:effectLst/>
                <a:latin typeface="Arial" panose="020B0604020202020204" pitchFamily="34" charset="0"/>
                <a:ea typeface="Aptos" panose="020B0004020202020204" pitchFamily="34" charset="0"/>
                <a:cs typeface="Times New Roman (Cuerpo en alfa"/>
              </a:rPr>
              <a:t>el decimoquinto era sábado ceremonial y el decimosexto o, como declara la Biblia, «el día siguiente al sábado»</a:t>
            </a:r>
            <a:r>
              <a:rPr lang="es-MX" sz="1800" kern="100" dirty="0">
                <a:effectLst/>
                <a:latin typeface="Arial" panose="020B0604020202020204" pitchFamily="34" charset="0"/>
                <a:ea typeface="Aptos" panose="020B0004020202020204" pitchFamily="34" charset="0"/>
                <a:cs typeface="Times New Roman (Cuerpo en alfa"/>
              </a:rPr>
              <a:t>, se mecían las primicias ante el Señor (Lev. 23: 5-11).</a:t>
            </a:r>
            <a:endParaRPr lang="es-CR" sz="1800" kern="100" dirty="0">
              <a:effectLst/>
              <a:latin typeface="Arial" panose="020B0604020202020204" pitchFamily="34" charset="0"/>
              <a:ea typeface="Aptos" panose="020B0004020202020204" pitchFamily="34" charset="0"/>
              <a:cs typeface="Times New Roman (Cuerpo en alfa"/>
            </a:endParaRPr>
          </a:p>
          <a:p>
            <a:pPr>
              <a:lnSpc>
                <a:spcPct val="150000"/>
              </a:lnSpc>
            </a:pPr>
            <a:endParaRPr lang="es-CR" sz="1800" kern="100" dirty="0">
              <a:effectLst/>
              <a:latin typeface="Arial" panose="020B0604020202020204" pitchFamily="34" charset="0"/>
              <a:ea typeface="Aptos" panose="020B0004020202020204" pitchFamily="34" charset="0"/>
              <a:cs typeface="Times New Roman (Cuerpo en alfa"/>
            </a:endParaRPr>
          </a:p>
        </p:txBody>
      </p:sp>
    </p:spTree>
    <p:extLst>
      <p:ext uri="{BB962C8B-B14F-4D97-AF65-F5344CB8AC3E}">
        <p14:creationId xmlns:p14="http://schemas.microsoft.com/office/powerpoint/2010/main" val="1938052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6B97C88-65BF-BAEB-690E-642D6523070A}"/>
              </a:ext>
            </a:extLst>
          </p:cNvPr>
          <p:cNvSpPr txBox="1"/>
          <p:nvPr/>
        </p:nvSpPr>
        <p:spPr>
          <a:xfrm>
            <a:off x="1649775" y="1118912"/>
            <a:ext cx="9143082" cy="4620176"/>
          </a:xfrm>
          <a:prstGeom prst="rect">
            <a:avLst/>
          </a:prstGeom>
          <a:noFill/>
        </p:spPr>
        <p:txBody>
          <a:bodyPr wrap="square">
            <a:spAutoFit/>
          </a:bodyPr>
          <a:lstStyle/>
          <a:p>
            <a:pPr>
              <a:lnSpc>
                <a:spcPct val="150000"/>
              </a:lnSpc>
            </a:pPr>
            <a:r>
              <a:rPr lang="es-MX" sz="1800" kern="100" dirty="0">
                <a:effectLst/>
                <a:latin typeface="Arial" panose="020B0604020202020204" pitchFamily="34" charset="0"/>
                <a:ea typeface="Aptos" panose="020B0004020202020204" pitchFamily="34" charset="0"/>
                <a:cs typeface="Times New Roman (Cuerpo en alfa"/>
              </a:rPr>
              <a:t>Era un bello servicio. El sacerdote, revestido con la vestimenta sagrada, con un puñado de espigas doradas en la mano, entraba</a:t>
            </a:r>
            <a:r>
              <a:rPr lang="es-MX" sz="1800" kern="0" dirty="0">
                <a:effectLst/>
                <a:latin typeface="Helvetica" pitchFamily="2" charset="0"/>
                <a:ea typeface="Aptos" panose="020B0004020202020204" pitchFamily="34" charset="0"/>
                <a:cs typeface="Helvetica" pitchFamily="2" charset="0"/>
              </a:rPr>
              <a:t>en el templo. El resplandor dorado de las paredes y los muebles recubiertos de oro se mezclaba con los tintes de las espigas</a:t>
            </a:r>
            <a:r>
              <a:rPr lang="es-MX" sz="1800" kern="0" dirty="0">
                <a:solidFill>
                  <a:schemeClr val="tx2">
                    <a:lumMod val="75000"/>
                  </a:schemeClr>
                </a:solidFill>
                <a:effectLst/>
                <a:latin typeface="Helvetica" pitchFamily="2" charset="0"/>
                <a:ea typeface="Aptos" panose="020B0004020202020204" pitchFamily="34" charset="0"/>
                <a:cs typeface="Helvetica" pitchFamily="2" charset="0"/>
              </a:rPr>
              <a:t>. El sacerdote se detenía ante el altar de oro y agitaba las espigas ante el Señor.</a:t>
            </a:r>
            <a:r>
              <a:rPr lang="es-MX" sz="1800" kern="0" dirty="0">
                <a:effectLst/>
                <a:latin typeface="Helvetica" pitchFamily="2" charset="0"/>
                <a:ea typeface="Aptos" panose="020B0004020202020204" pitchFamily="34" charset="0"/>
                <a:cs typeface="Helvetica" pitchFamily="2" charset="0"/>
              </a:rPr>
              <a:t> Esas primeras espigas eran las arras por la abundante cosecha que se iba a segar y </a:t>
            </a:r>
            <a:r>
              <a:rPr lang="es-MX" sz="1800" kern="0" dirty="0">
                <a:solidFill>
                  <a:schemeClr val="tx2">
                    <a:lumMod val="75000"/>
                  </a:schemeClr>
                </a:solidFill>
                <a:effectLst/>
                <a:latin typeface="Helvetica" pitchFamily="2" charset="0"/>
                <a:ea typeface="Aptos" panose="020B0004020202020204" pitchFamily="34" charset="0"/>
                <a:cs typeface="Helvetica" pitchFamily="2" charset="0"/>
              </a:rPr>
              <a:t>el hecho de mecerlas indicaba agradecimiento y alabanza al Señor de la cosecha.</a:t>
            </a:r>
            <a:endParaRPr lang="es-CR" sz="1800" kern="100" dirty="0">
              <a:solidFill>
                <a:schemeClr val="tx2">
                  <a:lumMod val="75000"/>
                </a:schemeClr>
              </a:solidFill>
              <a:effectLst/>
              <a:latin typeface="Arial" panose="020B0604020202020204" pitchFamily="34" charset="0"/>
              <a:ea typeface="Aptos" panose="020B0004020202020204" pitchFamily="34" charset="0"/>
              <a:cs typeface="Times New Roman (Cuerpo en alfa"/>
            </a:endParaRPr>
          </a:p>
          <a:p>
            <a:pPr>
              <a:lnSpc>
                <a:spcPct val="150000"/>
              </a:lnSpc>
            </a:pPr>
            <a:r>
              <a:rPr lang="es-MX" sz="1800" kern="0" dirty="0">
                <a:effectLst/>
                <a:latin typeface="Helvetica" pitchFamily="2" charset="0"/>
                <a:ea typeface="Aptos" panose="020B0004020202020204" pitchFamily="34" charset="0"/>
                <a:cs typeface="Helvetica" pitchFamily="2" charset="0"/>
              </a:rPr>
              <a:t> </a:t>
            </a:r>
            <a:endParaRPr lang="es-CR" sz="1800" kern="100" dirty="0">
              <a:effectLst/>
              <a:latin typeface="Arial" panose="020B0604020202020204" pitchFamily="34" charset="0"/>
              <a:ea typeface="Aptos" panose="020B0004020202020204" pitchFamily="34" charset="0"/>
              <a:cs typeface="Times New Roman (Cuerpo en alfa"/>
            </a:endParaRPr>
          </a:p>
          <a:p>
            <a:pPr>
              <a:lnSpc>
                <a:spcPct val="150000"/>
              </a:lnSpc>
            </a:pPr>
            <a:r>
              <a:rPr lang="es-MX" sz="1800" kern="0" dirty="0">
                <a:solidFill>
                  <a:schemeClr val="tx2">
                    <a:lumMod val="75000"/>
                  </a:schemeClr>
                </a:solidFill>
                <a:effectLst/>
                <a:latin typeface="Helvetica" pitchFamily="2" charset="0"/>
                <a:ea typeface="Aptos" panose="020B0004020202020204" pitchFamily="34" charset="0"/>
                <a:cs typeface="Helvetica" pitchFamily="2" charset="0"/>
              </a:rPr>
              <a:t>La presentación de las primicias era el servicio principal del día</a:t>
            </a:r>
            <a:r>
              <a:rPr lang="es-MX" sz="1800" kern="0" dirty="0">
                <a:effectLst/>
                <a:latin typeface="Helvetica" pitchFamily="2" charset="0"/>
                <a:ea typeface="Aptos" panose="020B0004020202020204" pitchFamily="34" charset="0"/>
                <a:cs typeface="Helvetica" pitchFamily="2" charset="0"/>
              </a:rPr>
              <a:t>, </a:t>
            </a:r>
            <a:r>
              <a:rPr lang="es-MX" sz="1800" kern="0" dirty="0">
                <a:solidFill>
                  <a:schemeClr val="tx2">
                    <a:lumMod val="75000"/>
                  </a:schemeClr>
                </a:solidFill>
                <a:effectLst/>
                <a:latin typeface="Helvetica" pitchFamily="2" charset="0"/>
                <a:ea typeface="Aptos" panose="020B0004020202020204" pitchFamily="34" charset="0"/>
                <a:cs typeface="Helvetica" pitchFamily="2" charset="0"/>
              </a:rPr>
              <a:t>pero también se ofrecía un cordero como holocausto. El fuego no consumía ninguna porción de las primicias</a:t>
            </a:r>
            <a:r>
              <a:rPr lang="es-MX" sz="1800" kern="0" dirty="0">
                <a:effectLst/>
                <a:latin typeface="Helvetica" pitchFamily="2" charset="0"/>
                <a:ea typeface="Aptos" panose="020B0004020202020204" pitchFamily="34" charset="0"/>
                <a:cs typeface="Helvetica" pitchFamily="2" charset="0"/>
              </a:rPr>
              <a:t>; eran un tipo de los seres resucitados y revestidos de inmortalidad que nunca más estarían sujetos a la muerte o a la decadencia.</a:t>
            </a:r>
            <a:endParaRPr lang="es-CR" sz="1800" kern="100" dirty="0">
              <a:effectLst/>
              <a:latin typeface="Arial" panose="020B0604020202020204" pitchFamily="34" charset="0"/>
              <a:ea typeface="Aptos" panose="020B0004020202020204" pitchFamily="34" charset="0"/>
              <a:cs typeface="Times New Roman (Cuerpo en alfa"/>
            </a:endParaRPr>
          </a:p>
        </p:txBody>
      </p:sp>
    </p:spTree>
    <p:extLst>
      <p:ext uri="{BB962C8B-B14F-4D97-AF65-F5344CB8AC3E}">
        <p14:creationId xmlns:p14="http://schemas.microsoft.com/office/powerpoint/2010/main" val="3085967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365C1C4D-404F-E2F9-FBE1-585A9BA5907C}"/>
              </a:ext>
            </a:extLst>
          </p:cNvPr>
          <p:cNvSpPr txBox="1"/>
          <p:nvPr/>
        </p:nvSpPr>
        <p:spPr>
          <a:xfrm>
            <a:off x="1407406" y="747075"/>
            <a:ext cx="9697598" cy="4620176"/>
          </a:xfrm>
          <a:prstGeom prst="rect">
            <a:avLst/>
          </a:prstGeom>
          <a:noFill/>
        </p:spPr>
        <p:txBody>
          <a:bodyPr wrap="square">
            <a:spAutoFit/>
          </a:bodyPr>
          <a:lstStyle/>
          <a:p>
            <a:pPr>
              <a:lnSpc>
                <a:spcPct val="150000"/>
              </a:lnSpc>
            </a:pPr>
            <a:r>
              <a:rPr lang="es-MX" sz="1800" kern="0" dirty="0">
                <a:effectLst/>
                <a:latin typeface="Arial" panose="020B0604020202020204" pitchFamily="34" charset="0"/>
                <a:ea typeface="Aptos" panose="020B0004020202020204" pitchFamily="34" charset="0"/>
                <a:cs typeface="Arial" panose="020B0604020202020204" pitchFamily="34" charset="0"/>
              </a:rPr>
              <a:t>Durante siglos, Dios se encontró con su pueblo en el templo y aceptó sus ofrendas de alabanza y acción de gracias. Sin embargo, se produjo un cambio. </a:t>
            </a:r>
            <a:r>
              <a:rPr lang="es-MX" sz="1800" kern="0" dirty="0">
                <a:solidFill>
                  <a:schemeClr val="tx2">
                    <a:lumMod val="75000"/>
                  </a:schemeClr>
                </a:solidFill>
                <a:effectLst/>
                <a:latin typeface="Arial" panose="020B0604020202020204" pitchFamily="34" charset="0"/>
                <a:ea typeface="Aptos" panose="020B0004020202020204" pitchFamily="34" charset="0"/>
                <a:cs typeface="Arial" panose="020B0604020202020204" pitchFamily="34" charset="0"/>
              </a:rPr>
              <a:t>Cuando Cristo murió en el Calvario y el velo del templo se rasgó de arriba abajo, la eficacia del servicio del templo llegó a su fin</a:t>
            </a:r>
            <a:r>
              <a:rPr lang="es-MX" sz="1800" kern="0" dirty="0">
                <a:effectLst/>
                <a:latin typeface="Arial" panose="020B0604020202020204" pitchFamily="34" charset="0"/>
                <a:ea typeface="Aptos" panose="020B0004020202020204" pitchFamily="34" charset="0"/>
                <a:cs typeface="Arial" panose="020B0604020202020204" pitchFamily="34" charset="0"/>
              </a:rPr>
              <a:t>. Los judíos inmolaron sus corderos pascuales como antaño, pero el servicio era tan solo una burla, porque en ese año, el decimocuarto día del mes de aviv, </a:t>
            </a:r>
            <a:r>
              <a:rPr lang="es-MX" sz="1800" kern="0" dirty="0">
                <a:solidFill>
                  <a:schemeClr val="tx2">
                    <a:lumMod val="75000"/>
                  </a:schemeClr>
                </a:solidFill>
                <a:effectLst/>
                <a:latin typeface="Arial" panose="020B0604020202020204" pitchFamily="34" charset="0"/>
                <a:ea typeface="Aptos" panose="020B0004020202020204" pitchFamily="34" charset="0"/>
                <a:cs typeface="Arial" panose="020B0604020202020204" pitchFamily="34" charset="0"/>
              </a:rPr>
              <a:t>«nuestra Pascua, que es Cristo, ya fue sacrificada por nosotros»</a:t>
            </a:r>
            <a:r>
              <a:rPr lang="es-MX" sz="1800" kern="0" dirty="0">
                <a:effectLst/>
                <a:latin typeface="Arial" panose="020B0604020202020204" pitchFamily="34" charset="0"/>
                <a:ea typeface="Aptos" panose="020B0004020202020204" pitchFamily="34" charset="0"/>
                <a:cs typeface="Arial" panose="020B0604020202020204" pitchFamily="34" charset="0"/>
              </a:rPr>
              <a:t>. Los judíos guardaron una forma vacía del sábado que seguía a la Pascua; pero Dios aceptó el descanso que experimentaron Jesús y sus seguidores. El año en que murió el Salvador, </a:t>
            </a:r>
            <a:r>
              <a:rPr lang="es-MX" sz="1800" kern="0" dirty="0">
                <a:solidFill>
                  <a:schemeClr val="tx2">
                    <a:lumMod val="75000"/>
                  </a:schemeClr>
                </a:solidFill>
                <a:effectLst/>
                <a:latin typeface="Arial" panose="020B0604020202020204" pitchFamily="34" charset="0"/>
                <a:ea typeface="Aptos" panose="020B0004020202020204" pitchFamily="34" charset="0"/>
                <a:cs typeface="Arial" panose="020B0604020202020204" pitchFamily="34" charset="0"/>
              </a:rPr>
              <a:t>el decimosexto día del mes</a:t>
            </a:r>
            <a:r>
              <a:rPr lang="es-MX" sz="1800" kern="0" dirty="0">
                <a:effectLst/>
                <a:latin typeface="Arial" panose="020B0604020202020204" pitchFamily="34" charset="0"/>
                <a:ea typeface="Aptos" panose="020B0004020202020204" pitchFamily="34" charset="0"/>
                <a:cs typeface="Arial" panose="020B0604020202020204" pitchFamily="34" charset="0"/>
              </a:rPr>
              <a:t>, en un templo que Dios ya había abandonado, los judíos ofrecieron las espigas, ahora otra forma vacía, mientras </a:t>
            </a:r>
            <a:r>
              <a:rPr lang="es-MX" sz="1800" kern="0" dirty="0">
                <a:solidFill>
                  <a:schemeClr val="tx2">
                    <a:lumMod val="75000"/>
                  </a:schemeClr>
                </a:solidFill>
                <a:effectLst/>
                <a:latin typeface="Arial" panose="020B0604020202020204" pitchFamily="34" charset="0"/>
                <a:ea typeface="Aptos" panose="020B0004020202020204" pitchFamily="34" charset="0"/>
                <a:cs typeface="Arial" panose="020B0604020202020204" pitchFamily="34" charset="0"/>
              </a:rPr>
              <a:t>Cristo, el antitipo, se levantaba de los muertos y se convertía en «primi-cias de los que murieron» (1 Cor. 15: 20). El tipo se cumplía en el antitipo.</a:t>
            </a:r>
            <a:endParaRPr lang="es-CR" sz="1800" kern="100" dirty="0">
              <a:solidFill>
                <a:schemeClr val="tx2">
                  <a:lumMod val="75000"/>
                </a:schemeClr>
              </a:solidFill>
              <a:effectLst/>
              <a:latin typeface="Arial" panose="020B06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4185412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7FE2AE33-DA04-E846-5A15-39884602DEC3}"/>
              </a:ext>
            </a:extLst>
          </p:cNvPr>
          <p:cNvSpPr txBox="1"/>
          <p:nvPr/>
        </p:nvSpPr>
        <p:spPr>
          <a:xfrm>
            <a:off x="1241692" y="500025"/>
            <a:ext cx="9708615" cy="5857950"/>
          </a:xfrm>
          <a:prstGeom prst="rect">
            <a:avLst/>
          </a:prstGeom>
          <a:noFill/>
        </p:spPr>
        <p:txBody>
          <a:bodyPr wrap="square">
            <a:spAutoFit/>
          </a:bodyPr>
          <a:lstStyle/>
          <a:p>
            <a:pPr>
              <a:lnSpc>
                <a:spcPct val="150000"/>
              </a:lnSpc>
            </a:pPr>
            <a:r>
              <a:rPr lang="es-MX" sz="1800" kern="100" dirty="0">
                <a:effectLst/>
                <a:latin typeface="Arial" panose="020B0604020202020204" pitchFamily="34" charset="0"/>
                <a:ea typeface="Aptos" panose="020B0004020202020204" pitchFamily="34" charset="0"/>
                <a:cs typeface="Times New Roman (Cuerpo en alfa"/>
              </a:rPr>
              <a:t>Los campos segados y el grano almacenado en los graneros son un recordatorio de la gran cosecha final, en la que el Señor de la mies, con sus huestes de ángeles segadores, vendrá a cosechar la mies espiritual del mundo. Al igual que el primer puñado de espigas era las arras por la cosecha que había de venir, </a:t>
            </a:r>
            <a:r>
              <a:rPr lang="es-MX" sz="1800" kern="100" dirty="0">
                <a:solidFill>
                  <a:schemeClr val="tx2">
                    <a:lumMod val="75000"/>
                  </a:schemeClr>
                </a:solidFill>
                <a:effectLst/>
                <a:latin typeface="Arial" panose="020B0604020202020204" pitchFamily="34" charset="0"/>
                <a:ea typeface="Aptos" panose="020B0004020202020204" pitchFamily="34" charset="0"/>
                <a:cs typeface="Times New Roman (Cuerpo en alfa"/>
              </a:rPr>
              <a:t>la resurrección de Cristo fue las arras por la resurrección de los justos; por cuanto «si creemos que Jesús murió y resucitó, así también traerá Dios con Jesús a los que durmieron en él» (1 Tes. 4: 14).</a:t>
            </a:r>
            <a:endParaRPr lang="es-CR" sz="1800" kern="100" dirty="0">
              <a:solidFill>
                <a:schemeClr val="tx2">
                  <a:lumMod val="75000"/>
                </a:schemeClr>
              </a:solidFill>
              <a:effectLst/>
              <a:latin typeface="Arial" panose="020B0604020202020204" pitchFamily="34" charset="0"/>
              <a:ea typeface="Aptos" panose="020B0004020202020204" pitchFamily="34" charset="0"/>
              <a:cs typeface="Times New Roman (Cuerpo en alfa"/>
            </a:endParaRPr>
          </a:p>
          <a:p>
            <a:pPr>
              <a:lnSpc>
                <a:spcPct val="150000"/>
              </a:lnSpc>
            </a:pPr>
            <a:r>
              <a:rPr lang="es-MX" sz="1800" kern="100" dirty="0">
                <a:effectLst/>
                <a:latin typeface="Arial" panose="020B0604020202020204" pitchFamily="34" charset="0"/>
                <a:ea typeface="Aptos" panose="020B0004020202020204" pitchFamily="34" charset="0"/>
                <a:cs typeface="Times New Roman (Cuerpo en alfa"/>
              </a:rPr>
              <a:t> </a:t>
            </a:r>
            <a:endParaRPr lang="es-CR" sz="1800" kern="100" dirty="0">
              <a:effectLst/>
              <a:latin typeface="Arial" panose="020B0604020202020204" pitchFamily="34" charset="0"/>
              <a:ea typeface="Aptos" panose="020B0004020202020204" pitchFamily="34" charset="0"/>
              <a:cs typeface="Times New Roman (Cuerpo en alfa"/>
            </a:endParaRPr>
          </a:p>
          <a:p>
            <a:pPr>
              <a:lnSpc>
                <a:spcPct val="150000"/>
              </a:lnSpc>
            </a:pPr>
            <a:r>
              <a:rPr lang="es-MX" sz="1800" kern="100" dirty="0">
                <a:effectLst/>
                <a:latin typeface="Arial" panose="020B0604020202020204" pitchFamily="34" charset="0"/>
                <a:ea typeface="Aptos" panose="020B0004020202020204" pitchFamily="34" charset="0"/>
                <a:cs typeface="Times New Roman (Cuerpo en alfa"/>
              </a:rPr>
              <a:t>El sacerdote no entraba en el templo con una sola espiga; ante el Señor agitaba un puñado. Tampoco Jesús se levantó de la tumba solo; </a:t>
            </a:r>
            <a:r>
              <a:rPr lang="es-MX" sz="1800" kern="100" dirty="0">
                <a:solidFill>
                  <a:schemeClr val="tx2">
                    <a:lumMod val="75000"/>
                  </a:schemeClr>
                </a:solidFill>
                <a:effectLst/>
                <a:latin typeface="Arial" panose="020B0604020202020204" pitchFamily="34" charset="0"/>
                <a:ea typeface="Aptos" panose="020B0004020202020204" pitchFamily="34" charset="0"/>
                <a:cs typeface="Times New Roman (Cuerpo en alfa"/>
              </a:rPr>
              <a:t>«muchos cuerpos de santos que habían dormido, se levantaron; y después que él resucitó, salieron de los sepulcros» (Mat. 27: 52, 53)</a:t>
            </a:r>
            <a:r>
              <a:rPr lang="es-MX" sz="1800" kern="100" dirty="0">
                <a:effectLst/>
                <a:latin typeface="Arial" panose="020B0604020202020204" pitchFamily="34" charset="0"/>
                <a:ea typeface="Aptos" panose="020B0004020202020204" pitchFamily="34" charset="0"/>
                <a:cs typeface="Times New Roman (Cuerpo en alfa"/>
              </a:rPr>
              <a:t>. Mientras los judíos se preparaban para llevar a cabo la ceremonia vacía de la ofrenda de las primicias en el templo y los soldados romanos iban diciendo al pueblo que los discípulos habían robado el cuerpo de Jesús, </a:t>
            </a:r>
            <a:r>
              <a:rPr lang="es-MX" sz="1800" kern="100" dirty="0">
                <a:solidFill>
                  <a:schemeClr val="tx2">
                    <a:lumMod val="75000"/>
                  </a:schemeClr>
                </a:solidFill>
                <a:effectLst/>
                <a:latin typeface="Arial" panose="020B0604020202020204" pitchFamily="34" charset="0"/>
                <a:ea typeface="Aptos" panose="020B0004020202020204" pitchFamily="34" charset="0"/>
                <a:cs typeface="Times New Roman (Cuerpo en alfa"/>
              </a:rPr>
              <a:t>los santos resucitados iban por las ciudades y proclamaban que la resurrección de Cristo era un hecho cierto (Mat. 28: 11-15).</a:t>
            </a:r>
            <a:endParaRPr lang="es-CR" sz="1800" kern="100" dirty="0">
              <a:solidFill>
                <a:schemeClr val="tx2">
                  <a:lumMod val="75000"/>
                </a:schemeClr>
              </a:solidFill>
              <a:effectLst/>
              <a:latin typeface="Arial" panose="020B0604020202020204" pitchFamily="34" charset="0"/>
              <a:ea typeface="Aptos" panose="020B0004020202020204" pitchFamily="34" charset="0"/>
              <a:cs typeface="Times New Roman (Cuerpo en alfa"/>
            </a:endParaRPr>
          </a:p>
        </p:txBody>
      </p:sp>
    </p:spTree>
    <p:extLst>
      <p:ext uri="{BB962C8B-B14F-4D97-AF65-F5344CB8AC3E}">
        <p14:creationId xmlns:p14="http://schemas.microsoft.com/office/powerpoint/2010/main" val="2121594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2DC51171-C545-A5A8-D01D-E0585FCBB36D}"/>
              </a:ext>
            </a:extLst>
          </p:cNvPr>
          <p:cNvSpPr txBox="1"/>
          <p:nvPr/>
        </p:nvSpPr>
        <p:spPr>
          <a:xfrm>
            <a:off x="1826046" y="1064639"/>
            <a:ext cx="8706080" cy="4195957"/>
          </a:xfrm>
          <a:prstGeom prst="rect">
            <a:avLst/>
          </a:prstGeom>
          <a:noFill/>
        </p:spPr>
        <p:txBody>
          <a:bodyPr wrap="square">
            <a:spAutoFit/>
          </a:bodyPr>
          <a:lstStyle/>
          <a:p>
            <a:pPr>
              <a:lnSpc>
                <a:spcPct val="150000"/>
              </a:lnSpc>
            </a:pPr>
            <a:r>
              <a:rPr lang="es-MX" sz="1800" kern="100" dirty="0">
                <a:effectLst/>
                <a:latin typeface="Arial" panose="020B0604020202020204" pitchFamily="34" charset="0"/>
                <a:ea typeface="Aptos" panose="020B0004020202020204" pitchFamily="34" charset="0"/>
                <a:cs typeface="Times New Roman (Cuerpo en alfa"/>
              </a:rPr>
              <a:t>Es lamentable que los mismos discípulos que amaban a su Señor estuvieran tan ciegos que fueron incapaces de reconocer que había llegado la hora en que apareciera el gran Antitipo de la ceremonia que habían celebrado toda su vida. Aun al escuchar la proclamación de su resurrección les parecía que se trataba de una historia vana y no la creyeron (Luc. 24: 10, 11). Pero Dios siempre dispone de agentes. Cuando los seres humanos enmudecen, despierta a los santos dormidos para que lleven la obra designada a término. </a:t>
            </a:r>
            <a:r>
              <a:rPr lang="es-MX" sz="1800" kern="100" dirty="0">
                <a:solidFill>
                  <a:schemeClr val="tx2">
                    <a:lumMod val="75000"/>
                  </a:schemeClr>
                </a:solidFill>
                <a:effectLst/>
                <a:latin typeface="Arial" panose="020B0604020202020204" pitchFamily="34" charset="0"/>
                <a:ea typeface="Aptos" panose="020B0004020202020204" pitchFamily="34" charset="0"/>
                <a:cs typeface="Times New Roman (Cuerpo en alfa"/>
              </a:rPr>
              <a:t>En el tipo, las espigas se agitaban en el templo; para cumplir el antitipo, Cristo, en compañía de los que habían resucitado, debía presentarse ante Dios en la primera estancia del santuario celestial.</a:t>
            </a:r>
            <a:endParaRPr lang="es-CR" sz="1800" kern="100" dirty="0">
              <a:solidFill>
                <a:schemeClr val="tx2">
                  <a:lumMod val="75000"/>
                </a:schemeClr>
              </a:solidFill>
              <a:effectLst/>
              <a:latin typeface="Arial" panose="020B0604020202020204" pitchFamily="34" charset="0"/>
              <a:ea typeface="Aptos" panose="020B0004020202020204" pitchFamily="34" charset="0"/>
              <a:cs typeface="Times New Roman (Cuerpo en alfa"/>
            </a:endParaRPr>
          </a:p>
        </p:txBody>
      </p:sp>
    </p:spTree>
    <p:extLst>
      <p:ext uri="{BB962C8B-B14F-4D97-AF65-F5344CB8AC3E}">
        <p14:creationId xmlns:p14="http://schemas.microsoft.com/office/powerpoint/2010/main" val="2906783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B0EDEC3-E8AA-87F5-E0DF-E4559E0ECCF4}"/>
              </a:ext>
            </a:extLst>
          </p:cNvPr>
          <p:cNvSpPr txBox="1"/>
          <p:nvPr/>
        </p:nvSpPr>
        <p:spPr>
          <a:xfrm>
            <a:off x="1429437" y="1179523"/>
            <a:ext cx="9686581" cy="4195957"/>
          </a:xfrm>
          <a:prstGeom prst="rect">
            <a:avLst/>
          </a:prstGeom>
          <a:noFill/>
        </p:spPr>
        <p:txBody>
          <a:bodyPr wrap="square">
            <a:spAutoFit/>
          </a:bodyPr>
          <a:lstStyle/>
          <a:p>
            <a:pPr>
              <a:lnSpc>
                <a:spcPct val="150000"/>
              </a:lnSpc>
            </a:pPr>
            <a:r>
              <a:rPr lang="es-MX" sz="1800" kern="100" dirty="0">
                <a:effectLst/>
                <a:latin typeface="Arial" panose="020B0604020202020204" pitchFamily="34" charset="0"/>
                <a:ea typeface="Aptos" panose="020B0004020202020204" pitchFamily="34" charset="0"/>
                <a:cs typeface="Times New Roman (Cuerpo en alfa"/>
              </a:rPr>
              <a:t>En la mañana de la resurrección, cuando Jesús se le apareció, María cayó a sus pies para adorarlo, pero Jesús le dijo: </a:t>
            </a:r>
            <a:r>
              <a:rPr lang="es-MX" sz="1800" kern="100" dirty="0">
                <a:solidFill>
                  <a:schemeClr val="tx2">
                    <a:lumMod val="75000"/>
                  </a:schemeClr>
                </a:solidFill>
                <a:effectLst/>
                <a:latin typeface="Arial" panose="020B0604020202020204" pitchFamily="34" charset="0"/>
                <a:ea typeface="Aptos" panose="020B0004020202020204" pitchFamily="34" charset="0"/>
                <a:cs typeface="Times New Roman (Cuerpo en alfa"/>
              </a:rPr>
              <a:t>«¿Suéltame!, porque aún no he subido a mi Padre; pero ve a mis hermanos y diles: "Subo a mi Padre y a vuestro Padre, a mi Dios y a vuestro Dios"» (Juan 20: 17).</a:t>
            </a:r>
            <a:r>
              <a:rPr lang="es-MX" sz="1800" kern="100" dirty="0">
                <a:effectLst/>
                <a:latin typeface="Arial" panose="020B0604020202020204" pitchFamily="34" charset="0"/>
                <a:ea typeface="Aptos" panose="020B0004020202020204" pitchFamily="34" charset="0"/>
                <a:cs typeface="Times New Roman (Cuerpo en alfa"/>
              </a:rPr>
              <a:t> Con estas palabras Jesús participaba a sus seguidores el gran acontecimiento que tendría lugar en el cielo con la esperanza de que en la tierra pudiera haber una respuesta en sintonía con el maravilloso gozo del cielo; pero, así como la noche de la agonía de Cristo se durmieron en el huerto y no le dieron apoyo (Mat. 26: 40-44), ahora, cegados por la in - credulidad, no compartieron la alegría del gran triunfo del Salvador. Más tarde, ese mismo día, Jesús se apareció a sus seguidores y les permitió que abrazaran sus pies y lo adoraran (Mat.28: 9), lo que prueba que en aquel lapso había ascendido a su Padre.</a:t>
            </a:r>
            <a:endParaRPr lang="es-CR" sz="1800" kern="100" dirty="0">
              <a:effectLst/>
              <a:latin typeface="Arial" panose="020B0604020202020204" pitchFamily="34" charset="0"/>
              <a:ea typeface="Aptos" panose="020B0004020202020204" pitchFamily="34" charset="0"/>
              <a:cs typeface="Times New Roman (Cuerpo en alfa"/>
            </a:endParaRPr>
          </a:p>
        </p:txBody>
      </p:sp>
    </p:spTree>
    <p:extLst>
      <p:ext uri="{BB962C8B-B14F-4D97-AF65-F5344CB8AC3E}">
        <p14:creationId xmlns:p14="http://schemas.microsoft.com/office/powerpoint/2010/main" val="39817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A6C45A6-25AA-DC66-A96A-F965B5AB9A9D}"/>
              </a:ext>
            </a:extLst>
          </p:cNvPr>
          <p:cNvSpPr txBox="1"/>
          <p:nvPr/>
        </p:nvSpPr>
        <p:spPr>
          <a:xfrm>
            <a:off x="1330286" y="495664"/>
            <a:ext cx="9708615" cy="5866671"/>
          </a:xfrm>
          <a:prstGeom prst="rect">
            <a:avLst/>
          </a:prstGeom>
          <a:noFill/>
        </p:spPr>
        <p:txBody>
          <a:bodyPr wrap="square">
            <a:spAutoFit/>
          </a:bodyPr>
          <a:lstStyle/>
          <a:p>
            <a:pPr>
              <a:lnSpc>
                <a:spcPct val="150000"/>
              </a:lnSpc>
            </a:pPr>
            <a:r>
              <a:rPr lang="es-MX" sz="1800" kern="100" dirty="0">
                <a:solidFill>
                  <a:schemeClr val="tx2">
                    <a:lumMod val="75000"/>
                  </a:schemeClr>
                </a:solidFill>
                <a:effectLst/>
                <a:latin typeface="Arial" panose="020B0604020202020204" pitchFamily="34" charset="0"/>
                <a:ea typeface="Aptos" panose="020B0004020202020204" pitchFamily="34" charset="0"/>
                <a:cs typeface="Times New Roman (Cuerpo en alfa"/>
              </a:rPr>
              <a:t>Pablo nos dice que, cuando ascendió a los cielos, Cristo llevó consigo una multitud de cautivos liberados (Efe. 4: 8). </a:t>
            </a:r>
            <a:r>
              <a:rPr lang="es-MX" sz="1800" kern="100" dirty="0">
                <a:effectLst/>
                <a:latin typeface="Arial" panose="020B0604020202020204" pitchFamily="34" charset="0"/>
                <a:ea typeface="Aptos" panose="020B0004020202020204" pitchFamily="34" charset="0"/>
                <a:cs typeface="Times New Roman (Cuerpo en alfa"/>
              </a:rPr>
              <a:t>Al hablar de ellos en </a:t>
            </a:r>
            <a:r>
              <a:rPr lang="es-MX" sz="1800" kern="100" dirty="0">
                <a:solidFill>
                  <a:schemeClr val="tx2">
                    <a:lumMod val="75000"/>
                  </a:schemeClr>
                </a:solidFill>
                <a:effectLst/>
                <a:latin typeface="Arial" panose="020B0604020202020204" pitchFamily="34" charset="0"/>
                <a:ea typeface="Aptos" panose="020B0004020202020204" pitchFamily="34" charset="0"/>
                <a:cs typeface="Times New Roman (Cuerpo en alfa"/>
              </a:rPr>
              <a:t>Romanos 8: 29, 30</a:t>
            </a:r>
            <a:r>
              <a:rPr lang="es-MX" sz="1800" kern="100" dirty="0">
                <a:effectLst/>
                <a:latin typeface="Arial" panose="020B0604020202020204" pitchFamily="34" charset="0"/>
                <a:ea typeface="Aptos" panose="020B0004020202020204" pitchFamily="34" charset="0"/>
                <a:cs typeface="Times New Roman (Cuerpo en alfa"/>
              </a:rPr>
              <a:t>, describe cómo se eligió esa hueste de santos resucitados junto con Cristo. </a:t>
            </a:r>
            <a:r>
              <a:rPr lang="es-MX" sz="1800" kern="100" dirty="0">
                <a:solidFill>
                  <a:schemeClr val="tx2">
                    <a:lumMod val="75000"/>
                  </a:schemeClr>
                </a:solidFill>
                <a:effectLst/>
                <a:latin typeface="Arial" panose="020B0604020202020204" pitchFamily="34" charset="0"/>
                <a:ea typeface="Aptos" panose="020B0004020202020204" pitchFamily="34" charset="0"/>
                <a:cs typeface="Times New Roman (Cuerpo en alfa"/>
              </a:rPr>
              <a:t>Primero los «predestinó», </a:t>
            </a:r>
            <a:r>
              <a:rPr lang="es-MX" sz="1800" kern="0" dirty="0">
                <a:solidFill>
                  <a:schemeClr val="tx2">
                    <a:lumMod val="75000"/>
                  </a:schemeClr>
                </a:solidFill>
                <a:effectLst/>
                <a:latin typeface="Helvetica" pitchFamily="2" charset="0"/>
                <a:ea typeface="Aptos" panose="020B0004020202020204" pitchFamily="34" charset="0"/>
                <a:cs typeface="Helvetica" pitchFamily="2" charset="0"/>
              </a:rPr>
              <a:t>luego los «llamó», «y a los que llamó, a estos también justificó; y a los que justificó, a estos también glorificó».</a:t>
            </a:r>
            <a:r>
              <a:rPr lang="es-MX" sz="1800" kern="0" dirty="0">
                <a:effectLst/>
                <a:latin typeface="Helvetica" pitchFamily="2" charset="0"/>
                <a:ea typeface="Aptos" panose="020B0004020202020204" pitchFamily="34" charset="0"/>
                <a:cs typeface="Helvetica" pitchFamily="2" charset="0"/>
              </a:rPr>
              <a:t> </a:t>
            </a:r>
            <a:r>
              <a:rPr lang="es-MX" sz="1800" kern="0" dirty="0">
                <a:solidFill>
                  <a:schemeClr val="tx2">
                    <a:lumMod val="75000"/>
                  </a:schemeClr>
                </a:solidFill>
                <a:effectLst/>
                <a:latin typeface="Helvetica" pitchFamily="2" charset="0"/>
                <a:ea typeface="Aptos" panose="020B0004020202020204" pitchFamily="34" charset="0"/>
                <a:cs typeface="Helvetica" pitchFamily="2" charset="0"/>
              </a:rPr>
              <a:t>Eso fue para que pudiera ser el «primogénito entre muchos hermanos» (Rom. 8: 29).</a:t>
            </a:r>
            <a:endParaRPr lang="es-CR" sz="1800" kern="100" dirty="0">
              <a:solidFill>
                <a:schemeClr val="tx2">
                  <a:lumMod val="75000"/>
                </a:schemeClr>
              </a:solidFill>
              <a:effectLst/>
              <a:latin typeface="Arial" panose="020B0604020202020204" pitchFamily="34" charset="0"/>
              <a:ea typeface="Aptos" panose="020B0004020202020204" pitchFamily="34" charset="0"/>
              <a:cs typeface="Times New Roman (Cuerpo en alfa"/>
            </a:endParaRPr>
          </a:p>
          <a:p>
            <a:pPr>
              <a:lnSpc>
                <a:spcPct val="150000"/>
              </a:lnSpc>
            </a:pPr>
            <a:r>
              <a:rPr lang="es-MX" sz="1800" kern="100" dirty="0">
                <a:effectLst/>
                <a:latin typeface="Arial" panose="020B0604020202020204" pitchFamily="34" charset="0"/>
                <a:ea typeface="Aptos" panose="020B0004020202020204" pitchFamily="34" charset="0"/>
                <a:cs typeface="Times New Roman (Cuerpo en alfa"/>
              </a:rPr>
              <a:t> </a:t>
            </a:r>
            <a:endParaRPr lang="es-CR" sz="1800" kern="100" dirty="0">
              <a:effectLst/>
              <a:latin typeface="Arial" panose="020B0604020202020204" pitchFamily="34" charset="0"/>
              <a:ea typeface="Aptos" panose="020B0004020202020204" pitchFamily="34" charset="0"/>
              <a:cs typeface="Times New Roman (Cuerpo en alfa"/>
            </a:endParaRPr>
          </a:p>
          <a:p>
            <a:pPr>
              <a:lnSpc>
                <a:spcPct val="150000"/>
              </a:lnSpc>
            </a:pPr>
            <a:r>
              <a:rPr lang="es-MX" sz="1800" kern="0" dirty="0">
                <a:effectLst/>
                <a:latin typeface="Helvetica" pitchFamily="2" charset="0"/>
                <a:ea typeface="Aptos" panose="020B0004020202020204" pitchFamily="34" charset="0"/>
                <a:cs typeface="Helvetica" pitchFamily="2" charset="0"/>
              </a:rPr>
              <a:t>Aquella compañía se había formado escogiendo </a:t>
            </a:r>
            <a:r>
              <a:rPr lang="es-MX" sz="1800" kern="0" dirty="0">
                <a:solidFill>
                  <a:schemeClr val="tx2">
                    <a:lumMod val="75000"/>
                  </a:schemeClr>
                </a:solidFill>
                <a:effectLst/>
                <a:latin typeface="Helvetica" pitchFamily="2" charset="0"/>
                <a:ea typeface="Aptos" panose="020B0004020202020204" pitchFamily="34" charset="0"/>
                <a:cs typeface="Helvetica" pitchFamily="2" charset="0"/>
              </a:rPr>
              <a:t>representantes de todos los tiempos</a:t>
            </a:r>
            <a:r>
              <a:rPr lang="es-MX" sz="1800" kern="0" dirty="0">
                <a:effectLst/>
                <a:latin typeface="Helvetica" pitchFamily="2" charset="0"/>
                <a:ea typeface="Aptos" panose="020B0004020202020204" pitchFamily="34" charset="0"/>
                <a:cs typeface="Helvetica" pitchFamily="2" charset="0"/>
              </a:rPr>
              <a:t>, desde la época de Adán hasta la de Cristo. Ya no estaban sujetos a la muerte, sino que </a:t>
            </a:r>
            <a:r>
              <a:rPr lang="es-MX" sz="1800" kern="0" dirty="0">
                <a:solidFill>
                  <a:schemeClr val="tx2">
                    <a:lumMod val="75000"/>
                  </a:schemeClr>
                </a:solidFill>
                <a:effectLst/>
                <a:latin typeface="Helvetica" pitchFamily="2" charset="0"/>
                <a:ea typeface="Aptos" panose="020B0004020202020204" pitchFamily="34" charset="0"/>
                <a:cs typeface="Helvetica" pitchFamily="2" charset="0"/>
              </a:rPr>
              <a:t>ascendieron con Cristo como trofeos ganados por su poder de despertar a todos los que duermen en la tumba</a:t>
            </a:r>
            <a:r>
              <a:rPr lang="es-MX" sz="1800" kern="0" dirty="0">
                <a:effectLst/>
                <a:latin typeface="Helvetica" pitchFamily="2" charset="0"/>
                <a:ea typeface="Aptos" panose="020B0004020202020204" pitchFamily="34" charset="0"/>
                <a:cs typeface="Helvetica" pitchFamily="2" charset="0"/>
              </a:rPr>
              <a:t>. Al igual que el manojo de espigas del servicio típico, que era las arras por la cosecha que había de venir, </a:t>
            </a:r>
            <a:r>
              <a:rPr lang="es-MX" sz="1800" kern="0" dirty="0">
                <a:solidFill>
                  <a:schemeClr val="tx2">
                    <a:lumMod val="75000"/>
                  </a:schemeClr>
                </a:solidFill>
                <a:effectLst/>
                <a:latin typeface="Helvetica" pitchFamily="2" charset="0"/>
                <a:ea typeface="Aptos" panose="020B0004020202020204" pitchFamily="34" charset="0"/>
                <a:cs typeface="Helvetica" pitchFamily="2" charset="0"/>
              </a:rPr>
              <a:t>esos sántos eran las arras de la innumerable multitud que Cristo despertará del polvo de la tierra cuando venga por segunda vez y como Rey de reyes y Señor de señores Juan 5: 28, 29).</a:t>
            </a:r>
            <a:endParaRPr lang="es-CR" sz="1800" kern="100" dirty="0">
              <a:solidFill>
                <a:schemeClr val="tx2">
                  <a:lumMod val="75000"/>
                </a:schemeClr>
              </a:solidFill>
              <a:effectLst/>
              <a:latin typeface="Arial" panose="020B0604020202020204" pitchFamily="34" charset="0"/>
              <a:ea typeface="Aptos" panose="020B0004020202020204" pitchFamily="34" charset="0"/>
              <a:cs typeface="Times New Roman (Cuerpo en alfa"/>
            </a:endParaRPr>
          </a:p>
        </p:txBody>
      </p:sp>
    </p:spTree>
    <p:extLst>
      <p:ext uri="{BB962C8B-B14F-4D97-AF65-F5344CB8AC3E}">
        <p14:creationId xmlns:p14="http://schemas.microsoft.com/office/powerpoint/2010/main" val="3892569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7D4A6E18-FC2E-B4A1-2C00-B8CA8402228A}"/>
              </a:ext>
            </a:extLst>
          </p:cNvPr>
          <p:cNvSpPr txBox="1"/>
          <p:nvPr/>
        </p:nvSpPr>
        <p:spPr>
          <a:xfrm>
            <a:off x="1374355" y="1196030"/>
            <a:ext cx="9267940" cy="4620176"/>
          </a:xfrm>
          <a:prstGeom prst="rect">
            <a:avLst/>
          </a:prstGeom>
          <a:noFill/>
        </p:spPr>
        <p:txBody>
          <a:bodyPr wrap="square">
            <a:spAutoFit/>
          </a:bodyPr>
          <a:lstStyle/>
          <a:p>
            <a:pPr>
              <a:lnSpc>
                <a:spcPct val="150000"/>
              </a:lnSpc>
            </a:pPr>
            <a:r>
              <a:rPr lang="es-MX" sz="1800" kern="0" dirty="0">
                <a:solidFill>
                  <a:schemeClr val="tx2">
                    <a:lumMod val="75000"/>
                  </a:schemeClr>
                </a:solidFill>
                <a:effectLst/>
                <a:latin typeface="Helvetica" pitchFamily="2" charset="0"/>
                <a:ea typeface="Aptos" panose="020B0004020202020204" pitchFamily="34" charset="0"/>
                <a:cs typeface="Helvetica" pitchFamily="2" charset="0"/>
              </a:rPr>
              <a:t>Poco imaginaban los habitantes de la tierra la maravillosa ofrenda de las primicias antitípicas que se celebraba en el templo celestial mientras los judíos seguían las formas vacías del templo terrenal</a:t>
            </a:r>
            <a:r>
              <a:rPr lang="es-MX" sz="1800" kern="0" dirty="0">
                <a:effectLst/>
                <a:latin typeface="Helvetica" pitchFamily="2" charset="0"/>
                <a:ea typeface="Aptos" panose="020B0004020202020204" pitchFamily="34" charset="0"/>
                <a:cs typeface="Helvetica" pitchFamily="2" charset="0"/>
              </a:rPr>
              <a:t>. En los atrios celestiales había una magnífica congregación. Todas las huestes del cielo y los representantes de los mundos que no cayeron se habían reunido para saludar al poderoso Conquistador a su regreso de la guerra más terrible que jamás haya estallado y la mayor victoria que jamás se haya ganado. Las batallas terrestres que solo obtienen dominio sobre una pequeña porción de tierra por un breve período de años no son nada comparadas con la guerra desatada entre Cristo y Satanás en el campo de este mundo. Cristo regresaba al cielo con las manos y los pies marcados por las cicatrices de tan terrible combate y el costado herido por la lanza (Isa. 49: 16).</a:t>
            </a:r>
            <a:endParaRPr lang="es-CR" sz="1800" kern="100" dirty="0">
              <a:effectLst/>
              <a:latin typeface="Arial" panose="020B0604020202020204" pitchFamily="34" charset="0"/>
              <a:ea typeface="Aptos" panose="020B0004020202020204" pitchFamily="34" charset="0"/>
              <a:cs typeface="Times New Roman (Cuerpo en alfa"/>
            </a:endParaRPr>
          </a:p>
        </p:txBody>
      </p:sp>
    </p:spTree>
    <p:extLst>
      <p:ext uri="{BB962C8B-B14F-4D97-AF65-F5344CB8AC3E}">
        <p14:creationId xmlns:p14="http://schemas.microsoft.com/office/powerpoint/2010/main" val="16562273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82E"/>
      </a:dk2>
      <a:lt2>
        <a:srgbClr val="C2F5FC"/>
      </a:lt2>
      <a:accent1>
        <a:srgbClr val="4091F3"/>
      </a:accent1>
      <a:accent2>
        <a:srgbClr val="8BBCF1"/>
      </a:accent2>
      <a:accent3>
        <a:srgbClr val="CB6A6A"/>
      </a:accent3>
      <a:accent4>
        <a:srgbClr val="C567AF"/>
      </a:accent4>
      <a:accent5>
        <a:srgbClr val="A684F9"/>
      </a:accent5>
      <a:accent6>
        <a:srgbClr val="A9ACEE"/>
      </a:accent6>
      <a:hlink>
        <a:srgbClr val="6D9CC5"/>
      </a:hlink>
      <a:folHlink>
        <a:srgbClr val="6D82A0"/>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178B2DAB-5DDE-4060-A857-D2E1CDA9250F}"/>
    </a:ext>
  </a:extLst>
</a:theme>
</file>

<file path=docProps/app.xml><?xml version="1.0" encoding="utf-8"?>
<Properties xmlns="http://schemas.openxmlformats.org/officeDocument/2006/extended-properties" xmlns:vt="http://schemas.openxmlformats.org/officeDocument/2006/docPropsVTypes">
  <Template>Madison</Template>
  <TotalTime>35</TotalTime>
  <Words>1958</Words>
  <Application>Microsoft Macintosh PowerPoint</Application>
  <PresentationFormat>Panorámica</PresentationFormat>
  <Paragraphs>22</Paragraphs>
  <Slides>12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Arial</vt:lpstr>
      <vt:lpstr>Helvetica</vt:lpstr>
      <vt:lpstr>MS Shell Dlg 2</vt:lpstr>
      <vt:lpstr>Wingdings</vt:lpstr>
      <vt:lpstr>Wingdings 3</vt:lpstr>
      <vt:lpstr>Madison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ARTURO SAAVEDRA PEREIRA</dc:creator>
  <cp:lastModifiedBy>MICHAEL ARTURO SAAVEDRA PEREIRA</cp:lastModifiedBy>
  <cp:revision>1</cp:revision>
  <dcterms:created xsi:type="dcterms:W3CDTF">2024-08-11T21:33:37Z</dcterms:created>
  <dcterms:modified xsi:type="dcterms:W3CDTF">2024-08-11T22:09:37Z</dcterms:modified>
</cp:coreProperties>
</file>