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5" r:id="rId3"/>
    <p:sldId id="322" r:id="rId4"/>
    <p:sldId id="452" r:id="rId5"/>
    <p:sldId id="467" r:id="rId6"/>
    <p:sldId id="468" r:id="rId7"/>
    <p:sldId id="469" r:id="rId8"/>
    <p:sldId id="470" r:id="rId9"/>
    <p:sldId id="471" r:id="rId10"/>
    <p:sldId id="472" r:id="rId11"/>
    <p:sldId id="473" r:id="rId12"/>
    <p:sldId id="474" r:id="rId13"/>
    <p:sldId id="475" r:id="rId14"/>
    <p:sldId id="476" r:id="rId15"/>
    <p:sldId id="477" r:id="rId16"/>
    <p:sldId id="478" r:id="rId17"/>
    <p:sldId id="479" r:id="rId18"/>
    <p:sldId id="480" r:id="rId19"/>
    <p:sldId id="481" r:id="rId20"/>
    <p:sldId id="482" r:id="rId21"/>
    <p:sldId id="483" r:id="rId22"/>
    <p:sldId id="486" r:id="rId23"/>
    <p:sldId id="484" r:id="rId24"/>
    <p:sldId id="485" r:id="rId25"/>
    <p:sldId id="259" r:id="rId26"/>
  </p:sldIdLst>
  <p:sldSz cx="12192000" cy="6858000"/>
  <p:notesSz cx="6858000" cy="9144000"/>
  <p:photoAlbum/>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0" autoAdjust="0"/>
    <p:restoredTop sz="94660"/>
  </p:normalViewPr>
  <p:slideViewPr>
    <p:cSldViewPr snapToGrid="0">
      <p:cViewPr varScale="1">
        <p:scale>
          <a:sx n="69" d="100"/>
          <a:sy n="69" d="100"/>
        </p:scale>
        <p:origin x="6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ises Aguero" userId="6911e8fa5ae1fd38" providerId="LiveId" clId="{38588906-62D4-4779-9E44-DA489637649F}"/>
    <pc:docChg chg="modSld">
      <pc:chgData name="Ulises Aguero" userId="6911e8fa5ae1fd38" providerId="LiveId" clId="{38588906-62D4-4779-9E44-DA489637649F}" dt="2025-03-24T00:27:29.791" v="64" actId="403"/>
      <pc:docMkLst>
        <pc:docMk/>
      </pc:docMkLst>
      <pc:sldChg chg="modSp mod">
        <pc:chgData name="Ulises Aguero" userId="6911e8fa5ae1fd38" providerId="LiveId" clId="{38588906-62D4-4779-9E44-DA489637649F}" dt="2025-03-24T00:15:16.350" v="2" actId="1076"/>
        <pc:sldMkLst>
          <pc:docMk/>
          <pc:sldMk cId="2330086844" sldId="322"/>
        </pc:sldMkLst>
        <pc:spChg chg="mod">
          <ac:chgData name="Ulises Aguero" userId="6911e8fa5ae1fd38" providerId="LiveId" clId="{38588906-62D4-4779-9E44-DA489637649F}" dt="2025-03-24T00:15:16.350" v="2" actId="1076"/>
          <ac:spMkLst>
            <pc:docMk/>
            <pc:sldMk cId="2330086844" sldId="322"/>
            <ac:spMk id="5" creationId="{00000000-0000-0000-0000-000000000000}"/>
          </ac:spMkLst>
        </pc:spChg>
      </pc:sldChg>
      <pc:sldChg chg="modSp mod">
        <pc:chgData name="Ulises Aguero" userId="6911e8fa5ae1fd38" providerId="LiveId" clId="{38588906-62D4-4779-9E44-DA489637649F}" dt="2025-03-24T00:15:25.445" v="5" actId="1076"/>
        <pc:sldMkLst>
          <pc:docMk/>
          <pc:sldMk cId="451138108" sldId="452"/>
        </pc:sldMkLst>
        <pc:spChg chg="mod">
          <ac:chgData name="Ulises Aguero" userId="6911e8fa5ae1fd38" providerId="LiveId" clId="{38588906-62D4-4779-9E44-DA489637649F}" dt="2025-03-24T00:15:25.445" v="5" actId="1076"/>
          <ac:spMkLst>
            <pc:docMk/>
            <pc:sldMk cId="451138108" sldId="452"/>
            <ac:spMk id="5" creationId="{8A497AA5-CD25-F899-544C-DB3B7ECD272E}"/>
          </ac:spMkLst>
        </pc:spChg>
      </pc:sldChg>
      <pc:sldChg chg="modSp mod">
        <pc:chgData name="Ulises Aguero" userId="6911e8fa5ae1fd38" providerId="LiveId" clId="{38588906-62D4-4779-9E44-DA489637649F}" dt="2025-03-24T00:26:16.959" v="50" actId="403"/>
        <pc:sldMkLst>
          <pc:docMk/>
          <pc:sldMk cId="1788194510" sldId="467"/>
        </pc:sldMkLst>
        <pc:spChg chg="mod">
          <ac:chgData name="Ulises Aguero" userId="6911e8fa5ae1fd38" providerId="LiveId" clId="{38588906-62D4-4779-9E44-DA489637649F}" dt="2025-03-24T00:26:16.959" v="50" actId="403"/>
          <ac:spMkLst>
            <pc:docMk/>
            <pc:sldMk cId="1788194510" sldId="467"/>
            <ac:spMk id="5" creationId="{0AD609E6-3114-0134-0B4C-0E5BD6767B94}"/>
          </ac:spMkLst>
        </pc:spChg>
      </pc:sldChg>
      <pc:sldChg chg="modSp mod">
        <pc:chgData name="Ulises Aguero" userId="6911e8fa5ae1fd38" providerId="LiveId" clId="{38588906-62D4-4779-9E44-DA489637649F}" dt="2025-03-24T00:15:51.614" v="11" actId="403"/>
        <pc:sldMkLst>
          <pc:docMk/>
          <pc:sldMk cId="3028339242" sldId="468"/>
        </pc:sldMkLst>
        <pc:spChg chg="mod">
          <ac:chgData name="Ulises Aguero" userId="6911e8fa5ae1fd38" providerId="LiveId" clId="{38588906-62D4-4779-9E44-DA489637649F}" dt="2025-03-24T00:15:51.614" v="11" actId="403"/>
          <ac:spMkLst>
            <pc:docMk/>
            <pc:sldMk cId="3028339242" sldId="468"/>
            <ac:spMk id="5" creationId="{9C54E35E-659C-6415-53AE-24BE959A37B4}"/>
          </ac:spMkLst>
        </pc:spChg>
      </pc:sldChg>
      <pc:sldChg chg="modSp mod">
        <pc:chgData name="Ulises Aguero" userId="6911e8fa5ae1fd38" providerId="LiveId" clId="{38588906-62D4-4779-9E44-DA489637649F}" dt="2025-03-24T00:16:04.086" v="16" actId="404"/>
        <pc:sldMkLst>
          <pc:docMk/>
          <pc:sldMk cId="107130286" sldId="469"/>
        </pc:sldMkLst>
        <pc:spChg chg="mod">
          <ac:chgData name="Ulises Aguero" userId="6911e8fa5ae1fd38" providerId="LiveId" clId="{38588906-62D4-4779-9E44-DA489637649F}" dt="2025-03-24T00:16:04.086" v="16" actId="404"/>
          <ac:spMkLst>
            <pc:docMk/>
            <pc:sldMk cId="107130286" sldId="469"/>
            <ac:spMk id="5" creationId="{EA8C82B6-E7EF-6764-E9C5-3C5471CC8A45}"/>
          </ac:spMkLst>
        </pc:spChg>
      </pc:sldChg>
      <pc:sldChg chg="modSp mod">
        <pc:chgData name="Ulises Aguero" userId="6911e8fa5ae1fd38" providerId="LiveId" clId="{38588906-62D4-4779-9E44-DA489637649F}" dt="2025-03-24T00:16:11.955" v="20" actId="403"/>
        <pc:sldMkLst>
          <pc:docMk/>
          <pc:sldMk cId="1082011798" sldId="471"/>
        </pc:sldMkLst>
        <pc:spChg chg="mod">
          <ac:chgData name="Ulises Aguero" userId="6911e8fa5ae1fd38" providerId="LiveId" clId="{38588906-62D4-4779-9E44-DA489637649F}" dt="2025-03-24T00:16:11.955" v="20" actId="403"/>
          <ac:spMkLst>
            <pc:docMk/>
            <pc:sldMk cId="1082011798" sldId="471"/>
            <ac:spMk id="5" creationId="{7D1FB5DA-1B03-7293-1331-3129D9060263}"/>
          </ac:spMkLst>
        </pc:spChg>
      </pc:sldChg>
      <pc:sldChg chg="modSp mod">
        <pc:chgData name="Ulises Aguero" userId="6911e8fa5ae1fd38" providerId="LiveId" clId="{38588906-62D4-4779-9E44-DA489637649F}" dt="2025-03-24T00:16:21.393" v="23" actId="1076"/>
        <pc:sldMkLst>
          <pc:docMk/>
          <pc:sldMk cId="1352732841" sldId="472"/>
        </pc:sldMkLst>
        <pc:spChg chg="mod">
          <ac:chgData name="Ulises Aguero" userId="6911e8fa5ae1fd38" providerId="LiveId" clId="{38588906-62D4-4779-9E44-DA489637649F}" dt="2025-03-24T00:16:21.393" v="23" actId="1076"/>
          <ac:spMkLst>
            <pc:docMk/>
            <pc:sldMk cId="1352732841" sldId="472"/>
            <ac:spMk id="5" creationId="{3C6022F4-6AFA-87C3-96E5-64C02048E46D}"/>
          </ac:spMkLst>
        </pc:spChg>
      </pc:sldChg>
      <pc:sldChg chg="modSp mod">
        <pc:chgData name="Ulises Aguero" userId="6911e8fa5ae1fd38" providerId="LiveId" clId="{38588906-62D4-4779-9E44-DA489637649F}" dt="2025-03-24T00:16:31.988" v="27" actId="1076"/>
        <pc:sldMkLst>
          <pc:docMk/>
          <pc:sldMk cId="1069327164" sldId="473"/>
        </pc:sldMkLst>
        <pc:spChg chg="mod">
          <ac:chgData name="Ulises Aguero" userId="6911e8fa5ae1fd38" providerId="LiveId" clId="{38588906-62D4-4779-9E44-DA489637649F}" dt="2025-03-24T00:16:31.988" v="27" actId="1076"/>
          <ac:spMkLst>
            <pc:docMk/>
            <pc:sldMk cId="1069327164" sldId="473"/>
            <ac:spMk id="5" creationId="{F2968C2C-6783-F8FA-A4D3-F675A7A87FFC}"/>
          </ac:spMkLst>
        </pc:spChg>
        <pc:picChg chg="mod">
          <ac:chgData name="Ulises Aguero" userId="6911e8fa5ae1fd38" providerId="LiveId" clId="{38588906-62D4-4779-9E44-DA489637649F}" dt="2025-03-24T00:16:29.267" v="26" actId="1076"/>
          <ac:picMkLst>
            <pc:docMk/>
            <pc:sldMk cId="1069327164" sldId="473"/>
            <ac:picMk id="3" creationId="{B5E867B5-EBB6-7EE6-ACD3-A102D15AC9AE}"/>
          </ac:picMkLst>
        </pc:picChg>
      </pc:sldChg>
      <pc:sldChg chg="modSp mod">
        <pc:chgData name="Ulises Aguero" userId="6911e8fa5ae1fd38" providerId="LiveId" clId="{38588906-62D4-4779-9E44-DA489637649F}" dt="2025-03-24T00:16:37.173" v="29" actId="403"/>
        <pc:sldMkLst>
          <pc:docMk/>
          <pc:sldMk cId="191850020" sldId="474"/>
        </pc:sldMkLst>
        <pc:spChg chg="mod">
          <ac:chgData name="Ulises Aguero" userId="6911e8fa5ae1fd38" providerId="LiveId" clId="{38588906-62D4-4779-9E44-DA489637649F}" dt="2025-03-24T00:16:37.173" v="29" actId="403"/>
          <ac:spMkLst>
            <pc:docMk/>
            <pc:sldMk cId="191850020" sldId="474"/>
            <ac:spMk id="5" creationId="{A6DFBC49-EB27-6A1C-BF93-B742F3A70C3E}"/>
          </ac:spMkLst>
        </pc:spChg>
      </pc:sldChg>
      <pc:sldChg chg="modSp mod">
        <pc:chgData name="Ulises Aguero" userId="6911e8fa5ae1fd38" providerId="LiveId" clId="{38588906-62D4-4779-9E44-DA489637649F}" dt="2025-03-24T00:16:47.960" v="32" actId="403"/>
        <pc:sldMkLst>
          <pc:docMk/>
          <pc:sldMk cId="2672482005" sldId="477"/>
        </pc:sldMkLst>
        <pc:spChg chg="mod">
          <ac:chgData name="Ulises Aguero" userId="6911e8fa5ae1fd38" providerId="LiveId" clId="{38588906-62D4-4779-9E44-DA489637649F}" dt="2025-03-24T00:16:47.960" v="32" actId="403"/>
          <ac:spMkLst>
            <pc:docMk/>
            <pc:sldMk cId="2672482005" sldId="477"/>
            <ac:spMk id="5" creationId="{8B0356F9-F64D-E7A5-B64E-09B3E75B505D}"/>
          </ac:spMkLst>
        </pc:spChg>
      </pc:sldChg>
      <pc:sldChg chg="modSp mod">
        <pc:chgData name="Ulises Aguero" userId="6911e8fa5ae1fd38" providerId="LiveId" clId="{38588906-62D4-4779-9E44-DA489637649F}" dt="2025-03-24T00:16:56.283" v="36" actId="403"/>
        <pc:sldMkLst>
          <pc:docMk/>
          <pc:sldMk cId="4047304668" sldId="478"/>
        </pc:sldMkLst>
        <pc:spChg chg="mod">
          <ac:chgData name="Ulises Aguero" userId="6911e8fa5ae1fd38" providerId="LiveId" clId="{38588906-62D4-4779-9E44-DA489637649F}" dt="2025-03-24T00:16:56.283" v="36" actId="403"/>
          <ac:spMkLst>
            <pc:docMk/>
            <pc:sldMk cId="4047304668" sldId="478"/>
            <ac:spMk id="5" creationId="{B77D124D-2B9D-A4A7-0A52-B725BF178EEF}"/>
          </ac:spMkLst>
        </pc:spChg>
      </pc:sldChg>
      <pc:sldChg chg="modSp mod">
        <pc:chgData name="Ulises Aguero" userId="6911e8fa5ae1fd38" providerId="LiveId" clId="{38588906-62D4-4779-9E44-DA489637649F}" dt="2025-03-24T00:26:39.483" v="54" actId="1076"/>
        <pc:sldMkLst>
          <pc:docMk/>
          <pc:sldMk cId="2097452664" sldId="479"/>
        </pc:sldMkLst>
        <pc:spChg chg="mod">
          <ac:chgData name="Ulises Aguero" userId="6911e8fa5ae1fd38" providerId="LiveId" clId="{38588906-62D4-4779-9E44-DA489637649F}" dt="2025-03-24T00:26:39.483" v="54" actId="1076"/>
          <ac:spMkLst>
            <pc:docMk/>
            <pc:sldMk cId="2097452664" sldId="479"/>
            <ac:spMk id="5" creationId="{A7A79080-06DB-45E1-68AF-74A1640FEF47}"/>
          </ac:spMkLst>
        </pc:spChg>
      </pc:sldChg>
      <pc:sldChg chg="modSp mod">
        <pc:chgData name="Ulises Aguero" userId="6911e8fa5ae1fd38" providerId="LiveId" clId="{38588906-62D4-4779-9E44-DA489637649F}" dt="2025-03-24T00:26:49.444" v="57" actId="403"/>
        <pc:sldMkLst>
          <pc:docMk/>
          <pc:sldMk cId="1355293715" sldId="480"/>
        </pc:sldMkLst>
        <pc:spChg chg="mod">
          <ac:chgData name="Ulises Aguero" userId="6911e8fa5ae1fd38" providerId="LiveId" clId="{38588906-62D4-4779-9E44-DA489637649F}" dt="2025-03-24T00:26:49.444" v="57" actId="403"/>
          <ac:spMkLst>
            <pc:docMk/>
            <pc:sldMk cId="1355293715" sldId="480"/>
            <ac:spMk id="5" creationId="{983DF372-CD86-5170-BB16-10C9CCF044FD}"/>
          </ac:spMkLst>
        </pc:spChg>
      </pc:sldChg>
      <pc:sldChg chg="modSp mod">
        <pc:chgData name="Ulises Aguero" userId="6911e8fa5ae1fd38" providerId="LiveId" clId="{38588906-62D4-4779-9E44-DA489637649F}" dt="2025-03-24T00:27:00.722" v="59" actId="403"/>
        <pc:sldMkLst>
          <pc:docMk/>
          <pc:sldMk cId="2342030960" sldId="481"/>
        </pc:sldMkLst>
        <pc:spChg chg="mod">
          <ac:chgData name="Ulises Aguero" userId="6911e8fa5ae1fd38" providerId="LiveId" clId="{38588906-62D4-4779-9E44-DA489637649F}" dt="2025-03-24T00:27:00.722" v="59" actId="403"/>
          <ac:spMkLst>
            <pc:docMk/>
            <pc:sldMk cId="2342030960" sldId="481"/>
            <ac:spMk id="5" creationId="{B1451AAC-6E6A-1D1D-76B9-0871FC793F4B}"/>
          </ac:spMkLst>
        </pc:spChg>
      </pc:sldChg>
      <pc:sldChg chg="modSp mod">
        <pc:chgData name="Ulises Aguero" userId="6911e8fa5ae1fd38" providerId="LiveId" clId="{38588906-62D4-4779-9E44-DA489637649F}" dt="2025-03-24T00:17:05.740" v="40" actId="403"/>
        <pc:sldMkLst>
          <pc:docMk/>
          <pc:sldMk cId="4113392350" sldId="482"/>
        </pc:sldMkLst>
        <pc:spChg chg="mod">
          <ac:chgData name="Ulises Aguero" userId="6911e8fa5ae1fd38" providerId="LiveId" clId="{38588906-62D4-4779-9E44-DA489637649F}" dt="2025-03-24T00:17:05.740" v="40" actId="403"/>
          <ac:spMkLst>
            <pc:docMk/>
            <pc:sldMk cId="4113392350" sldId="482"/>
            <ac:spMk id="5" creationId="{3E6DC449-B21B-C6FF-5619-48087A86CEEB}"/>
          </ac:spMkLst>
        </pc:spChg>
      </pc:sldChg>
      <pc:sldChg chg="modSp mod">
        <pc:chgData name="Ulises Aguero" userId="6911e8fa5ae1fd38" providerId="LiveId" clId="{38588906-62D4-4779-9E44-DA489637649F}" dt="2025-03-24T00:27:15.215" v="62" actId="403"/>
        <pc:sldMkLst>
          <pc:docMk/>
          <pc:sldMk cId="1336406878" sldId="483"/>
        </pc:sldMkLst>
        <pc:spChg chg="mod">
          <ac:chgData name="Ulises Aguero" userId="6911e8fa5ae1fd38" providerId="LiveId" clId="{38588906-62D4-4779-9E44-DA489637649F}" dt="2025-03-24T00:27:15.215" v="62" actId="403"/>
          <ac:spMkLst>
            <pc:docMk/>
            <pc:sldMk cId="1336406878" sldId="483"/>
            <ac:spMk id="5" creationId="{A23B0A8B-425A-0F80-E649-A4B1BCBB3E52}"/>
          </ac:spMkLst>
        </pc:spChg>
      </pc:sldChg>
      <pc:sldChg chg="modSp mod">
        <pc:chgData name="Ulises Aguero" userId="6911e8fa5ae1fd38" providerId="LiveId" clId="{38588906-62D4-4779-9E44-DA489637649F}" dt="2025-03-24T00:27:29.791" v="64" actId="403"/>
        <pc:sldMkLst>
          <pc:docMk/>
          <pc:sldMk cId="165187367" sldId="484"/>
        </pc:sldMkLst>
        <pc:spChg chg="mod">
          <ac:chgData name="Ulises Aguero" userId="6911e8fa5ae1fd38" providerId="LiveId" clId="{38588906-62D4-4779-9E44-DA489637649F}" dt="2025-03-24T00:27:29.791" v="64" actId="403"/>
          <ac:spMkLst>
            <pc:docMk/>
            <pc:sldMk cId="165187367" sldId="484"/>
            <ac:spMk id="5" creationId="{E28F3851-D272-7EE1-BDEE-4E37BB2430A4}"/>
          </ac:spMkLst>
        </pc:spChg>
      </pc:sldChg>
      <pc:sldChg chg="modSp mod">
        <pc:chgData name="Ulises Aguero" userId="6911e8fa5ae1fd38" providerId="LiveId" clId="{38588906-62D4-4779-9E44-DA489637649F}" dt="2025-03-24T00:17:25.376" v="44" actId="403"/>
        <pc:sldMkLst>
          <pc:docMk/>
          <pc:sldMk cId="1484373631" sldId="486"/>
        </pc:sldMkLst>
        <pc:spChg chg="mod">
          <ac:chgData name="Ulises Aguero" userId="6911e8fa5ae1fd38" providerId="LiveId" clId="{38588906-62D4-4779-9E44-DA489637649F}" dt="2025-03-24T00:17:25.376" v="44" actId="403"/>
          <ac:spMkLst>
            <pc:docMk/>
            <pc:sldMk cId="1484373631" sldId="486"/>
            <ac:spMk id="5" creationId="{83F9B9BD-85E7-54E1-F872-58DD32366F5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B59792-18B9-8FD6-EF14-1DF5EB07270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419"/>
          </a:p>
        </p:txBody>
      </p:sp>
      <p:sp>
        <p:nvSpPr>
          <p:cNvPr id="3" name="Subtítulo 2">
            <a:extLst>
              <a:ext uri="{FF2B5EF4-FFF2-40B4-BE49-F238E27FC236}">
                <a16:creationId xmlns:a16="http://schemas.microsoft.com/office/drawing/2014/main" id="{C71146E9-687F-E8BC-6044-58A4407D54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419"/>
          </a:p>
        </p:txBody>
      </p:sp>
      <p:sp>
        <p:nvSpPr>
          <p:cNvPr id="4" name="Marcador de fecha 3">
            <a:extLst>
              <a:ext uri="{FF2B5EF4-FFF2-40B4-BE49-F238E27FC236}">
                <a16:creationId xmlns:a16="http://schemas.microsoft.com/office/drawing/2014/main" id="{3D322BFE-1E62-2E26-CB05-D5F920AECD5A}"/>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5F99BA35-6703-2A13-E803-F0CDC7BD3755}"/>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B2A3E83C-C1A6-36D5-6761-51C804A30F79}"/>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1523586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1F814-F414-EF23-5B43-C8AA85928519}"/>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EFE82AA9-AEB2-3E8D-1392-65E85BEDBB9B}"/>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BA23041B-482D-2FF5-7811-4B8CFA186F85}"/>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33D0597A-2E17-963A-02B2-1BA0B8761856}"/>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C949C2F0-1F96-594E-C3E0-8546437D1B95}"/>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256136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1F1AE6B-13CD-A23B-CDAF-6CC8502CB4C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6080E18C-98FF-0118-CC11-73F2BA7A6A3A}"/>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E255BFAD-AD88-6CDB-6164-3B79FF56F567}"/>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961E9704-7418-B5B9-3B9C-D9A8860E7848}"/>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13945250-4C70-3C47-0990-F40D06739CA1}"/>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43466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8892D-D702-00C2-BC9A-5A82849E40D3}"/>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5C705981-4A37-F1CF-F063-FB8568D3A0E0}"/>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4234F3CA-2C4B-4260-981F-F827575B7AE5}"/>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BA9522E4-5946-5EFB-C88C-B84371A1903A}"/>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58EC67FD-70A7-3A1C-8DAE-B828DA0E16A0}"/>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324096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D285BB-5999-9BD0-AFA5-73153F04BDE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39D0AFAA-5E0E-A017-3974-B8E8E6EDC6E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2A38A9EA-CA4A-E775-FEA9-7E4A5E324D56}"/>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3EB2A586-1AEA-8DCB-3301-9A5DB29580EB}"/>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A23CEFC5-DA17-A23D-A0C8-85FB169135E5}"/>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338260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352FF8-9009-5451-CFA8-BA1C96C50C13}"/>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CA309D88-CE9E-4A86-45DC-3A5E9F396978}"/>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contenido 3">
            <a:extLst>
              <a:ext uri="{FF2B5EF4-FFF2-40B4-BE49-F238E27FC236}">
                <a16:creationId xmlns:a16="http://schemas.microsoft.com/office/drawing/2014/main" id="{63317619-52DD-696F-4F65-FAC8BB1C64C9}"/>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fecha 4">
            <a:extLst>
              <a:ext uri="{FF2B5EF4-FFF2-40B4-BE49-F238E27FC236}">
                <a16:creationId xmlns:a16="http://schemas.microsoft.com/office/drawing/2014/main" id="{DFED535D-E24D-8707-D970-E6A3975A49A2}"/>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6" name="Marcador de pie de página 5">
            <a:extLst>
              <a:ext uri="{FF2B5EF4-FFF2-40B4-BE49-F238E27FC236}">
                <a16:creationId xmlns:a16="http://schemas.microsoft.com/office/drawing/2014/main" id="{DF0DDF4C-DFCF-0F9B-23F5-5F64B8BFEC77}"/>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3D31C51F-BCB4-EA1E-5F89-FF0F675ABA68}"/>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2313352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CBB8F6-248A-077B-09B1-D9AD509BBC2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274E2E9F-F97C-4097-42A8-8E76BC91B6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71C6618C-5BEE-F355-CBAB-5DFDB5619188}"/>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texto 4">
            <a:extLst>
              <a:ext uri="{FF2B5EF4-FFF2-40B4-BE49-F238E27FC236}">
                <a16:creationId xmlns:a16="http://schemas.microsoft.com/office/drawing/2014/main" id="{3F10C05A-A6FB-2DAD-7322-AA24458D27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12F2D67D-B28D-2C35-A46A-8DE80B9B7AC9}"/>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7" name="Marcador de fecha 6">
            <a:extLst>
              <a:ext uri="{FF2B5EF4-FFF2-40B4-BE49-F238E27FC236}">
                <a16:creationId xmlns:a16="http://schemas.microsoft.com/office/drawing/2014/main" id="{7C00534B-0C4B-027C-9066-F75E4E16E2F6}"/>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8" name="Marcador de pie de página 7">
            <a:extLst>
              <a:ext uri="{FF2B5EF4-FFF2-40B4-BE49-F238E27FC236}">
                <a16:creationId xmlns:a16="http://schemas.microsoft.com/office/drawing/2014/main" id="{483CF184-9F58-FED4-1A36-59FDC22AAE34}"/>
              </a:ext>
            </a:extLst>
          </p:cNvPr>
          <p:cNvSpPr>
            <a:spLocks noGrp="1"/>
          </p:cNvSpPr>
          <p:nvPr>
            <p:ph type="ftr" sz="quarter" idx="11"/>
          </p:nvPr>
        </p:nvSpPr>
        <p:spPr/>
        <p:txBody>
          <a:bodyPr/>
          <a:lstStyle/>
          <a:p>
            <a:endParaRPr lang="es-419"/>
          </a:p>
        </p:txBody>
      </p:sp>
      <p:sp>
        <p:nvSpPr>
          <p:cNvPr id="9" name="Marcador de número de diapositiva 8">
            <a:extLst>
              <a:ext uri="{FF2B5EF4-FFF2-40B4-BE49-F238E27FC236}">
                <a16:creationId xmlns:a16="http://schemas.microsoft.com/office/drawing/2014/main" id="{C0DB0397-2D87-C7F8-AB22-3BCF47A0E170}"/>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97928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33EEBC-8D8E-A58D-60AF-25CBB6795B48}"/>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fecha 2">
            <a:extLst>
              <a:ext uri="{FF2B5EF4-FFF2-40B4-BE49-F238E27FC236}">
                <a16:creationId xmlns:a16="http://schemas.microsoft.com/office/drawing/2014/main" id="{8522707B-E948-5CE2-C90C-FB86CC0B7097}"/>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4" name="Marcador de pie de página 3">
            <a:extLst>
              <a:ext uri="{FF2B5EF4-FFF2-40B4-BE49-F238E27FC236}">
                <a16:creationId xmlns:a16="http://schemas.microsoft.com/office/drawing/2014/main" id="{A5B5B3BF-F931-EB9C-2E01-E798C9E79D40}"/>
              </a:ext>
            </a:extLst>
          </p:cNvPr>
          <p:cNvSpPr>
            <a:spLocks noGrp="1"/>
          </p:cNvSpPr>
          <p:nvPr>
            <p:ph type="ftr" sz="quarter" idx="11"/>
          </p:nvPr>
        </p:nvSpPr>
        <p:spPr/>
        <p:txBody>
          <a:bodyPr/>
          <a:lstStyle/>
          <a:p>
            <a:endParaRPr lang="es-419"/>
          </a:p>
        </p:txBody>
      </p:sp>
      <p:sp>
        <p:nvSpPr>
          <p:cNvPr id="5" name="Marcador de número de diapositiva 4">
            <a:extLst>
              <a:ext uri="{FF2B5EF4-FFF2-40B4-BE49-F238E27FC236}">
                <a16:creationId xmlns:a16="http://schemas.microsoft.com/office/drawing/2014/main" id="{AC330045-2A19-7260-DE21-3E95F9E93D57}"/>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335971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238DB6F-7900-EDD4-0D0D-4843F5B628FA}"/>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3" name="Marcador de pie de página 2">
            <a:extLst>
              <a:ext uri="{FF2B5EF4-FFF2-40B4-BE49-F238E27FC236}">
                <a16:creationId xmlns:a16="http://schemas.microsoft.com/office/drawing/2014/main" id="{6B352ACC-B5BC-D52B-FC65-A7E36C2AE844}"/>
              </a:ext>
            </a:extLst>
          </p:cNvPr>
          <p:cNvSpPr>
            <a:spLocks noGrp="1"/>
          </p:cNvSpPr>
          <p:nvPr>
            <p:ph type="ftr" sz="quarter" idx="11"/>
          </p:nvPr>
        </p:nvSpPr>
        <p:spPr/>
        <p:txBody>
          <a:bodyPr/>
          <a:lstStyle/>
          <a:p>
            <a:endParaRPr lang="es-419"/>
          </a:p>
        </p:txBody>
      </p:sp>
      <p:sp>
        <p:nvSpPr>
          <p:cNvPr id="4" name="Marcador de número de diapositiva 3">
            <a:extLst>
              <a:ext uri="{FF2B5EF4-FFF2-40B4-BE49-F238E27FC236}">
                <a16:creationId xmlns:a16="http://schemas.microsoft.com/office/drawing/2014/main" id="{1E03866C-4B76-7238-C705-560DB26B635E}"/>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401449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03B8AF-80B3-0AD8-8500-6F37802EF8E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0CF2B118-190C-E2CD-3FB0-A45720412C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texto 3">
            <a:extLst>
              <a:ext uri="{FF2B5EF4-FFF2-40B4-BE49-F238E27FC236}">
                <a16:creationId xmlns:a16="http://schemas.microsoft.com/office/drawing/2014/main" id="{47E54338-2056-73C7-205C-C1E67601F9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56499695-0D33-4BC4-FCDF-C17AEA4D8873}"/>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6" name="Marcador de pie de página 5">
            <a:extLst>
              <a:ext uri="{FF2B5EF4-FFF2-40B4-BE49-F238E27FC236}">
                <a16:creationId xmlns:a16="http://schemas.microsoft.com/office/drawing/2014/main" id="{EF3B861C-27FB-A4FB-B48D-E51601CD6708}"/>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35103F12-2DED-514D-D0B4-5071CE0244A9}"/>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3807798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F6AA19-AAFC-F739-BF8A-EBEC31172FE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posición de imagen 2">
            <a:extLst>
              <a:ext uri="{FF2B5EF4-FFF2-40B4-BE49-F238E27FC236}">
                <a16:creationId xmlns:a16="http://schemas.microsoft.com/office/drawing/2014/main" id="{0AE06951-CB06-E713-83DB-C07FBE8F48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419"/>
          </a:p>
        </p:txBody>
      </p:sp>
      <p:sp>
        <p:nvSpPr>
          <p:cNvPr id="4" name="Marcador de texto 3">
            <a:extLst>
              <a:ext uri="{FF2B5EF4-FFF2-40B4-BE49-F238E27FC236}">
                <a16:creationId xmlns:a16="http://schemas.microsoft.com/office/drawing/2014/main" id="{11D3463C-B71E-1534-D736-178A9D90A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2CC375DF-CAAF-901F-9329-010BBDAD6978}"/>
              </a:ext>
            </a:extLst>
          </p:cNvPr>
          <p:cNvSpPr>
            <a:spLocks noGrp="1"/>
          </p:cNvSpPr>
          <p:nvPr>
            <p:ph type="dt" sz="half" idx="10"/>
          </p:nvPr>
        </p:nvSpPr>
        <p:spPr/>
        <p:txBody>
          <a:bodyPr/>
          <a:lstStyle/>
          <a:p>
            <a:fld id="{A359B9C6-C011-4741-998D-4934121D99A2}" type="datetimeFigureOut">
              <a:rPr lang="es-419" smtClean="0"/>
              <a:t>23/3/2025</a:t>
            </a:fld>
            <a:endParaRPr lang="es-419"/>
          </a:p>
        </p:txBody>
      </p:sp>
      <p:sp>
        <p:nvSpPr>
          <p:cNvPr id="6" name="Marcador de pie de página 5">
            <a:extLst>
              <a:ext uri="{FF2B5EF4-FFF2-40B4-BE49-F238E27FC236}">
                <a16:creationId xmlns:a16="http://schemas.microsoft.com/office/drawing/2014/main" id="{66AFB9DE-98BE-D0F3-01D8-B808A557850B}"/>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EACA37C0-1FD0-6102-7944-BD38403F0416}"/>
              </a:ext>
            </a:extLst>
          </p:cNvPr>
          <p:cNvSpPr>
            <a:spLocks noGrp="1"/>
          </p:cNvSpPr>
          <p:nvPr>
            <p:ph type="sldNum" sz="quarter" idx="12"/>
          </p:nvPr>
        </p:nvSpPr>
        <p:spPr/>
        <p:txBody>
          <a:bodyPr/>
          <a:lstStyle/>
          <a:p>
            <a:fld id="{16291F84-6F03-4C0B-9611-A582E7A48C1D}" type="slidenum">
              <a:rPr lang="es-419" smtClean="0"/>
              <a:t>‹Nº›</a:t>
            </a:fld>
            <a:endParaRPr lang="es-419"/>
          </a:p>
        </p:txBody>
      </p:sp>
    </p:spTree>
    <p:extLst>
      <p:ext uri="{BB962C8B-B14F-4D97-AF65-F5344CB8AC3E}">
        <p14:creationId xmlns:p14="http://schemas.microsoft.com/office/powerpoint/2010/main" val="236080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9D3DD9F-D327-9301-5A5F-F6BB3D57A4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D29E8055-7761-B772-D82B-FBDF9DE4BE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79FEF495-6D99-B1CC-332C-62C8D27142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59B9C6-C011-4741-998D-4934121D99A2}" type="datetimeFigureOut">
              <a:rPr lang="es-419" smtClean="0"/>
              <a:t>23/3/2025</a:t>
            </a:fld>
            <a:endParaRPr lang="es-419"/>
          </a:p>
        </p:txBody>
      </p:sp>
      <p:sp>
        <p:nvSpPr>
          <p:cNvPr id="5" name="Marcador de pie de página 4">
            <a:extLst>
              <a:ext uri="{FF2B5EF4-FFF2-40B4-BE49-F238E27FC236}">
                <a16:creationId xmlns:a16="http://schemas.microsoft.com/office/drawing/2014/main" id="{0CB7F1C3-0314-FD34-F252-1DB5D6664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419"/>
          </a:p>
        </p:txBody>
      </p:sp>
      <p:sp>
        <p:nvSpPr>
          <p:cNvPr id="6" name="Marcador de número de diapositiva 5">
            <a:extLst>
              <a:ext uri="{FF2B5EF4-FFF2-40B4-BE49-F238E27FC236}">
                <a16:creationId xmlns:a16="http://schemas.microsoft.com/office/drawing/2014/main" id="{41C10CE5-34A0-98FF-3C6B-0AFC8A6FCD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291F84-6F03-4C0B-9611-A582E7A48C1D}" type="slidenum">
              <a:rPr lang="es-419" smtClean="0"/>
              <a:t>‹Nº›</a:t>
            </a:fld>
            <a:endParaRPr lang="es-419"/>
          </a:p>
        </p:txBody>
      </p:sp>
    </p:spTree>
    <p:extLst>
      <p:ext uri="{BB962C8B-B14F-4D97-AF65-F5344CB8AC3E}">
        <p14:creationId xmlns:p14="http://schemas.microsoft.com/office/powerpoint/2010/main" val="65466462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8680A5DA-4E3B-597C-DD2C-2B874E5D2D48}"/>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4731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75FAF-322E-CFFC-F588-92CFEC2CC7F1}"/>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0C737964-6D1C-5DC3-69B4-3AD40CE314AB}"/>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C472246A-E709-83D1-6466-5FA3A26E54C8}"/>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3C6022F4-6AFA-87C3-96E5-64C02048E46D}"/>
              </a:ext>
            </a:extLst>
          </p:cNvPr>
          <p:cNvSpPr txBox="1">
            <a:spLocks/>
          </p:cNvSpPr>
          <p:nvPr/>
        </p:nvSpPr>
        <p:spPr>
          <a:xfrm>
            <a:off x="450098" y="83933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Existen rasgos en la historia de Rubén de la “excelencia de dignidad” que originalmente le fue otorgado a él,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como se demuestra en su bondad al llevarle a casa las mandrágoras a su madre</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Génesis 30:14 y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tratar de salvarle la vida a José</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cuando sus hermanos se proponían matarlo. Génesis 37:21-22.</a:t>
            </a:r>
            <a:endParaRPr lang="es-ES" sz="4000" b="1" dirty="0">
              <a:solidFill>
                <a:prstClr val="white"/>
              </a:solidFill>
              <a:latin typeface="Century Gothic" panose="020B0502020202020204"/>
            </a:endParaRPr>
          </a:p>
          <a:p>
            <a:pPr algn="just" defTabSz="457200">
              <a:lnSpc>
                <a:spcPct val="100000"/>
              </a:lnSpc>
              <a:spcBef>
                <a:spcPts val="1000"/>
              </a:spcBef>
              <a:buClr>
                <a:srgbClr val="1E5155">
                  <a:lumMod val="40000"/>
                  <a:lumOff val="60000"/>
                </a:srgbClr>
              </a:buClr>
              <a:buSzPct val="80000"/>
              <a:defRPr/>
            </a:pPr>
            <a:endPar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Tree>
    <p:extLst>
      <p:ext uri="{BB962C8B-B14F-4D97-AF65-F5344CB8AC3E}">
        <p14:creationId xmlns:p14="http://schemas.microsoft.com/office/powerpoint/2010/main" val="135273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47516-96BC-DF4A-4D38-59E86C2B5120}"/>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B5E867B5-EBB6-7EE6-ACD3-A102D15AC9A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7476" y="0"/>
            <a:ext cx="12192000" cy="6858000"/>
          </a:xfrm>
          <a:prstGeom prst="rect">
            <a:avLst/>
          </a:prstGeom>
        </p:spPr>
      </p:pic>
      <p:sp>
        <p:nvSpPr>
          <p:cNvPr id="4" name="Título 1">
            <a:extLst>
              <a:ext uri="{FF2B5EF4-FFF2-40B4-BE49-F238E27FC236}">
                <a16:creationId xmlns:a16="http://schemas.microsoft.com/office/drawing/2014/main" id="{5ADC75D2-04F7-4CE8-4DC9-2DF2BE1BC56A}"/>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F2968C2C-6783-F8FA-A4D3-F675A7A87FFC}"/>
              </a:ext>
            </a:extLst>
          </p:cNvPr>
          <p:cNvSpPr txBox="1">
            <a:spLocks/>
          </p:cNvSpPr>
          <p:nvPr/>
        </p:nvSpPr>
        <p:spPr>
          <a:xfrm>
            <a:off x="552456" y="989466"/>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Existen rasgos en la historia de Rubén de la “excelencia de dignidad” que originalmente le fue otorgado a él,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como se demuestra en su bondad al llevarle a casa las mandrágoras a su madre</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Génesis 30:14 y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tratar de salvarle la vida a José</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cuando sus hermanos se proponían matarlo. Génesis 37:21-22.</a:t>
            </a:r>
            <a:endParaRPr lang="es-ES" sz="4000" b="1" dirty="0">
              <a:solidFill>
                <a:prstClr val="white"/>
              </a:solidFill>
              <a:latin typeface="Century Gothic" panose="020B0502020202020204"/>
            </a:endParaRPr>
          </a:p>
          <a:p>
            <a:pPr algn="just" defTabSz="457200">
              <a:lnSpc>
                <a:spcPct val="100000"/>
              </a:lnSpc>
              <a:spcBef>
                <a:spcPts val="1000"/>
              </a:spcBef>
              <a:buClr>
                <a:srgbClr val="1E5155">
                  <a:lumMod val="40000"/>
                  <a:lumOff val="60000"/>
                </a:srgbClr>
              </a:buClr>
              <a:buSzPct val="80000"/>
              <a:defRPr/>
            </a:pPr>
            <a:endPar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Tree>
    <p:extLst>
      <p:ext uri="{BB962C8B-B14F-4D97-AF65-F5344CB8AC3E}">
        <p14:creationId xmlns:p14="http://schemas.microsoft.com/office/powerpoint/2010/main" val="1069327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ED15C-5ACC-9F98-1439-3D7BF6FD95B3}"/>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A49EC707-0E13-D4F4-F9B7-62EACF1E92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A059DA4A-DCCA-9F7B-C4AF-38291D85CF8E}"/>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A6DFBC49-EB27-6A1C-BF93-B742F3A70C3E}"/>
              </a:ext>
            </a:extLst>
          </p:cNvPr>
          <p:cNvSpPr txBox="1">
            <a:spLocks/>
          </p:cNvSpPr>
          <p:nvPr/>
        </p:nvSpPr>
        <p:spPr>
          <a:xfrm>
            <a:off x="552456" y="83933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Rubén tenía un carácter vacilante, “impetuoso como las aguas”.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Su padre tenía poca confianza en su palabra</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porque cuando sus hermanos quisieron llevar a Benjamín a Egipto,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Jacob no le dio seria consideración al juramento de Rubén de regresarlo salvo y sano a su padre</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pero cuando Judá prometió ser garante por el joven, Jacob aceptó la oferta. Génesis 42:37-38; 43:8-9.</a:t>
            </a:r>
          </a:p>
          <a:p>
            <a:pPr algn="just" defTabSz="457200">
              <a:lnSpc>
                <a:spcPct val="100000"/>
              </a:lnSpc>
              <a:spcBef>
                <a:spcPts val="1000"/>
              </a:spcBef>
              <a:buClr>
                <a:srgbClr val="1E5155">
                  <a:lumMod val="40000"/>
                  <a:lumOff val="60000"/>
                </a:srgbClr>
              </a:buClr>
              <a:buSzPct val="80000"/>
              <a:defRPr/>
            </a:pPr>
            <a:endPar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Tree>
    <p:extLst>
      <p:ext uri="{BB962C8B-B14F-4D97-AF65-F5344CB8AC3E}">
        <p14:creationId xmlns:p14="http://schemas.microsoft.com/office/powerpoint/2010/main" val="191850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6985E-A5E0-43B1-5BE7-BD8565E7F40F}"/>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E3C57A6F-2254-6A8C-0D34-387BEC7467A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1C34F7DC-1CD3-A1C1-B0C1-30F8ECA2784E}"/>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0C2100F7-5BDD-FE44-4F57-B5BAFC043E7F}"/>
              </a:ext>
            </a:extLst>
          </p:cNvPr>
          <p:cNvSpPr txBox="1">
            <a:spLocks/>
          </p:cNvSpPr>
          <p:nvPr/>
        </p:nvSpPr>
        <p:spPr>
          <a:xfrm>
            <a:off x="629932" y="989466"/>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La naturaleza impetuosa de Rubén parecía haber sido transmitido a sus descendientes. El mismo carácter egoísta fue demostrado por la tribu de Rubén </a:t>
            </a:r>
            <a:r>
              <a:rPr kumimoji="0" lang="es-ES" sz="3200" b="1" i="0" u="none" strike="noStrike" kern="1200" cap="none" spc="0" normalizeH="0" baseline="0" noProof="0" dirty="0">
                <a:ln>
                  <a:noFill/>
                </a:ln>
                <a:solidFill>
                  <a:srgbClr val="00B050"/>
                </a:solidFill>
                <a:effectLst/>
                <a:uLnTx/>
                <a:uFillTx/>
                <a:latin typeface="Century Gothic" panose="020B0502020202020204"/>
                <a:ea typeface="+mj-ea"/>
                <a:cs typeface="+mj-cs"/>
              </a:rPr>
              <a:t>deseando tomar posesión de la primera tierra conquistada cuando salieron de Egipto. </a:t>
            </a: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Moisés evidentemente leyó sus motivos en la solicitud, sin embargo les concedió sus posesiones del “otro lado del Jordán”. </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Como resultado de esta solicitud ellos estaban entre los primeros en ser llevados cautivos a Asiria por </a:t>
            </a:r>
            <a:r>
              <a:rPr kumimoji="0" lang="es-ES" sz="3200" b="1" i="0" u="none" strike="noStrike" kern="1200" cap="none" spc="0" normalizeH="0" baseline="0" noProof="0" dirty="0" err="1">
                <a:ln>
                  <a:noFill/>
                </a:ln>
                <a:solidFill>
                  <a:srgbClr val="FFC000"/>
                </a:solidFill>
                <a:effectLst/>
                <a:uLnTx/>
                <a:uFillTx/>
                <a:latin typeface="Century Gothic" panose="020B0502020202020204"/>
                <a:ea typeface="+mj-ea"/>
                <a:cs typeface="+mj-cs"/>
              </a:rPr>
              <a:t>Tiglat-pileser</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 rey de Asiria, alrededor del año 740 A.C. </a:t>
            </a: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Números 32:1-33.</a:t>
            </a:r>
          </a:p>
        </p:txBody>
      </p:sp>
    </p:spTree>
    <p:extLst>
      <p:ext uri="{BB962C8B-B14F-4D97-AF65-F5344CB8AC3E}">
        <p14:creationId xmlns:p14="http://schemas.microsoft.com/office/powerpoint/2010/main" val="3548926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CDF12-042D-6A87-9102-2B1B2FBB311E}"/>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DD941690-E571-6E23-C56A-A9675CFD615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D2380963-6F41-39E0-98B6-17A6FBEB5B71}"/>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3508010F-7FD7-4DC9-A17C-789B182BD8DA}"/>
              </a:ext>
            </a:extLst>
          </p:cNvPr>
          <p:cNvSpPr txBox="1">
            <a:spLocks/>
          </p:cNvSpPr>
          <p:nvPr/>
        </p:nvSpPr>
        <p:spPr>
          <a:xfrm>
            <a:off x="629932" y="83933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Las palabras proféticas del patriarca, “tú no serás principal”, fueron cumplidas en la tribu de Rubén. </a:t>
            </a:r>
            <a:r>
              <a:rPr kumimoji="0" lang="es-ES" sz="3200" b="1" i="0" u="none" strike="noStrike" kern="1200" cap="none" spc="0" normalizeH="0" baseline="0" noProof="0" dirty="0">
                <a:ln>
                  <a:noFill/>
                </a:ln>
                <a:solidFill>
                  <a:srgbClr val="00B050"/>
                </a:solidFill>
                <a:effectLst/>
                <a:uLnTx/>
                <a:uFillTx/>
                <a:latin typeface="Century Gothic" panose="020B0502020202020204"/>
                <a:ea typeface="+mj-ea"/>
                <a:cs typeface="+mj-cs"/>
              </a:rPr>
              <a:t>Esa tribu no proveyó a juez alguno, ningún profeta, ningún héroe</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 a menos que se considere a </a:t>
            </a:r>
            <a:r>
              <a:rPr kumimoji="0" lang="es-ES" sz="3200" b="1" i="0" u="none" strike="noStrike" kern="1200" cap="none" spc="0" normalizeH="0" baseline="0" noProof="0" dirty="0" err="1">
                <a:ln>
                  <a:noFill/>
                </a:ln>
                <a:solidFill>
                  <a:srgbClr val="FFC000"/>
                </a:solidFill>
                <a:effectLst/>
                <a:uLnTx/>
                <a:uFillTx/>
                <a:latin typeface="Century Gothic" panose="020B0502020202020204"/>
                <a:ea typeface="+mj-ea"/>
                <a:cs typeface="+mj-cs"/>
              </a:rPr>
              <a:t>Adina</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 y los treinta hombres con él, quienes fueron considerados entre los hombres valientes del ejército de David. </a:t>
            </a:r>
          </a:p>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Estos hombres sin lugar a dudas estaban entre los ciento veinte mil de la tribu de Rubén, Gad, y Manasés quienes subieron a Hebrón para nombrar a David rey de Israel. 1 Crónicas 11:37-38.</a:t>
            </a:r>
          </a:p>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 </a:t>
            </a:r>
          </a:p>
        </p:txBody>
      </p:sp>
    </p:spTree>
    <p:extLst>
      <p:ext uri="{BB962C8B-B14F-4D97-AF65-F5344CB8AC3E}">
        <p14:creationId xmlns:p14="http://schemas.microsoft.com/office/powerpoint/2010/main" val="2864821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9E732-DB14-16A1-40B0-7B2B312E47BC}"/>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86B4236A-054F-798C-88DE-AE373A3D46A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66162"/>
            <a:ext cx="12192000" cy="6858000"/>
          </a:xfrm>
          <a:prstGeom prst="rect">
            <a:avLst/>
          </a:prstGeom>
        </p:spPr>
      </p:pic>
      <p:sp>
        <p:nvSpPr>
          <p:cNvPr id="4" name="Título 1">
            <a:extLst>
              <a:ext uri="{FF2B5EF4-FFF2-40B4-BE49-F238E27FC236}">
                <a16:creationId xmlns:a16="http://schemas.microsoft.com/office/drawing/2014/main" id="{9B122D5C-72E1-512D-11D5-5FD877CDC275}"/>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8B0356F9-F64D-E7A5-B64E-09B3E75B505D}"/>
              </a:ext>
            </a:extLst>
          </p:cNvPr>
          <p:cNvSpPr txBox="1">
            <a:spLocks/>
          </p:cNvSpPr>
          <p:nvPr/>
        </p:nvSpPr>
        <p:spPr>
          <a:xfrm>
            <a:off x="629932" y="711322"/>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err="1">
                <a:ln>
                  <a:noFill/>
                </a:ln>
                <a:solidFill>
                  <a:srgbClr val="FFC000"/>
                </a:solidFill>
                <a:effectLst/>
                <a:uLnTx/>
                <a:uFillTx/>
                <a:latin typeface="Century Gothic" panose="020B0502020202020204"/>
                <a:ea typeface="+mj-ea"/>
                <a:cs typeface="+mj-cs"/>
              </a:rPr>
              <a:t>Datán</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 y Abiram</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de la tribu de Rubén, con Coré el Levita,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fueron notorios por la rebelión que instigaron en el campamento de Israel</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y su destrucción fue una</a:t>
            </a:r>
          </a:p>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lección objetiva del destino de todos aquellos que siguen un curso similar. Números 16:1; Deuteronomio 11:6.</a:t>
            </a:r>
          </a:p>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 </a:t>
            </a:r>
            <a:endPar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Tree>
    <p:extLst>
      <p:ext uri="{BB962C8B-B14F-4D97-AF65-F5344CB8AC3E}">
        <p14:creationId xmlns:p14="http://schemas.microsoft.com/office/powerpoint/2010/main" val="2672482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68313-7E62-D016-B986-22CABDA7A886}"/>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A4DC0482-D673-5592-5BCC-0F106D726E6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66162"/>
            <a:ext cx="12192000" cy="6858000"/>
          </a:xfrm>
          <a:prstGeom prst="rect">
            <a:avLst/>
          </a:prstGeom>
        </p:spPr>
      </p:pic>
      <p:sp>
        <p:nvSpPr>
          <p:cNvPr id="4" name="Título 1">
            <a:extLst>
              <a:ext uri="{FF2B5EF4-FFF2-40B4-BE49-F238E27FC236}">
                <a16:creationId xmlns:a16="http://schemas.microsoft.com/office/drawing/2014/main" id="{2EE9BA8E-51E2-CDA0-8228-19552F0AE8BC}"/>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B77D124D-2B9D-A4A7-0A52-B725BF178EEF}"/>
              </a:ext>
            </a:extLst>
          </p:cNvPr>
          <p:cNvSpPr txBox="1">
            <a:spLocks/>
          </p:cNvSpPr>
          <p:nvPr/>
        </p:nvSpPr>
        <p:spPr>
          <a:xfrm>
            <a:off x="809767" y="97084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rPr>
              <a:t>El territorio escogido por los </a:t>
            </a:r>
            <a:r>
              <a:rPr kumimoji="0" lang="es-ES" b="1" i="0" u="none" strike="noStrike" kern="1200" cap="none" spc="0" normalizeH="0" baseline="0" noProof="0" dirty="0" err="1">
                <a:ln>
                  <a:noFill/>
                </a:ln>
                <a:solidFill>
                  <a:srgbClr val="FFC000"/>
                </a:solidFill>
                <a:effectLst/>
                <a:uLnTx/>
                <a:uFillTx/>
                <a:latin typeface="Century Gothic" panose="020B0502020202020204"/>
                <a:ea typeface="+mj-ea"/>
                <a:cs typeface="+mj-cs"/>
              </a:rPr>
              <a:t>rubenitas</a:t>
            </a:r>
            <a:r>
              <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rPr>
              <a:t> los colocó en estrecha proximidad a </a:t>
            </a:r>
            <a:r>
              <a:rPr kumimoji="0" lang="es-ES" b="1" i="0" u="none" strike="noStrike" kern="1200" cap="none" spc="0" normalizeH="0" baseline="0" noProof="0" dirty="0" err="1">
                <a:ln>
                  <a:noFill/>
                </a:ln>
                <a:solidFill>
                  <a:srgbClr val="FFC000"/>
                </a:solidFill>
                <a:effectLst/>
                <a:uLnTx/>
                <a:uFillTx/>
                <a:latin typeface="Century Gothic" panose="020B0502020202020204"/>
                <a:ea typeface="+mj-ea"/>
                <a:cs typeface="+mj-cs"/>
              </a:rPr>
              <a:t>Moab</a:t>
            </a:r>
            <a:r>
              <a:rPr kumimoji="0" lang="es-ES" b="1" i="0" u="none" strike="noStrike" kern="1200" cap="none" spc="0" normalizeH="0" baseline="0" noProof="0" dirty="0">
                <a:ln>
                  <a:noFill/>
                </a:ln>
                <a:effectLst/>
                <a:uLnTx/>
                <a:uFillTx/>
                <a:latin typeface="Century Gothic" panose="020B0502020202020204"/>
                <a:ea typeface="+mj-ea"/>
                <a:cs typeface="+mj-cs"/>
              </a:rPr>
              <a:t>. Las ciudades en la herencia de Rubén – </a:t>
            </a:r>
            <a:r>
              <a:rPr kumimoji="0" lang="es-ES" b="1" i="0" u="none" strike="noStrike" kern="1200" cap="none" spc="0" normalizeH="0" baseline="0" noProof="0" dirty="0" err="1">
                <a:ln>
                  <a:noFill/>
                </a:ln>
                <a:effectLst/>
                <a:uLnTx/>
                <a:uFillTx/>
                <a:latin typeface="Century Gothic" panose="020B0502020202020204"/>
                <a:ea typeface="+mj-ea"/>
                <a:cs typeface="+mj-cs"/>
              </a:rPr>
              <a:t>Hesbón</a:t>
            </a:r>
            <a:r>
              <a:rPr kumimoji="0" lang="es-ES" b="1" i="0" u="none" strike="noStrike" kern="1200" cap="none" spc="0" normalizeH="0" baseline="0" noProof="0" dirty="0">
                <a:ln>
                  <a:noFill/>
                </a:ln>
                <a:effectLst/>
                <a:uLnTx/>
                <a:uFillTx/>
                <a:latin typeface="Century Gothic" panose="020B0502020202020204"/>
                <a:ea typeface="+mj-ea"/>
                <a:cs typeface="+mj-cs"/>
              </a:rPr>
              <a:t>, </a:t>
            </a:r>
            <a:r>
              <a:rPr kumimoji="0" lang="es-ES" b="1" i="0" u="none" strike="noStrike" kern="1200" cap="none" spc="0" normalizeH="0" baseline="0" noProof="0" dirty="0" err="1">
                <a:ln>
                  <a:noFill/>
                </a:ln>
                <a:effectLst/>
                <a:uLnTx/>
                <a:uFillTx/>
                <a:latin typeface="Century Gothic" panose="020B0502020202020204"/>
                <a:ea typeface="+mj-ea"/>
                <a:cs typeface="+mj-cs"/>
              </a:rPr>
              <a:t>Eleale</a:t>
            </a:r>
            <a:r>
              <a:rPr kumimoji="0" lang="es-ES" b="1" i="0" u="none" strike="noStrike" kern="1200" cap="none" spc="0" normalizeH="0" baseline="0" noProof="0" dirty="0">
                <a:ln>
                  <a:noFill/>
                </a:ln>
                <a:effectLst/>
                <a:uLnTx/>
                <a:uFillTx/>
                <a:latin typeface="Century Gothic" panose="020B0502020202020204"/>
                <a:ea typeface="+mj-ea"/>
                <a:cs typeface="+mj-cs"/>
              </a:rPr>
              <a:t>, </a:t>
            </a:r>
            <a:r>
              <a:rPr kumimoji="0" lang="es-ES" b="1" i="0" u="none" strike="noStrike" kern="1200" cap="none" spc="0" normalizeH="0" baseline="0" noProof="0" dirty="0" err="1">
                <a:ln>
                  <a:noFill/>
                </a:ln>
                <a:effectLst/>
                <a:uLnTx/>
                <a:uFillTx/>
                <a:latin typeface="Century Gothic" panose="020B0502020202020204"/>
                <a:ea typeface="+mj-ea"/>
                <a:cs typeface="+mj-cs"/>
              </a:rPr>
              <a:t>Quiriataim</a:t>
            </a:r>
            <a:r>
              <a:rPr kumimoji="0" lang="es-ES" b="1" i="0" u="none" strike="noStrike" kern="1200" cap="none" spc="0" normalizeH="0" baseline="0" noProof="0" dirty="0">
                <a:ln>
                  <a:noFill/>
                </a:ln>
                <a:effectLst/>
                <a:uLnTx/>
                <a:uFillTx/>
                <a:latin typeface="Century Gothic" panose="020B0502020202020204"/>
                <a:ea typeface="+mj-ea"/>
                <a:cs typeface="+mj-cs"/>
              </a:rPr>
              <a:t>, </a:t>
            </a:r>
            <a:r>
              <a:rPr kumimoji="0" lang="es-ES" b="1" i="0" u="none" strike="noStrike" kern="1200" cap="none" spc="0" normalizeH="0" baseline="0" noProof="0" dirty="0" err="1">
                <a:ln>
                  <a:noFill/>
                </a:ln>
                <a:effectLst/>
                <a:uLnTx/>
                <a:uFillTx/>
                <a:latin typeface="Century Gothic" panose="020B0502020202020204"/>
                <a:ea typeface="+mj-ea"/>
                <a:cs typeface="+mj-cs"/>
              </a:rPr>
              <a:t>Nebo</a:t>
            </a:r>
            <a:r>
              <a:rPr kumimoji="0" lang="es-ES" b="1" i="0" u="none" strike="noStrike" kern="1200" cap="none" spc="0" normalizeH="0" baseline="0" noProof="0" dirty="0">
                <a:ln>
                  <a:noFill/>
                </a:ln>
                <a:effectLst/>
                <a:uLnTx/>
                <a:uFillTx/>
                <a:latin typeface="Century Gothic" panose="020B0502020202020204"/>
                <a:ea typeface="+mj-ea"/>
                <a:cs typeface="+mj-cs"/>
              </a:rPr>
              <a:t> y </a:t>
            </a:r>
            <a:r>
              <a:rPr kumimoji="0" lang="es-ES" b="1" i="0" u="none" strike="noStrike" kern="1200" cap="none" spc="0" normalizeH="0" baseline="0" noProof="0" dirty="0" err="1">
                <a:ln>
                  <a:noFill/>
                </a:ln>
                <a:effectLst/>
                <a:uLnTx/>
                <a:uFillTx/>
                <a:latin typeface="Century Gothic" panose="020B0502020202020204"/>
                <a:ea typeface="+mj-ea"/>
                <a:cs typeface="+mj-cs"/>
              </a:rPr>
              <a:t>Beón</a:t>
            </a:r>
            <a:r>
              <a:rPr kumimoji="0" lang="es-ES" b="1" i="0" u="none" strike="noStrike" kern="1200" cap="none" spc="0" normalizeH="0" baseline="0" noProof="0" dirty="0">
                <a:ln>
                  <a:noFill/>
                </a:ln>
                <a:effectLst/>
                <a:uLnTx/>
                <a:uFillTx/>
                <a:latin typeface="Century Gothic" panose="020B0502020202020204"/>
                <a:ea typeface="+mj-ea"/>
                <a:cs typeface="+mj-cs"/>
              </a:rPr>
              <a:t>, Baal-meón, </a:t>
            </a:r>
            <a:r>
              <a:rPr kumimoji="0" lang="es-ES" b="1" i="0" u="none" strike="noStrike" kern="1200" cap="none" spc="0" normalizeH="0" baseline="0" noProof="0" dirty="0" err="1">
                <a:ln>
                  <a:noFill/>
                </a:ln>
                <a:effectLst/>
                <a:uLnTx/>
                <a:uFillTx/>
                <a:latin typeface="Century Gothic" panose="020B0502020202020204"/>
                <a:ea typeface="+mj-ea"/>
                <a:cs typeface="+mj-cs"/>
              </a:rPr>
              <a:t>Sibma</a:t>
            </a:r>
            <a:r>
              <a:rPr kumimoji="0" lang="es-ES" b="1" i="0" u="none" strike="noStrike" kern="1200" cap="none" spc="0" normalizeH="0" baseline="0" noProof="0" dirty="0">
                <a:ln>
                  <a:noFill/>
                </a:ln>
                <a:effectLst/>
                <a:uLnTx/>
                <a:uFillTx/>
                <a:latin typeface="Century Gothic" panose="020B0502020202020204"/>
                <a:ea typeface="+mj-ea"/>
                <a:cs typeface="+mj-cs"/>
              </a:rPr>
              <a:t>, - nos son familiares como ciudades moabitas y no israelitas.</a:t>
            </a:r>
          </a:p>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4047304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0475B-7703-4ABD-6283-8BB98512EB41}"/>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BD6882F1-1D46-0E64-21C6-3C78F94FE50C}"/>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A82DF681-9B58-DF8A-2B46-A808FFD92377}"/>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A7A79080-06DB-45E1-68AF-74A1640FEF47}"/>
              </a:ext>
            </a:extLst>
          </p:cNvPr>
          <p:cNvSpPr txBox="1">
            <a:spLocks/>
          </p:cNvSpPr>
          <p:nvPr/>
        </p:nvSpPr>
        <p:spPr>
          <a:xfrm>
            <a:off x="629932" y="5842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No es de extrañar que Rubén, alejado así del asiento central del gobierno nacional y de la religión nacional, abandonara la fe de Jehová.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se prostituyeron siguiendo a los dioses de los pueblos de la tierra, a los cuales Jehová había quitado de delante de ellos</a:t>
            </a:r>
            <a:r>
              <a:rPr kumimoji="0" lang="es-ES" sz="4000" b="1" i="0" u="none" strike="noStrike" kern="1200" cap="none" spc="0" normalizeH="0" baseline="0" noProof="0" dirty="0">
                <a:ln>
                  <a:noFill/>
                </a:ln>
                <a:effectLst/>
                <a:uLnTx/>
                <a:uFillTx/>
                <a:latin typeface="Century Gothic" panose="020B0502020202020204"/>
                <a:ea typeface="+mj-ea"/>
                <a:cs typeface="+mj-cs"/>
              </a:rPr>
              <a:t>”, y escuchamos poco de la tribu de Rubén hasta que Hazael, rey de Siria, se posesionó de su territorio por algún tiempo. 2 Reyes 10:32-33.</a:t>
            </a:r>
          </a:p>
          <a:p>
            <a:pPr algn="just" defTabSz="457200">
              <a:lnSpc>
                <a:spcPct val="100000"/>
              </a:lnSpc>
              <a:spcBef>
                <a:spcPts val="1000"/>
              </a:spcBef>
              <a:buClr>
                <a:srgbClr val="1E5155">
                  <a:lumMod val="40000"/>
                  <a:lumOff val="60000"/>
                </a:srgbClr>
              </a:buClr>
              <a:buSzPct val="80000"/>
              <a:defRPr/>
            </a:pPr>
            <a:endParaRPr kumimoji="0" lang="es-ES" sz="4000" b="1" i="0" u="none" strike="noStrike" kern="1200" cap="none" spc="0" normalizeH="0" baseline="0" noProof="0" dirty="0">
              <a:ln>
                <a:noFill/>
              </a:ln>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2097452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A0DD6-12CB-B191-ACF8-EB33AF391170}"/>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246D65F1-8753-924E-01FD-831ED6B19C6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777E7381-980A-F28E-0B5E-73024B57C80B}"/>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983DF372-CD86-5170-BB16-10C9CCF044FD}"/>
              </a:ext>
            </a:extLst>
          </p:cNvPr>
          <p:cNvSpPr txBox="1">
            <a:spLocks/>
          </p:cNvSpPr>
          <p:nvPr/>
        </p:nvSpPr>
        <p:spPr>
          <a:xfrm>
            <a:off x="629932" y="5842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La historia de la tribu es un registro de fracasos en cumplir los propósitos de Dios. Al igual que Rubén, el primogénito, tuvo la oportunidad de distinguirse como líder, así la tribu de Rubén, situada en las fronteras de </a:t>
            </a:r>
            <a:r>
              <a:rPr kumimoji="0" lang="es-ES" sz="4000" b="1" i="0" u="none" strike="noStrike" kern="1200" cap="none" spc="0" normalizeH="0" baseline="0" noProof="0" dirty="0" err="1">
                <a:ln>
                  <a:noFill/>
                </a:ln>
                <a:effectLst/>
                <a:uLnTx/>
                <a:uFillTx/>
                <a:latin typeface="Century Gothic" panose="020B0502020202020204"/>
                <a:ea typeface="+mj-ea"/>
                <a:cs typeface="+mj-cs"/>
              </a:rPr>
              <a:t>Moab</a:t>
            </a:r>
            <a:r>
              <a:rPr kumimoji="0" lang="es-ES" sz="4000" b="1" i="0" u="none" strike="noStrike" kern="1200" cap="none" spc="0" normalizeH="0" baseline="0" noProof="0" dirty="0">
                <a:ln>
                  <a:noFill/>
                </a:ln>
                <a:effectLst/>
                <a:uLnTx/>
                <a:uFillTx/>
                <a:latin typeface="Century Gothic" panose="020B0502020202020204"/>
                <a:ea typeface="+mj-ea"/>
                <a:cs typeface="+mj-cs"/>
              </a:rPr>
              <a:t>,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habría podido probarse fiel a Dios, y ser un faro para guiar a los paganos hacia el verdadero Dios</a:t>
            </a:r>
            <a:r>
              <a:rPr kumimoji="0" lang="es-ES" sz="4000" b="1" i="0" u="none" strike="noStrike" kern="1200" cap="none" spc="0" normalizeH="0" baseline="0" noProof="0" dirty="0">
                <a:ln>
                  <a:noFill/>
                </a:ln>
                <a:effectLst/>
                <a:uLnTx/>
                <a:uFillTx/>
                <a:latin typeface="Century Gothic" panose="020B0502020202020204"/>
                <a:ea typeface="+mj-ea"/>
                <a:cs typeface="+mj-cs"/>
              </a:rPr>
              <a:t>;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pero ellos, al igual que su padre Rubén, fueron “impetuosos como el agua”.</a:t>
            </a:r>
          </a:p>
          <a:p>
            <a:pPr algn="just" defTabSz="457200">
              <a:lnSpc>
                <a:spcPct val="100000"/>
              </a:lnSpc>
              <a:spcBef>
                <a:spcPts val="1000"/>
              </a:spcBef>
              <a:buClr>
                <a:srgbClr val="1E5155">
                  <a:lumMod val="40000"/>
                  <a:lumOff val="60000"/>
                </a:srgbClr>
              </a:buClr>
              <a:buSzPct val="80000"/>
              <a:defRPr/>
            </a:pPr>
            <a:endPar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1355293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1C656-E308-6927-00ED-74B4EE93A6A1}"/>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B93EA649-7BE0-CBB0-DC4B-B252FC6B6EB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87C497A5-69F3-6150-8A43-1D2D1475BCAC}"/>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B1451AAC-6E6A-1D1D-76B9-0871FC793F4B}"/>
              </a:ext>
            </a:extLst>
          </p:cNvPr>
          <p:cNvSpPr txBox="1">
            <a:spLocks/>
          </p:cNvSpPr>
          <p:nvPr/>
        </p:nvSpPr>
        <p:spPr>
          <a:xfrm>
            <a:off x="552456" y="5842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600" b="1" i="0" u="none" strike="noStrike" kern="1200" cap="none" spc="0" normalizeH="0" baseline="0" noProof="0" dirty="0">
                <a:ln>
                  <a:noFill/>
                </a:ln>
                <a:effectLst/>
                <a:uLnTx/>
                <a:uFillTx/>
                <a:latin typeface="Century Gothic" panose="020B0502020202020204"/>
                <a:ea typeface="+mj-ea"/>
                <a:cs typeface="+mj-cs"/>
              </a:rPr>
              <a:t>Aunque el patriarca y sus descendientes fracasaron en cumplir los propósitos de Dios, sin embargo el nombre de Rubén será inmortalizado, porque a través de la eternidad, </a:t>
            </a:r>
            <a:r>
              <a:rPr kumimoji="0" lang="es-ES" sz="3600" b="1" i="0" u="none" strike="noStrike" kern="1200" cap="none" spc="0" normalizeH="0" baseline="0" noProof="0" dirty="0">
                <a:ln>
                  <a:noFill/>
                </a:ln>
                <a:solidFill>
                  <a:srgbClr val="FFC000"/>
                </a:solidFill>
                <a:effectLst/>
                <a:uLnTx/>
                <a:uFillTx/>
                <a:latin typeface="Century Gothic" panose="020B0502020202020204"/>
                <a:ea typeface="+mj-ea"/>
                <a:cs typeface="+mj-cs"/>
              </a:rPr>
              <a:t>los innumerables millones de los redimidos llevarán el nombre en una de las puertas de perla de la Nueva Jerusalén</a:t>
            </a:r>
            <a:r>
              <a:rPr kumimoji="0" lang="es-ES" sz="3600" b="1" i="0" u="none" strike="noStrike" kern="1200" cap="none" spc="0" normalizeH="0" baseline="0" noProof="0" dirty="0">
                <a:ln>
                  <a:noFill/>
                </a:ln>
                <a:effectLst/>
                <a:uLnTx/>
                <a:uFillTx/>
                <a:latin typeface="Century Gothic" panose="020B0502020202020204"/>
                <a:ea typeface="+mj-ea"/>
                <a:cs typeface="+mj-cs"/>
              </a:rPr>
              <a:t>. Doce mil de los ciento cuarenta y cuatro mil serán de esta clase, y entrarán al reino de Dios bajo el nombre de Rubén.</a:t>
            </a:r>
          </a:p>
          <a:p>
            <a:pPr algn="just" defTabSz="457200">
              <a:lnSpc>
                <a:spcPct val="100000"/>
              </a:lnSpc>
              <a:spcBef>
                <a:spcPts val="1000"/>
              </a:spcBef>
              <a:buClr>
                <a:srgbClr val="1E5155">
                  <a:lumMod val="40000"/>
                  <a:lumOff val="60000"/>
                </a:srgbClr>
              </a:buClr>
              <a:buSzPct val="80000"/>
              <a:defRPr/>
            </a:pPr>
            <a:endParaRPr kumimoji="0" lang="es-ES" sz="3600" b="1" i="0" u="none" strike="noStrike" kern="1200" cap="none" spc="0" normalizeH="0" baseline="0" noProof="0" dirty="0">
              <a:ln>
                <a:noFill/>
              </a:ln>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36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2342030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BCAAF9C1-F1ED-37F1-A4C2-FA8CE217167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p:cNvSpPr txBox="1">
            <a:spLocks/>
          </p:cNvSpPr>
          <p:nvPr/>
        </p:nvSpPr>
        <p:spPr>
          <a:xfrm>
            <a:off x="472965" y="682388"/>
            <a:ext cx="11382703" cy="567746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7200" b="1" dirty="0">
                <a:solidFill>
                  <a:schemeClr val="accent2">
                    <a:lumMod val="40000"/>
                    <a:lumOff val="60000"/>
                  </a:schemeClr>
                </a:solidFill>
              </a:rPr>
              <a:t>Sección VIII.-</a:t>
            </a:r>
          </a:p>
          <a:p>
            <a:br>
              <a:rPr lang="es-DO" sz="7200" b="1" dirty="0"/>
            </a:br>
            <a:br>
              <a:rPr lang="es-DO" sz="4000" b="1" dirty="0"/>
            </a:br>
            <a:r>
              <a:rPr kumimoji="0" lang="es-ES" sz="6600" b="1" i="0" u="none" strike="noStrike" kern="1200" cap="none" spc="0" normalizeH="0" baseline="0" noProof="0" dirty="0">
                <a:ln>
                  <a:noFill/>
                </a:ln>
                <a:solidFill>
                  <a:srgbClr val="EBEBEB"/>
                </a:solidFill>
                <a:effectLst/>
                <a:uLnTx/>
                <a:uFillTx/>
                <a:latin typeface="Century Gothic" panose="020B0502020202020204"/>
                <a:ea typeface="+mj-ea"/>
                <a:cs typeface="+mj-cs"/>
              </a:rPr>
              <a:t>Capítulo XXXVII: Rubén.</a:t>
            </a:r>
            <a:endParaRPr lang="en-US" sz="7200" b="1" dirty="0"/>
          </a:p>
        </p:txBody>
      </p:sp>
    </p:spTree>
    <p:extLst>
      <p:ext uri="{BB962C8B-B14F-4D97-AF65-F5344CB8AC3E}">
        <p14:creationId xmlns:p14="http://schemas.microsoft.com/office/powerpoint/2010/main" val="1880141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A7EB9-23B5-C30F-F077-847B776695F9}"/>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49BA3151-D7DF-E51C-C129-6667E679CD6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3AA3BDC6-3F6D-4F33-18B4-1D78B0F407FF}"/>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3E6DC449-B21B-C6FF-5619-48087A86CEEB}"/>
              </a:ext>
            </a:extLst>
          </p:cNvPr>
          <p:cNvSpPr txBox="1">
            <a:spLocks/>
          </p:cNvSpPr>
          <p:nvPr/>
        </p:nvSpPr>
        <p:spPr>
          <a:xfrm>
            <a:off x="552456" y="83933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rPr>
              <a:t>¿Cómo puede uno ser honrado así si hizo un fracaso de su vida? </a:t>
            </a:r>
            <a:r>
              <a:rPr kumimoji="0" lang="es-ES" b="1" i="0" u="none" strike="noStrike" kern="1200" cap="none" spc="0" normalizeH="0" baseline="0" noProof="0" dirty="0">
                <a:ln>
                  <a:noFill/>
                </a:ln>
                <a:effectLst/>
                <a:uLnTx/>
                <a:uFillTx/>
                <a:latin typeface="Century Gothic" panose="020B0502020202020204"/>
                <a:ea typeface="+mj-ea"/>
                <a:cs typeface="+mj-cs"/>
              </a:rPr>
              <a:t>Ese es el gran misterio de la divinidad. </a:t>
            </a:r>
            <a:r>
              <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rPr>
              <a:t>¿Cómo puede el ladrón, que hizo de su vida un completo desastre, ir con el Salvador en el Paraíso? </a:t>
            </a:r>
            <a:r>
              <a:rPr kumimoji="0" lang="es-ES" b="1" i="0" u="none" strike="noStrike" kern="1200" cap="none" spc="0" normalizeH="0" baseline="0" noProof="0" dirty="0">
                <a:ln>
                  <a:noFill/>
                </a:ln>
                <a:solidFill>
                  <a:srgbClr val="00B050"/>
                </a:solidFill>
                <a:effectLst/>
                <a:uLnTx/>
                <a:uFillTx/>
                <a:latin typeface="Century Gothic" panose="020B0502020202020204"/>
                <a:ea typeface="+mj-ea"/>
                <a:cs typeface="+mj-cs"/>
              </a:rPr>
              <a:t>Es por medio del poder de la sangre de Cristo, el Redentor que perdona los pecados.</a:t>
            </a:r>
          </a:p>
          <a:p>
            <a:pPr algn="just" defTabSz="457200">
              <a:lnSpc>
                <a:spcPct val="100000"/>
              </a:lnSpc>
              <a:spcBef>
                <a:spcPts val="1000"/>
              </a:spcBef>
              <a:buClr>
                <a:srgbClr val="1E5155">
                  <a:lumMod val="40000"/>
                  <a:lumOff val="60000"/>
                </a:srgbClr>
              </a:buClr>
              <a:buSzPct val="80000"/>
              <a:defRPr/>
            </a:pPr>
            <a:endParaRPr kumimoji="0" lang="es-ES" b="1" i="0" u="none" strike="noStrike" kern="1200" cap="none" spc="0" normalizeH="0" baseline="0" noProof="0" dirty="0">
              <a:ln>
                <a:noFill/>
              </a:ln>
              <a:solidFill>
                <a:srgbClr val="00B05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4113392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3ED10-43BF-055F-A4C0-F2E01AF472C6}"/>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C6443541-1A1B-BFA3-A63C-3C34A4602F9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167448D6-1652-A272-B4E5-8E3463EE41F0}"/>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A23B0A8B-425A-0F80-E649-A4B1BCBB3E52}"/>
              </a:ext>
            </a:extLst>
          </p:cNvPr>
          <p:cNvSpPr txBox="1">
            <a:spLocks/>
          </p:cNvSpPr>
          <p:nvPr/>
        </p:nvSpPr>
        <p:spPr>
          <a:xfrm>
            <a:off x="552456" y="5842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Cuando Moisés pronunció su bendición de despedida sobre las tribus de Israel, de Rubén él dijo: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“Viva Rubén, y no muera; Y no sean pocos sus varones”.</a:t>
            </a:r>
            <a:r>
              <a:rPr kumimoji="0" lang="es-ES" sz="4000" b="1" i="0" u="none" strike="noStrike" kern="1200" cap="none" spc="0" normalizeH="0" baseline="0" noProof="0" dirty="0">
                <a:ln>
                  <a:noFill/>
                </a:ln>
                <a:effectLst/>
                <a:uLnTx/>
                <a:uFillTx/>
                <a:latin typeface="Century Gothic" panose="020B0502020202020204"/>
                <a:ea typeface="+mj-ea"/>
                <a:cs typeface="+mj-cs"/>
              </a:rPr>
              <a:t> Deuteronomio 33:6. Nos preguntaremos cómo un carácter “impetuoso como las aguas” podía ”vivir, y no morir”,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pero el curso de acción realizado por Rubén durante un tiempo de gran crisis en Israel, explica como uno así puede llegar a ser un vencedor.</a:t>
            </a:r>
          </a:p>
          <a:p>
            <a:pPr algn="just" defTabSz="457200">
              <a:lnSpc>
                <a:spcPct val="100000"/>
              </a:lnSpc>
              <a:spcBef>
                <a:spcPts val="1000"/>
              </a:spcBef>
              <a:buClr>
                <a:srgbClr val="1E5155">
                  <a:lumMod val="40000"/>
                  <a:lumOff val="60000"/>
                </a:srgbClr>
              </a:buClr>
              <a:buSzPct val="80000"/>
              <a:defRPr/>
            </a:pPr>
            <a:endPar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1336406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DDBAD-BBDA-BFDA-18C0-5630A378DFCE}"/>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46B44C16-85DE-B45F-7496-465423D79CA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6991A0CC-A640-54D4-698C-D026995679FA}"/>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83F9B9BD-85E7-54E1-F872-58DD32366F57}"/>
              </a:ext>
            </a:extLst>
          </p:cNvPr>
          <p:cNvSpPr txBox="1">
            <a:spLocks/>
          </p:cNvSpPr>
          <p:nvPr/>
        </p:nvSpPr>
        <p:spPr>
          <a:xfrm>
            <a:off x="629932" y="723513"/>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effectLst/>
                <a:uLnTx/>
                <a:uFillTx/>
                <a:latin typeface="Century Gothic" panose="020B0502020202020204"/>
                <a:ea typeface="+mj-ea"/>
                <a:cs typeface="+mj-cs"/>
              </a:rPr>
              <a:t>Durante el tiempo de la batalla de </a:t>
            </a:r>
            <a:r>
              <a:rPr kumimoji="0" lang="es-ES" b="1" i="0" u="none" strike="noStrike" kern="1200" cap="none" spc="0" normalizeH="0" baseline="0" noProof="0" dirty="0" err="1">
                <a:ln>
                  <a:noFill/>
                </a:ln>
                <a:effectLst/>
                <a:uLnTx/>
                <a:uFillTx/>
                <a:latin typeface="Century Gothic" panose="020B0502020202020204"/>
                <a:ea typeface="+mj-ea"/>
                <a:cs typeface="+mj-cs"/>
              </a:rPr>
              <a:t>Meguido</a:t>
            </a:r>
            <a:r>
              <a:rPr kumimoji="0" lang="es-ES" b="1" i="0" u="none" strike="noStrike" kern="1200" cap="none" spc="0" normalizeH="0" baseline="0" noProof="0" dirty="0">
                <a:ln>
                  <a:noFill/>
                </a:ln>
                <a:effectLst/>
                <a:uLnTx/>
                <a:uFillTx/>
                <a:latin typeface="Century Gothic" panose="020B0502020202020204"/>
                <a:ea typeface="+mj-ea"/>
                <a:cs typeface="+mj-cs"/>
              </a:rPr>
              <a:t>, que en muchos aspectos es un tipo de la Batalla final de Armagedón, se dice que </a:t>
            </a:r>
            <a:r>
              <a:rPr kumimoji="0" lang="es-ES" b="1" i="0" u="none" strike="noStrike" kern="1200" cap="none" spc="0" normalizeH="0" baseline="0" noProof="0" dirty="0">
                <a:ln>
                  <a:noFill/>
                </a:ln>
                <a:solidFill>
                  <a:srgbClr val="00B050"/>
                </a:solidFill>
                <a:effectLst/>
                <a:uLnTx/>
                <a:uFillTx/>
                <a:latin typeface="Century Gothic" panose="020B0502020202020204"/>
                <a:ea typeface="+mj-ea"/>
                <a:cs typeface="+mj-cs"/>
              </a:rPr>
              <a:t>“Entre las familias de Rubén. Hubo grandes propósitos del corazón”. </a:t>
            </a:r>
            <a:r>
              <a:rPr kumimoji="0" lang="es-ES" b="1" i="0" u="none" strike="noStrike" kern="1200" cap="none" spc="0" normalizeH="0" baseline="0" noProof="0" dirty="0">
                <a:ln>
                  <a:noFill/>
                </a:ln>
                <a:effectLst/>
                <a:uLnTx/>
                <a:uFillTx/>
                <a:latin typeface="Century Gothic" panose="020B0502020202020204"/>
                <a:ea typeface="+mj-ea"/>
                <a:cs typeface="+mj-cs"/>
              </a:rPr>
              <a:t>Jueces 5:16. Aquí está el secreto de todo el asunto.</a:t>
            </a:r>
          </a:p>
          <a:p>
            <a:pPr algn="just" defTabSz="457200">
              <a:lnSpc>
                <a:spcPct val="100000"/>
              </a:lnSpc>
              <a:spcBef>
                <a:spcPts val="1000"/>
              </a:spcBef>
              <a:buClr>
                <a:srgbClr val="1E5155">
                  <a:lumMod val="40000"/>
                  <a:lumOff val="60000"/>
                </a:srgbClr>
              </a:buClr>
              <a:buSzPct val="80000"/>
              <a:defRPr/>
            </a:pPr>
            <a:endPar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1484373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81AB4-18A8-30AB-27B4-1856537189CB}"/>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40A9C831-3B70-65B9-FB19-12C55985B6E8}"/>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B40E7E05-FF9B-A4C2-A194-27AD0BCAD02B}"/>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E28F3851-D272-7EE1-BDEE-4E37BB2430A4}"/>
              </a:ext>
            </a:extLst>
          </p:cNvPr>
          <p:cNvSpPr txBox="1">
            <a:spLocks/>
          </p:cNvSpPr>
          <p:nvPr/>
        </p:nvSpPr>
        <p:spPr>
          <a:xfrm>
            <a:off x="295146" y="5842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800" b="1" i="0" u="none" strike="noStrike" kern="1200" cap="none" spc="0" normalizeH="0" baseline="0" noProof="0" dirty="0">
                <a:ln>
                  <a:noFill/>
                </a:ln>
                <a:effectLst/>
                <a:uLnTx/>
                <a:uFillTx/>
                <a:latin typeface="Century Gothic" panose="020B0502020202020204"/>
                <a:ea typeface="+mj-ea"/>
                <a:cs typeface="+mj-cs"/>
              </a:rPr>
              <a:t>Durante el tiempo de la batalla de </a:t>
            </a:r>
            <a:r>
              <a:rPr kumimoji="0" lang="es-ES" sz="4800" b="1" i="0" u="none" strike="noStrike" kern="1200" cap="none" spc="0" normalizeH="0" baseline="0" noProof="0" dirty="0" err="1">
                <a:ln>
                  <a:noFill/>
                </a:ln>
                <a:effectLst/>
                <a:uLnTx/>
                <a:uFillTx/>
                <a:latin typeface="Century Gothic" panose="020B0502020202020204"/>
                <a:ea typeface="+mj-ea"/>
                <a:cs typeface="+mj-cs"/>
              </a:rPr>
              <a:t>Meguido</a:t>
            </a:r>
            <a:r>
              <a:rPr kumimoji="0" lang="es-ES" sz="4800" b="1" i="0" u="none" strike="noStrike" kern="1200" cap="none" spc="0" normalizeH="0" baseline="0" noProof="0" dirty="0">
                <a:ln>
                  <a:noFill/>
                </a:ln>
                <a:effectLst/>
                <a:uLnTx/>
                <a:uFillTx/>
                <a:latin typeface="Century Gothic" panose="020B0502020202020204"/>
                <a:ea typeface="+mj-ea"/>
                <a:cs typeface="+mj-cs"/>
              </a:rPr>
              <a:t>, que en muchos aspectos es un tipo de la Batalla final de </a:t>
            </a:r>
            <a:r>
              <a:rPr kumimoji="0" lang="es-ES" sz="5400" b="1" i="0" u="none" strike="noStrike" kern="1200" cap="none" spc="0" normalizeH="0" baseline="0" noProof="0" dirty="0">
                <a:ln>
                  <a:noFill/>
                </a:ln>
                <a:effectLst/>
                <a:uLnTx/>
                <a:uFillTx/>
                <a:latin typeface="Century Gothic" panose="020B0502020202020204"/>
                <a:ea typeface="+mj-ea"/>
                <a:cs typeface="+mj-cs"/>
              </a:rPr>
              <a:t>Armagedón</a:t>
            </a:r>
            <a:r>
              <a:rPr kumimoji="0" lang="es-ES" sz="4800" b="1" i="0" u="none" strike="noStrike" kern="1200" cap="none" spc="0" normalizeH="0" baseline="0" noProof="0" dirty="0">
                <a:ln>
                  <a:noFill/>
                </a:ln>
                <a:effectLst/>
                <a:uLnTx/>
                <a:uFillTx/>
                <a:latin typeface="Century Gothic" panose="020B0502020202020204"/>
                <a:ea typeface="+mj-ea"/>
                <a:cs typeface="+mj-cs"/>
              </a:rPr>
              <a:t>, se dice que </a:t>
            </a:r>
            <a:r>
              <a:rPr kumimoji="0" lang="es-ES" sz="4800" b="1" i="0" u="none" strike="noStrike" kern="1200" cap="none" spc="0" normalizeH="0" baseline="0" noProof="0" dirty="0">
                <a:ln>
                  <a:noFill/>
                </a:ln>
                <a:solidFill>
                  <a:srgbClr val="00B050"/>
                </a:solidFill>
                <a:effectLst/>
                <a:uLnTx/>
                <a:uFillTx/>
                <a:latin typeface="Century Gothic" panose="020B0502020202020204"/>
                <a:ea typeface="+mj-ea"/>
                <a:cs typeface="+mj-cs"/>
              </a:rPr>
              <a:t>“Entre las familias de Rubén. Hubo grandes propósitos del corazón”. </a:t>
            </a:r>
            <a:r>
              <a:rPr kumimoji="0" lang="es-ES" sz="4800" b="1" i="0" u="none" strike="noStrike" kern="1200" cap="none" spc="0" normalizeH="0" baseline="0" noProof="0" dirty="0">
                <a:ln>
                  <a:noFill/>
                </a:ln>
                <a:effectLst/>
                <a:uLnTx/>
                <a:uFillTx/>
                <a:latin typeface="Century Gothic" panose="020B0502020202020204"/>
                <a:ea typeface="+mj-ea"/>
                <a:cs typeface="+mj-cs"/>
              </a:rPr>
              <a:t>Jueces 5:16. Aquí está el secreto de todo el asunto.</a:t>
            </a:r>
          </a:p>
          <a:p>
            <a:pPr algn="just" defTabSz="457200">
              <a:lnSpc>
                <a:spcPct val="100000"/>
              </a:lnSpc>
              <a:spcBef>
                <a:spcPts val="1000"/>
              </a:spcBef>
              <a:buClr>
                <a:srgbClr val="1E5155">
                  <a:lumMod val="40000"/>
                  <a:lumOff val="60000"/>
                </a:srgbClr>
              </a:buClr>
              <a:buSzPct val="80000"/>
              <a:defRPr/>
            </a:pPr>
            <a:endParaRPr kumimoji="0" lang="es-ES" sz="4800" b="1" i="0" u="none" strike="noStrike" kern="1200" cap="none" spc="0" normalizeH="0" baseline="0" noProof="0" dirty="0">
              <a:ln>
                <a:noFill/>
              </a:ln>
              <a:solidFill>
                <a:srgbClr val="FFC00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48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165187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56618-AD66-525E-C274-FD8AD68EFBE8}"/>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FAA3FFEA-85D3-9AC4-F80B-A0C85F8D6C18}"/>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E77F1867-4AA2-AC10-E928-93B9C616A1E3}"/>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A4C38E25-3BE2-ED2E-EE56-EF53FFD9604A}"/>
              </a:ext>
            </a:extLst>
          </p:cNvPr>
          <p:cNvSpPr txBox="1">
            <a:spLocks/>
          </p:cNvSpPr>
          <p:nvPr/>
        </p:nvSpPr>
        <p:spPr>
          <a:xfrm>
            <a:off x="552456" y="1003930"/>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effectLst/>
                <a:uLnTx/>
                <a:uFillTx/>
                <a:latin typeface="Century Gothic" panose="020B0502020202020204"/>
                <a:ea typeface="+mj-ea"/>
                <a:cs typeface="+mj-cs"/>
              </a:rPr>
              <a:t>Rubén, a pesar de ser el primogénito, perdió su lugar de honor debido a su falta de dominio propio y carácter inestable. Sin embargo, </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la misericordia de Dios es tan grande que, a pesar de los errores</a:t>
            </a:r>
            <a:r>
              <a:rPr kumimoji="0" lang="es-ES" sz="3200" b="1" i="0" u="none" strike="noStrike" kern="1200" cap="none" spc="0" normalizeH="0" baseline="0" noProof="0" dirty="0">
                <a:ln>
                  <a:noFill/>
                </a:ln>
                <a:solidFill>
                  <a:srgbClr val="00B050"/>
                </a:solidFill>
                <a:effectLst/>
                <a:uLnTx/>
                <a:uFillTx/>
                <a:latin typeface="Century Gothic" panose="020B0502020202020204"/>
                <a:ea typeface="+mj-ea"/>
                <a:cs typeface="+mj-cs"/>
              </a:rPr>
              <a:t>, Su gracia sigue disponible para restaurar y dar nuevas oportunidades</a:t>
            </a:r>
            <a:r>
              <a:rPr kumimoji="0" lang="es-ES" sz="3200" b="1" i="0" u="none" strike="noStrike" kern="1200" cap="none" spc="0" normalizeH="0" baseline="0" noProof="0" dirty="0">
                <a:ln>
                  <a:noFill/>
                </a:ln>
                <a:effectLst/>
                <a:uLnTx/>
                <a:uFillTx/>
                <a:latin typeface="Century Gothic" panose="020B0502020202020204"/>
                <a:ea typeface="+mj-ea"/>
                <a:cs typeface="+mj-cs"/>
              </a:rPr>
              <a:t>. La tribu de Rubén, aunque marcada por fracasos, no fue olvidada, </a:t>
            </a:r>
            <a:r>
              <a:rPr kumimoji="0" lang="es-ES" sz="3200" b="1" i="0" u="none" strike="noStrike" kern="1200" cap="none" spc="0" normalizeH="0" baseline="0" noProof="0" dirty="0">
                <a:ln>
                  <a:noFill/>
                </a:ln>
                <a:solidFill>
                  <a:srgbClr val="00B050"/>
                </a:solidFill>
                <a:effectLst/>
                <a:uLnTx/>
                <a:uFillTx/>
                <a:latin typeface="Century Gothic" panose="020B0502020202020204"/>
                <a:ea typeface="+mj-ea"/>
                <a:cs typeface="+mj-cs"/>
              </a:rPr>
              <a:t>y su nombre permanecerá en una de las puertas de la Nueva Jerusalén.</a:t>
            </a:r>
            <a:r>
              <a:rPr kumimoji="0" lang="es-ES" sz="3200" b="1" i="0" u="none" strike="noStrike" kern="1200" cap="none" spc="0" normalizeH="0" baseline="0" noProof="0" dirty="0">
                <a:ln>
                  <a:noFill/>
                </a:ln>
                <a:effectLst/>
                <a:uLnTx/>
                <a:uFillTx/>
                <a:latin typeface="Century Gothic" panose="020B0502020202020204"/>
                <a:ea typeface="+mj-ea"/>
                <a:cs typeface="+mj-cs"/>
              </a:rPr>
              <a:t> Esto nos muestra que </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el poder de la redención en Cristo puede transformar incluso las vidas que parecen haber fallado</a:t>
            </a:r>
            <a:r>
              <a:rPr kumimoji="0" lang="es-ES" sz="3200" b="1" i="0" u="none" strike="noStrike" kern="1200" cap="none" spc="0" normalizeH="0" baseline="0" noProof="0" dirty="0">
                <a:ln>
                  <a:noFill/>
                </a:ln>
                <a:effectLst/>
                <a:uLnTx/>
                <a:uFillTx/>
                <a:latin typeface="Century Gothic" panose="020B0502020202020204"/>
                <a:ea typeface="+mj-ea"/>
                <a:cs typeface="+mj-cs"/>
              </a:rPr>
              <a:t>.</a:t>
            </a:r>
            <a:endPar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endParaRPr>
          </a:p>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effectLst/>
                <a:uLnTx/>
                <a:uFillTx/>
                <a:latin typeface="Century Gothic" panose="020B0502020202020204"/>
                <a:ea typeface="+mj-ea"/>
                <a:cs typeface="+mj-cs"/>
              </a:rPr>
              <a:t> </a:t>
            </a:r>
          </a:p>
        </p:txBody>
      </p:sp>
    </p:spTree>
    <p:extLst>
      <p:ext uri="{BB962C8B-B14F-4D97-AF65-F5344CB8AC3E}">
        <p14:creationId xmlns:p14="http://schemas.microsoft.com/office/powerpoint/2010/main" val="1840208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0047927D-8278-105D-702C-2B24C0BC0638}"/>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CuadroTexto 1">
            <a:extLst>
              <a:ext uri="{FF2B5EF4-FFF2-40B4-BE49-F238E27FC236}">
                <a16:creationId xmlns:a16="http://schemas.microsoft.com/office/drawing/2014/main" id="{E575D3F2-26D6-77A2-D051-73489A17DA74}"/>
              </a:ext>
            </a:extLst>
          </p:cNvPr>
          <p:cNvSpPr txBox="1"/>
          <p:nvPr/>
        </p:nvSpPr>
        <p:spPr>
          <a:xfrm>
            <a:off x="5833241" y="561028"/>
            <a:ext cx="6045898" cy="5016758"/>
          </a:xfrm>
          <a:prstGeom prst="rect">
            <a:avLst/>
          </a:prstGeom>
          <a:noFill/>
        </p:spPr>
        <p:txBody>
          <a:bodyPr wrap="square" rtlCol="0">
            <a:spAutoFit/>
          </a:bodyPr>
          <a:lstStyle/>
          <a:p>
            <a:pPr defTabSz="457200"/>
            <a:r>
              <a:rPr lang="es-DO" sz="4000" b="1" dirty="0">
                <a:solidFill>
                  <a:srgbClr val="FFFF00"/>
                </a:solidFill>
                <a:latin typeface="Century Gothic" panose="020B0502020202020204"/>
              </a:rPr>
              <a:t>¿Quieres que Dios te restaure y te use </a:t>
            </a:r>
            <a:r>
              <a:rPr lang="es-DO" sz="4000" b="1" dirty="0">
                <a:solidFill>
                  <a:srgbClr val="FF0000"/>
                </a:solidFill>
                <a:latin typeface="Century Gothic" panose="020B0502020202020204"/>
              </a:rPr>
              <a:t>a pesar de tus errores,</a:t>
            </a:r>
            <a:r>
              <a:rPr lang="es-DO" sz="4000" b="1" dirty="0">
                <a:solidFill>
                  <a:srgbClr val="FFFF00"/>
                </a:solidFill>
                <a:latin typeface="Century Gothic" panose="020B0502020202020204"/>
              </a:rPr>
              <a:t> como lo hizo con Rubén? ¿Estás dispuesto a </a:t>
            </a:r>
            <a:r>
              <a:rPr lang="es-DO" sz="4000" b="1" dirty="0">
                <a:solidFill>
                  <a:srgbClr val="00B050"/>
                </a:solidFill>
                <a:latin typeface="Century Gothic" panose="020B0502020202020204"/>
              </a:rPr>
              <a:t>rendir tu vida a Él para que transforme tu carácter</a:t>
            </a:r>
            <a:r>
              <a:rPr lang="es-DO" sz="4000" b="1" dirty="0">
                <a:solidFill>
                  <a:srgbClr val="FFFF00"/>
                </a:solidFill>
                <a:latin typeface="Century Gothic" panose="020B0502020202020204"/>
              </a:rPr>
              <a:t>? </a:t>
            </a:r>
            <a:endParaRPr lang="en-US" sz="4000" b="1" dirty="0">
              <a:solidFill>
                <a:srgbClr val="FFFF00"/>
              </a:solidFill>
              <a:latin typeface="Century Gothic" panose="020B0502020202020204"/>
            </a:endParaRPr>
          </a:p>
        </p:txBody>
      </p:sp>
    </p:spTree>
    <p:extLst>
      <p:ext uri="{BB962C8B-B14F-4D97-AF65-F5344CB8AC3E}">
        <p14:creationId xmlns:p14="http://schemas.microsoft.com/office/powerpoint/2010/main" val="2303535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BCAAF9C1-F1ED-37F1-A4C2-FA8CE217167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63988"/>
            <a:ext cx="12192000" cy="6858000"/>
          </a:xfrm>
          <a:prstGeom prst="rect">
            <a:avLst/>
          </a:prstGeom>
        </p:spPr>
      </p:pic>
      <p:sp>
        <p:nvSpPr>
          <p:cNvPr id="4" name="Título 1"/>
          <p:cNvSpPr txBox="1">
            <a:spLocks/>
          </p:cNvSpPr>
          <p:nvPr/>
        </p:nvSpPr>
        <p:spPr>
          <a:xfrm>
            <a:off x="295146" y="150127"/>
            <a:ext cx="10756031"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600" b="1" dirty="0">
                <a:solidFill>
                  <a:schemeClr val="accent2">
                    <a:lumMod val="40000"/>
                    <a:lumOff val="60000"/>
                  </a:schemeClr>
                </a:solidFill>
              </a:rPr>
              <a:t>Rubén</a:t>
            </a:r>
            <a:endParaRPr lang="en-US" sz="3600" b="1" dirty="0"/>
          </a:p>
        </p:txBody>
      </p:sp>
      <p:sp>
        <p:nvSpPr>
          <p:cNvPr id="5" name="Título 1"/>
          <p:cNvSpPr txBox="1">
            <a:spLocks/>
          </p:cNvSpPr>
          <p:nvPr/>
        </p:nvSpPr>
        <p:spPr>
          <a:xfrm>
            <a:off x="450336" y="989466"/>
            <a:ext cx="11291328" cy="58685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El Señor nombra a los individuos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de acuerdo a su carácter</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y ya que Él ha escogido los nombres de los doce hijos de Jacob, de donde salieron las doce tribus de Israel, como nombres de las doce divisiones de los ciento cuarenta y cuatro mil,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debe de haber algo en el carácter de los hijos de Jacob</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y de las doce tribus de Israel digno de un estudio cuidadoso.</a:t>
            </a:r>
          </a:p>
        </p:txBody>
      </p:sp>
    </p:spTree>
    <p:extLst>
      <p:ext uri="{BB962C8B-B14F-4D97-AF65-F5344CB8AC3E}">
        <p14:creationId xmlns:p14="http://schemas.microsoft.com/office/powerpoint/2010/main" val="2330086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AC83D-0C3C-31E1-63A2-696BB9593F3D}"/>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DD6DBBFE-99C4-E1F4-27C8-B505DFD3EC1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D1DDFD05-0C1C-81F7-C190-0601A50D81A6}"/>
              </a:ext>
            </a:extLst>
          </p:cNvPr>
          <p:cNvSpPr txBox="1">
            <a:spLocks/>
          </p:cNvSpPr>
          <p:nvPr/>
        </p:nvSpPr>
        <p:spPr>
          <a:xfrm>
            <a:off x="372622" y="282649"/>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800" b="1" dirty="0">
                <a:solidFill>
                  <a:schemeClr val="accent2">
                    <a:lumMod val="40000"/>
                    <a:lumOff val="60000"/>
                  </a:schemeClr>
                </a:solidFill>
              </a:rPr>
              <a:t>Rubén</a:t>
            </a:r>
            <a:endParaRPr lang="en-US" sz="2800" b="1" dirty="0"/>
          </a:p>
        </p:txBody>
      </p:sp>
      <p:sp>
        <p:nvSpPr>
          <p:cNvPr id="5" name="Título 1">
            <a:extLst>
              <a:ext uri="{FF2B5EF4-FFF2-40B4-BE49-F238E27FC236}">
                <a16:creationId xmlns:a16="http://schemas.microsoft.com/office/drawing/2014/main" id="{8A497AA5-CD25-F899-544C-DB3B7ECD272E}"/>
              </a:ext>
            </a:extLst>
          </p:cNvPr>
          <p:cNvSpPr txBox="1">
            <a:spLocks/>
          </p:cNvSpPr>
          <p:nvPr/>
        </p:nvSpPr>
        <p:spPr>
          <a:xfrm>
            <a:off x="473545" y="971861"/>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just" defTabSz="457200" rtl="0" eaLnBrk="1" fontAlgn="auto" latinLnBrk="0" hangingPunct="1">
              <a:lnSpc>
                <a:spcPct val="100000"/>
              </a:lnSpc>
              <a:spcBef>
                <a:spcPts val="1000"/>
              </a:spcBef>
              <a:spcAft>
                <a:spcPts val="0"/>
              </a:spcAft>
              <a:buClr>
                <a:srgbClr val="1E5155">
                  <a:lumMod val="40000"/>
                  <a:lumOff val="60000"/>
                </a:srgbClr>
              </a:buClr>
              <a:buSzPct val="80000"/>
              <a:buFont typeface="Wingdings 3" charset="2"/>
              <a:buNone/>
              <a:tabLst/>
              <a:defRPr/>
            </a:pP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Hay una importancia en el de los nombres dados a personas por el Señor. El nombre de Israel no fue cambiado a Israel hasta que, después de una larga y agotadora lucha, </a:t>
            </a:r>
            <a:r>
              <a:rPr kumimoji="0" lang="es-ES" sz="3600" b="1" i="0" u="none" strike="noStrike" kern="1200" cap="none" spc="0" normalizeH="0" baseline="0" noProof="0" dirty="0">
                <a:ln>
                  <a:noFill/>
                </a:ln>
                <a:solidFill>
                  <a:srgbClr val="FFC000"/>
                </a:solidFill>
                <a:effectLst/>
                <a:uLnTx/>
                <a:uFillTx/>
                <a:latin typeface="Century Gothic" panose="020B0502020202020204"/>
                <a:ea typeface="+mj-ea"/>
                <a:cs typeface="+mj-cs"/>
              </a:rPr>
              <a:t>él había prevalecido con Dios y los hombres. </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Génesis 32:24-28. Fue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después que José había dado todas sus posesiones para suplir las necesidades de la causa de Dios</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que él fue llamado Bernabé, o “el hijo de consolación”. Hechos 4:36-37.</a:t>
            </a:r>
          </a:p>
        </p:txBody>
      </p:sp>
    </p:spTree>
    <p:extLst>
      <p:ext uri="{BB962C8B-B14F-4D97-AF65-F5344CB8AC3E}">
        <p14:creationId xmlns:p14="http://schemas.microsoft.com/office/powerpoint/2010/main" val="451138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7A1281-A468-E8D0-9F9E-D6CBD740CF5A}"/>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3F4297ED-9F04-7777-81A1-DD2DB93D9DC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42ABF18F-60FF-635B-0410-DB6E0ECCDB25}"/>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800" b="1" dirty="0">
                <a:solidFill>
                  <a:schemeClr val="accent2">
                    <a:lumMod val="40000"/>
                    <a:lumOff val="60000"/>
                  </a:schemeClr>
                </a:solidFill>
              </a:rPr>
              <a:t>Rubén</a:t>
            </a:r>
            <a:endParaRPr lang="en-US" sz="2800" b="1" dirty="0"/>
          </a:p>
        </p:txBody>
      </p:sp>
      <p:sp>
        <p:nvSpPr>
          <p:cNvPr id="5" name="Título 1">
            <a:extLst>
              <a:ext uri="{FF2B5EF4-FFF2-40B4-BE49-F238E27FC236}">
                <a16:creationId xmlns:a16="http://schemas.microsoft.com/office/drawing/2014/main" id="{0AD609E6-3114-0134-0B4C-0E5BD6767B94}"/>
              </a:ext>
            </a:extLst>
          </p:cNvPr>
          <p:cNvSpPr txBox="1">
            <a:spLocks/>
          </p:cNvSpPr>
          <p:nvPr/>
        </p:nvSpPr>
        <p:spPr>
          <a:xfrm>
            <a:off x="567776" y="684666"/>
            <a:ext cx="10901495" cy="437766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La compañía de los ciento cuarenta y cuatro mil, que será redimida de entre los hombres cuando venga el Salvador, y quienes a través de la eternidad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“seguirán al Cordero adonde quiera que fuere”, </a:t>
            </a:r>
            <a:r>
              <a:rPr kumimoji="0" lang="es-ES" sz="3600" b="1" i="0" u="none" strike="noStrike" kern="1200" cap="none" spc="0" normalizeH="0" baseline="0" noProof="0" dirty="0">
                <a:ln>
                  <a:noFill/>
                </a:ln>
                <a:solidFill>
                  <a:srgbClr val="FFC000"/>
                </a:solidFill>
                <a:effectLst/>
                <a:uLnTx/>
                <a:uFillTx/>
                <a:latin typeface="Century Gothic" panose="020B0502020202020204"/>
                <a:ea typeface="+mj-ea"/>
                <a:cs typeface="+mj-cs"/>
              </a:rPr>
              <a:t>entrarán a la ciudad de Dios ordenados en doce compañías,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cada una llevando el nombre de una de las tribus de Israel.</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Apocalipsis 14:1-4: 7:4-8. De estas instancias concluimos que había un significado especial en los nombres dados a los doce hijos de Jacob.</a:t>
            </a:r>
          </a:p>
        </p:txBody>
      </p:sp>
    </p:spTree>
    <p:extLst>
      <p:ext uri="{BB962C8B-B14F-4D97-AF65-F5344CB8AC3E}">
        <p14:creationId xmlns:p14="http://schemas.microsoft.com/office/powerpoint/2010/main" val="178819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B5DF8-73E4-7557-D888-9F0F14B88649}"/>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A03FC412-A0B0-63C1-B6AF-C508A61C4CB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0D861846-D59B-F647-109C-B4D1D6DCF649}"/>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9C54E35E-659C-6415-53AE-24BE959A37B4}"/>
              </a:ext>
            </a:extLst>
          </p:cNvPr>
          <p:cNvSpPr txBox="1">
            <a:spLocks/>
          </p:cNvSpPr>
          <p:nvPr/>
        </p:nvSpPr>
        <p:spPr>
          <a:xfrm>
            <a:off x="629932" y="762542"/>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Pero Rubén, el mayor de los doce hijos de Jacob, al igual que su tío Esaú, Génesis 25:34;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poco estimaba la primogenitura</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y en una hora desprevenida </a:t>
            </a:r>
            <a:r>
              <a:rPr kumimoji="0" lang="es-ES" sz="3600" b="1" i="0" u="none" strike="noStrike" kern="1200" cap="none" spc="0" normalizeH="0" baseline="0" noProof="0" dirty="0">
                <a:ln>
                  <a:noFill/>
                </a:ln>
                <a:solidFill>
                  <a:srgbClr val="FFC000"/>
                </a:solidFill>
                <a:effectLst/>
                <a:uLnTx/>
                <a:uFillTx/>
                <a:latin typeface="Century Gothic" panose="020B0502020202020204"/>
                <a:ea typeface="+mj-ea"/>
                <a:cs typeface="+mj-cs"/>
              </a:rPr>
              <a:t>cometió un pecado que por siempre lo privó de todos los derechos espirituales y temporales que le correspondía al primogénito</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a:t>
            </a:r>
            <a:r>
              <a:rPr kumimoji="0" lang="es-ES" sz="3600" b="1" i="0" u="none" strike="noStrike" kern="1200" cap="none" spc="0" normalizeH="0" baseline="0" noProof="0" dirty="0">
                <a:ln>
                  <a:noFill/>
                </a:ln>
                <a:solidFill>
                  <a:srgbClr val="00B050"/>
                </a:solidFill>
                <a:effectLst/>
                <a:uLnTx/>
                <a:uFillTx/>
                <a:latin typeface="Century Gothic" panose="020B0502020202020204"/>
                <a:ea typeface="+mj-ea"/>
                <a:cs typeface="+mj-cs"/>
              </a:rPr>
              <a:t>Él cometió adulterio con la esposa de su padre</a:t>
            </a:r>
            <a:r>
              <a:rPr kumimoji="0" lang="es-ES" sz="3600" b="1" i="0" u="none" strike="noStrike" kern="1200" cap="none" spc="0" normalizeH="0" baseline="0" noProof="0" dirty="0">
                <a:ln>
                  <a:noFill/>
                </a:ln>
                <a:solidFill>
                  <a:prstClr val="white"/>
                </a:solidFill>
                <a:effectLst/>
                <a:uLnTx/>
                <a:uFillTx/>
                <a:latin typeface="Century Gothic" panose="020B0502020202020204"/>
                <a:ea typeface="+mj-ea"/>
                <a:cs typeface="+mj-cs"/>
              </a:rPr>
              <a:t>, un pecado que Pablo dijo que no era ni siquiera “nombrado entre los gentiles; o impíos”. 1 Corintios 5:1</a:t>
            </a:r>
          </a:p>
        </p:txBody>
      </p:sp>
      <p:sp>
        <p:nvSpPr>
          <p:cNvPr id="6" name="CuadroTexto 5">
            <a:extLst>
              <a:ext uri="{FF2B5EF4-FFF2-40B4-BE49-F238E27FC236}">
                <a16:creationId xmlns:a16="http://schemas.microsoft.com/office/drawing/2014/main" id="{5F246673-29DD-4A85-E97A-4F44D8DF493F}"/>
              </a:ext>
            </a:extLst>
          </p:cNvPr>
          <p:cNvSpPr txBox="1"/>
          <p:nvPr/>
        </p:nvSpPr>
        <p:spPr>
          <a:xfrm flipH="1">
            <a:off x="4080870" y="278295"/>
            <a:ext cx="463826" cy="356079"/>
          </a:xfrm>
          <a:prstGeom prst="rect">
            <a:avLst/>
          </a:prstGeom>
          <a:noFill/>
        </p:spPr>
        <p:txBody>
          <a:bodyPr wrap="square" rtlCol="0">
            <a:spAutoFit/>
          </a:bodyPr>
          <a:lstStyle/>
          <a:p>
            <a:endParaRPr lang="es-DO"/>
          </a:p>
        </p:txBody>
      </p:sp>
    </p:spTree>
    <p:extLst>
      <p:ext uri="{BB962C8B-B14F-4D97-AF65-F5344CB8AC3E}">
        <p14:creationId xmlns:p14="http://schemas.microsoft.com/office/powerpoint/2010/main" val="302833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D36D9-6FC2-9AD5-41CB-86E0697046E4}"/>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6CDA3121-57C3-E06C-EA5A-B2CEA40F674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F64397C6-F0D5-C839-DFFB-527EA5F82FBB}"/>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EA8C82B6-E7EF-6764-E9C5-3C5471CC8A45}"/>
              </a:ext>
            </a:extLst>
          </p:cNvPr>
          <p:cNvSpPr txBox="1">
            <a:spLocks/>
          </p:cNvSpPr>
          <p:nvPr/>
        </p:nvSpPr>
        <p:spPr>
          <a:xfrm>
            <a:off x="552456" y="839339"/>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En vista de este pecado, -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la primogenitura temporal </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la doble porción de la herencia terrenal de Jacob – </a:t>
            </a:r>
            <a:r>
              <a:rPr kumimoji="0" lang="es-ES" sz="4000" b="1" i="0" u="none" strike="noStrike" kern="1200" cap="none" spc="0" normalizeH="0" baseline="0" noProof="0" dirty="0">
                <a:ln>
                  <a:noFill/>
                </a:ln>
                <a:solidFill>
                  <a:srgbClr val="00B050"/>
                </a:solidFill>
                <a:effectLst/>
                <a:uLnTx/>
                <a:uFillTx/>
                <a:latin typeface="Century Gothic" panose="020B0502020202020204"/>
                <a:ea typeface="+mj-ea"/>
                <a:cs typeface="+mj-cs"/>
              </a:rPr>
              <a:t>le fue dada a José</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1 Crónicas 5:1 </a:t>
            </a:r>
            <a:r>
              <a:rPr kumimoji="0" lang="es-ES" sz="4000" b="1" i="0" u="none" strike="noStrike" kern="1200" cap="none" spc="0" normalizeH="0" baseline="0" noProof="0" dirty="0">
                <a:ln>
                  <a:noFill/>
                </a:ln>
                <a:solidFill>
                  <a:srgbClr val="FFC000"/>
                </a:solidFill>
                <a:effectLst/>
                <a:uLnTx/>
                <a:uFillTx/>
                <a:latin typeface="Century Gothic" panose="020B0502020202020204"/>
                <a:ea typeface="+mj-ea"/>
                <a:cs typeface="+mj-cs"/>
              </a:rPr>
              <a:t>el sacerdocio a Leví</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Deuteronomio 33:8-11 y </a:t>
            </a:r>
            <a:r>
              <a:rPr kumimoji="0" lang="es-ES" sz="4000" b="1" i="0" u="none" strike="noStrike" kern="1200" cap="none" spc="0" normalizeH="0" baseline="0" noProof="0" dirty="0">
                <a:ln>
                  <a:noFill/>
                </a:ln>
                <a:solidFill>
                  <a:srgbClr val="FF0000"/>
                </a:solidFill>
                <a:effectLst/>
                <a:uLnTx/>
                <a:uFillTx/>
                <a:latin typeface="Century Gothic" panose="020B0502020202020204"/>
                <a:ea typeface="+mj-ea"/>
                <a:cs typeface="+mj-cs"/>
              </a:rPr>
              <a:t>sobre Judá</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el cuarto hijo de Jacob, fue conferido el </a:t>
            </a:r>
            <a:r>
              <a:rPr kumimoji="0" lang="es-ES" sz="4000" b="1" i="0" u="none" strike="noStrike" kern="1200" cap="none" spc="0" normalizeH="0" baseline="0" noProof="0" dirty="0">
                <a:ln>
                  <a:noFill/>
                </a:ln>
                <a:solidFill>
                  <a:srgbClr val="FF0000"/>
                </a:solidFill>
                <a:effectLst/>
                <a:uLnTx/>
                <a:uFillTx/>
                <a:latin typeface="Century Gothic" panose="020B0502020202020204"/>
                <a:ea typeface="+mj-ea"/>
                <a:cs typeface="+mj-cs"/>
              </a:rPr>
              <a:t>honor de llegar a ser el progenitor de Cristo</a:t>
            </a:r>
            <a:r>
              <a:rPr kumimoji="0" lang="es-ES" sz="4000" b="1" i="0" u="none" strike="noStrike" kern="1200" cap="none" spc="0" normalizeH="0" baseline="0" noProof="0" dirty="0">
                <a:ln>
                  <a:noFill/>
                </a:ln>
                <a:solidFill>
                  <a:prstClr val="white"/>
                </a:solidFill>
                <a:effectLst/>
                <a:uLnTx/>
                <a:uFillTx/>
                <a:latin typeface="Century Gothic" panose="020B0502020202020204"/>
                <a:ea typeface="+mj-ea"/>
                <a:cs typeface="+mj-cs"/>
              </a:rPr>
              <a:t>. 1 Crónicas 5:1-2.</a:t>
            </a:r>
          </a:p>
        </p:txBody>
      </p:sp>
    </p:spTree>
    <p:extLst>
      <p:ext uri="{BB962C8B-B14F-4D97-AF65-F5344CB8AC3E}">
        <p14:creationId xmlns:p14="http://schemas.microsoft.com/office/powerpoint/2010/main" val="10713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27A88-BAC1-47D1-5967-0569BE731003}"/>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6DF4B17B-4B31-1233-AFF2-3B2E495205A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CA96A16A-D572-ABE9-0093-0883D2B845A8}"/>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AF9B0AFE-C8C2-8ADE-9ECF-88C528DA39C4}"/>
              </a:ext>
            </a:extLst>
          </p:cNvPr>
          <p:cNvSpPr txBox="1">
            <a:spLocks/>
          </p:cNvSpPr>
          <p:nvPr/>
        </p:nvSpPr>
        <p:spPr>
          <a:xfrm>
            <a:off x="629932" y="989466"/>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Jacob en su lecho de muerte describió el carácter que Rubén como el primogénito </a:t>
            </a:r>
            <a:r>
              <a:rPr kumimoji="0" lang="es-ES" sz="3200" b="1" i="0" u="none" strike="noStrike" kern="1200" cap="none" spc="0" normalizeH="0" baseline="0" noProof="0" dirty="0">
                <a:ln>
                  <a:noFill/>
                </a:ln>
                <a:solidFill>
                  <a:srgbClr val="FF0000"/>
                </a:solidFill>
                <a:effectLst/>
                <a:uLnTx/>
                <a:uFillTx/>
                <a:latin typeface="Century Gothic" panose="020B0502020202020204"/>
                <a:ea typeface="+mj-ea"/>
                <a:cs typeface="+mj-cs"/>
              </a:rPr>
              <a:t>habría podido tener</a:t>
            </a: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 </a:t>
            </a:r>
            <a:r>
              <a:rPr kumimoji="0" lang="es-ES" sz="3200" b="1" i="0" u="none" strike="noStrike" kern="1200" cap="none" spc="0" normalizeH="0" baseline="0" noProof="0" dirty="0">
                <a:ln>
                  <a:noFill/>
                </a:ln>
                <a:solidFill>
                  <a:srgbClr val="FFC000"/>
                </a:solidFill>
                <a:effectLst/>
                <a:uLnTx/>
                <a:uFillTx/>
                <a:latin typeface="Century Gothic" panose="020B0502020202020204"/>
                <a:ea typeface="+mj-ea"/>
                <a:cs typeface="+mj-cs"/>
              </a:rPr>
              <a:t>“Rubén, tú eres mi primogénito, mi fortaleza, y el principio de mi vigor; Principal en dignidad, principal en poder”. </a:t>
            </a: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Podemos imaginarnos el tono patético de la voz del anciano patriarca mientras </a:t>
            </a:r>
            <a:r>
              <a:rPr kumimoji="0" lang="es-ES" sz="3200" b="1" i="0" u="none" strike="noStrike" kern="1200" cap="none" spc="0" normalizeH="0" baseline="0" noProof="0" dirty="0">
                <a:ln>
                  <a:noFill/>
                </a:ln>
                <a:solidFill>
                  <a:srgbClr val="00B050"/>
                </a:solidFill>
                <a:effectLst/>
                <a:uLnTx/>
                <a:uFillTx/>
                <a:latin typeface="Century Gothic" panose="020B0502020202020204"/>
                <a:ea typeface="+mj-ea"/>
                <a:cs typeface="+mj-cs"/>
              </a:rPr>
              <a:t>describía el verdadero carácter de su primogénito</a:t>
            </a:r>
            <a:r>
              <a:rPr kumimoji="0" lang="es-ES" sz="3200" b="1" i="0" u="none" strike="noStrike" kern="1200" cap="none" spc="0" normalizeH="0" baseline="0" noProof="0" dirty="0">
                <a:ln>
                  <a:noFill/>
                </a:ln>
                <a:solidFill>
                  <a:prstClr val="white"/>
                </a:solidFill>
                <a:effectLst/>
                <a:uLnTx/>
                <a:uFillTx/>
                <a:latin typeface="Century Gothic" panose="020B0502020202020204"/>
                <a:ea typeface="+mj-ea"/>
                <a:cs typeface="+mj-cs"/>
              </a:rPr>
              <a:t>, el que podría haber tenido el respeto de todos, - Impetuoso como las aguas, no serás el principal”. Génesis 49:3-4.</a:t>
            </a:r>
          </a:p>
        </p:txBody>
      </p:sp>
    </p:spTree>
    <p:extLst>
      <p:ext uri="{BB962C8B-B14F-4D97-AF65-F5344CB8AC3E}">
        <p14:creationId xmlns:p14="http://schemas.microsoft.com/office/powerpoint/2010/main" val="36410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3E99-5034-A82D-BE29-D613A295FA44}"/>
            </a:ext>
          </a:extLst>
        </p:cNvPr>
        <p:cNvGrpSpPr/>
        <p:nvPr/>
      </p:nvGrpSpPr>
      <p:grpSpPr>
        <a:xfrm>
          <a:off x="0" y="0"/>
          <a:ext cx="0" cy="0"/>
          <a:chOff x="0" y="0"/>
          <a:chExt cx="0" cy="0"/>
        </a:xfrm>
      </p:grpSpPr>
      <p:pic>
        <p:nvPicPr>
          <p:cNvPr id="3" name="Imagen 2" descr="2">
            <a:extLst>
              <a:ext uri="{FF2B5EF4-FFF2-40B4-BE49-F238E27FC236}">
                <a16:creationId xmlns:a16="http://schemas.microsoft.com/office/drawing/2014/main" id="{24013039-12CB-0BF8-080A-DF4B2CE8D21B}"/>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ítulo 1">
            <a:extLst>
              <a:ext uri="{FF2B5EF4-FFF2-40B4-BE49-F238E27FC236}">
                <a16:creationId xmlns:a16="http://schemas.microsoft.com/office/drawing/2014/main" id="{8E910968-B3A5-A98F-2CD5-CEE7179283EC}"/>
              </a:ext>
            </a:extLst>
          </p:cNvPr>
          <p:cNvSpPr txBox="1">
            <a:spLocks/>
          </p:cNvSpPr>
          <p:nvPr/>
        </p:nvSpPr>
        <p:spPr>
          <a:xfrm>
            <a:off x="295146" y="150127"/>
            <a:ext cx="11446756" cy="68921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3200" b="1" dirty="0">
                <a:solidFill>
                  <a:schemeClr val="accent2">
                    <a:lumMod val="40000"/>
                    <a:lumOff val="60000"/>
                  </a:schemeClr>
                </a:solidFill>
              </a:rPr>
              <a:t>Rubén</a:t>
            </a:r>
            <a:endParaRPr lang="en-US" sz="3200" b="1" dirty="0"/>
          </a:p>
        </p:txBody>
      </p:sp>
      <p:sp>
        <p:nvSpPr>
          <p:cNvPr id="5" name="Título 1">
            <a:extLst>
              <a:ext uri="{FF2B5EF4-FFF2-40B4-BE49-F238E27FC236}">
                <a16:creationId xmlns:a16="http://schemas.microsoft.com/office/drawing/2014/main" id="{7D1FB5DA-1B03-7293-1331-3129D9060263}"/>
              </a:ext>
            </a:extLst>
          </p:cNvPr>
          <p:cNvSpPr txBox="1">
            <a:spLocks/>
          </p:cNvSpPr>
          <p:nvPr/>
        </p:nvSpPr>
        <p:spPr>
          <a:xfrm>
            <a:off x="629932" y="712375"/>
            <a:ext cx="10932135" cy="568947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solidFill>
                  <a:prstClr val="white"/>
                </a:solidFill>
                <a:effectLst/>
                <a:uLnTx/>
                <a:uFillTx/>
                <a:latin typeface="Century Gothic" panose="020B0502020202020204"/>
                <a:ea typeface="+mj-ea"/>
                <a:cs typeface="+mj-cs"/>
              </a:rPr>
              <a:t>Génesis 49:3-4:</a:t>
            </a:r>
          </a:p>
          <a:p>
            <a:pPr algn="just" defTabSz="457200">
              <a:lnSpc>
                <a:spcPct val="100000"/>
              </a:lnSpc>
              <a:spcBef>
                <a:spcPts val="1000"/>
              </a:spcBef>
              <a:buClr>
                <a:srgbClr val="1E5155">
                  <a:lumMod val="40000"/>
                  <a:lumOff val="60000"/>
                </a:srgbClr>
              </a:buClr>
              <a:buSzPct val="80000"/>
              <a:defRPr/>
            </a:pPr>
            <a:r>
              <a:rPr kumimoji="0" lang="es-ES" b="1" i="0" u="none" strike="noStrike" kern="1200" cap="none" spc="0" normalizeH="0" baseline="0" noProof="0" dirty="0">
                <a:ln>
                  <a:noFill/>
                </a:ln>
                <a:solidFill>
                  <a:prstClr val="white"/>
                </a:solidFill>
                <a:effectLst/>
                <a:uLnTx/>
                <a:uFillTx/>
                <a:latin typeface="Century Gothic" panose="020B0502020202020204"/>
                <a:ea typeface="+mj-ea"/>
                <a:cs typeface="+mj-cs"/>
              </a:rPr>
              <a:t>“Rubén, tú eres mi primogénito, mi fortaleza, y el principio de mi vigor; Principal en dignidad, principal en </a:t>
            </a:r>
            <a:r>
              <a:rPr kumimoji="0" lang="es-ES" b="1" i="0" u="none" strike="noStrike" kern="1200" cap="none" spc="0" normalizeH="0" baseline="0" noProof="0" dirty="0" err="1">
                <a:ln>
                  <a:noFill/>
                </a:ln>
                <a:solidFill>
                  <a:prstClr val="white"/>
                </a:solidFill>
                <a:effectLst/>
                <a:uLnTx/>
                <a:uFillTx/>
                <a:latin typeface="Century Gothic" panose="020B0502020202020204"/>
                <a:ea typeface="+mj-ea"/>
                <a:cs typeface="+mj-cs"/>
              </a:rPr>
              <a:t>poder.</a:t>
            </a:r>
            <a:r>
              <a:rPr kumimoji="0" lang="es-ES" b="1" i="0" u="none" strike="noStrike" kern="1200" cap="none" spc="0" normalizeH="0" baseline="0" noProof="0" dirty="0" err="1">
                <a:ln>
                  <a:noFill/>
                </a:ln>
                <a:solidFill>
                  <a:srgbClr val="FFC000"/>
                </a:solidFill>
                <a:effectLst/>
                <a:uLnTx/>
                <a:uFillTx/>
                <a:latin typeface="Century Gothic" panose="020B0502020202020204"/>
                <a:ea typeface="+mj-ea"/>
                <a:cs typeface="+mj-cs"/>
              </a:rPr>
              <a:t>Impetuoso</a:t>
            </a:r>
            <a:r>
              <a:rPr kumimoji="0" lang="es-ES" b="1" i="0" u="none" strike="noStrike" kern="1200" cap="none" spc="0" normalizeH="0" baseline="0" noProof="0" dirty="0">
                <a:ln>
                  <a:noFill/>
                </a:ln>
                <a:solidFill>
                  <a:srgbClr val="FFC000"/>
                </a:solidFill>
                <a:effectLst/>
                <a:uLnTx/>
                <a:uFillTx/>
                <a:latin typeface="Century Gothic" panose="020B0502020202020204"/>
                <a:ea typeface="+mj-ea"/>
                <a:cs typeface="+mj-cs"/>
              </a:rPr>
              <a:t> como las aguas, no serás el principal</a:t>
            </a:r>
            <a:r>
              <a:rPr kumimoji="0" lang="es-ES" b="1" i="0" u="none" strike="noStrike" kern="1200" cap="none" spc="0" normalizeH="0" baseline="0" noProof="0" dirty="0">
                <a:ln>
                  <a:noFill/>
                </a:ln>
                <a:solidFill>
                  <a:prstClr val="white"/>
                </a:solidFill>
                <a:effectLst/>
                <a:uLnTx/>
                <a:uFillTx/>
                <a:latin typeface="Century Gothic" panose="020B0502020202020204"/>
                <a:ea typeface="+mj-ea"/>
                <a:cs typeface="+mj-cs"/>
              </a:rPr>
              <a:t>, Por cuanto subiste al lecho de tu padre; Entonces te envileciste, subiendo a mi estrado.”</a:t>
            </a:r>
          </a:p>
          <a:p>
            <a:pPr algn="just" defTabSz="457200">
              <a:lnSpc>
                <a:spcPct val="100000"/>
              </a:lnSpc>
              <a:spcBef>
                <a:spcPts val="1000"/>
              </a:spcBef>
              <a:buClr>
                <a:srgbClr val="1E5155">
                  <a:lumMod val="40000"/>
                  <a:lumOff val="60000"/>
                </a:srgbClr>
              </a:buClr>
              <a:buSzPct val="80000"/>
              <a:defRPr/>
            </a:pPr>
            <a:endParaRPr lang="es-ES" b="1" dirty="0">
              <a:solidFill>
                <a:prstClr val="white"/>
              </a:solidFill>
              <a:latin typeface="Century Gothic" panose="020B0502020202020204"/>
            </a:endParaRPr>
          </a:p>
          <a:p>
            <a:pPr algn="just" defTabSz="457200">
              <a:lnSpc>
                <a:spcPct val="100000"/>
              </a:lnSpc>
              <a:spcBef>
                <a:spcPts val="1000"/>
              </a:spcBef>
              <a:buClr>
                <a:srgbClr val="1E5155">
                  <a:lumMod val="40000"/>
                  <a:lumOff val="60000"/>
                </a:srgbClr>
              </a:buClr>
              <a:buSzPct val="80000"/>
              <a:defRPr/>
            </a:pPr>
            <a:endParaRPr kumimoji="0" lang="es-ES" b="1" i="0" u="none" strike="noStrike" kern="1200" cap="none" spc="0" normalizeH="0" baseline="0" noProof="0" dirty="0">
              <a:ln>
                <a:noFill/>
              </a:ln>
              <a:solidFill>
                <a:prstClr val="white"/>
              </a:solidFill>
              <a:effectLst/>
              <a:uLnTx/>
              <a:uFillTx/>
              <a:latin typeface="Century Gothic" panose="020B0502020202020204"/>
              <a:ea typeface="+mj-ea"/>
              <a:cs typeface="+mj-cs"/>
            </a:endParaRPr>
          </a:p>
        </p:txBody>
      </p:sp>
    </p:spTree>
    <p:extLst>
      <p:ext uri="{BB962C8B-B14F-4D97-AF65-F5344CB8AC3E}">
        <p14:creationId xmlns:p14="http://schemas.microsoft.com/office/powerpoint/2010/main" val="10820117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id="{CBAD0E0A-F576-4E8B-A01B-D97BC1BBDAE3}" vid="{BD0A4B01-F1E2-47E0-9001-0D659CBADEE4}"/>
    </a:ext>
  </a:extLst>
</a:theme>
</file>

<file path=docProps/app.xml><?xml version="1.0" encoding="utf-8"?>
<Properties xmlns="http://schemas.openxmlformats.org/officeDocument/2006/extended-properties" xmlns:vt="http://schemas.openxmlformats.org/officeDocument/2006/docPropsVTypes">
  <Template>Plantilla la cruz y su sombra</Template>
  <TotalTime>1863</TotalTime>
  <Words>1691</Words>
  <Application>Microsoft Office PowerPoint</Application>
  <PresentationFormat>Panorámica</PresentationFormat>
  <Paragraphs>68</Paragraphs>
  <Slides>25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25</vt:i4>
      </vt:variant>
    </vt:vector>
  </HeadingPairs>
  <TitlesOfParts>
    <vt:vector size="31" baseType="lpstr">
      <vt:lpstr>Aptos</vt:lpstr>
      <vt:lpstr>Aptos Display</vt:lpstr>
      <vt:lpstr>Arial</vt:lpstr>
      <vt:lpstr>Century Gothic</vt:lpstr>
      <vt:lpstr>Wingdings 3</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Ulises Aguero</dc:creator>
  <cp:lastModifiedBy>Ulises Aguero</cp:lastModifiedBy>
  <cp:revision>58</cp:revision>
  <dcterms:created xsi:type="dcterms:W3CDTF">2024-04-21T02:46:20Z</dcterms:created>
  <dcterms:modified xsi:type="dcterms:W3CDTF">2025-03-24T00:27:31Z</dcterms:modified>
</cp:coreProperties>
</file>