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411" r:id="rId6"/>
    <p:sldId id="413" r:id="rId7"/>
    <p:sldId id="414" r:id="rId8"/>
    <p:sldId id="415" r:id="rId9"/>
    <p:sldId id="416" r:id="rId10"/>
    <p:sldId id="417" r:id="rId11"/>
    <p:sldId id="418" r:id="rId12"/>
    <p:sldId id="419" r:id="rId13"/>
    <p:sldId id="420" r:id="rId14"/>
    <p:sldId id="421" r:id="rId15"/>
    <p:sldId id="422" r:id="rId16"/>
    <p:sldId id="423" r:id="rId17"/>
    <p:sldId id="410" r:id="rId18"/>
    <p:sldId id="284" r:id="rId19"/>
    <p:sldId id="259" r:id="rId20"/>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 xmlns:a16="http://schemas.microsoft.com/office/drawing/2014/main"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 xmlns:a16="http://schemas.microsoft.com/office/drawing/2014/main" id="{3D322BFE-1E62-2E26-CB05-D5F920AECD5A}"/>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5" name="Marcador de pie de página 4">
            <a:extLst>
              <a:ext uri="{FF2B5EF4-FFF2-40B4-BE49-F238E27FC236}">
                <a16:creationId xmlns="" xmlns:a16="http://schemas.microsoft.com/office/drawing/2014/main"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 xmlns:a16="http://schemas.microsoft.com/office/drawing/2014/main"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BA23041B-482D-2FF5-7811-4B8CFA186F85}"/>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5" name="Marcador de pie de página 4">
            <a:extLst>
              <a:ext uri="{FF2B5EF4-FFF2-40B4-BE49-F238E27FC236}">
                <a16:creationId xmlns="" xmlns:a16="http://schemas.microsoft.com/office/drawing/2014/main"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 xmlns:a16="http://schemas.microsoft.com/office/drawing/2014/main"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E255BFAD-AD88-6CDB-6164-3B79FF56F567}"/>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5" name="Marcador de pie de página 4">
            <a:extLst>
              <a:ext uri="{FF2B5EF4-FFF2-40B4-BE49-F238E27FC236}">
                <a16:creationId xmlns="" xmlns:a16="http://schemas.microsoft.com/office/drawing/2014/main"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9/15/2024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 xmlns:a16="http://schemas.microsoft.com/office/drawing/2014/main"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4234F3CA-2C4B-4260-981F-F827575B7AE5}"/>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5" name="Marcador de pie de página 4">
            <a:extLst>
              <a:ext uri="{FF2B5EF4-FFF2-40B4-BE49-F238E27FC236}">
                <a16:creationId xmlns="" xmlns:a16="http://schemas.microsoft.com/office/drawing/2014/main"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9/15/2024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 xmlns:a16="http://schemas.microsoft.com/office/drawing/2014/main"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2A38A9EA-CA4A-E775-FEA9-7E4A5E324D56}"/>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5" name="Marcador de pie de página 4">
            <a:extLst>
              <a:ext uri="{FF2B5EF4-FFF2-40B4-BE49-F238E27FC236}">
                <a16:creationId xmlns="" xmlns:a16="http://schemas.microsoft.com/office/drawing/2014/main"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 xmlns:a16="http://schemas.microsoft.com/office/drawing/2014/main"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 xmlns:a16="http://schemas.microsoft.com/office/drawing/2014/main"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 xmlns:a16="http://schemas.microsoft.com/office/drawing/2014/main"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 xmlns:a16="http://schemas.microsoft.com/office/drawing/2014/main" id="{DFED535D-E24D-8707-D970-E6A3975A49A2}"/>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6" name="Marcador de pie de página 5">
            <a:extLst>
              <a:ext uri="{FF2B5EF4-FFF2-40B4-BE49-F238E27FC236}">
                <a16:creationId xmlns="" xmlns:a16="http://schemas.microsoft.com/office/drawing/2014/main"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 xmlns:a16="http://schemas.microsoft.com/office/drawing/2014/main"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 xmlns:a16="http://schemas.microsoft.com/office/drawing/2014/main"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 xmlns:a16="http://schemas.microsoft.com/office/drawing/2014/main"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 xmlns:a16="http://schemas.microsoft.com/office/drawing/2014/main" id="{7C00534B-0C4B-027C-9066-F75E4E16E2F6}"/>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8" name="Marcador de pie de página 7">
            <a:extLst>
              <a:ext uri="{FF2B5EF4-FFF2-40B4-BE49-F238E27FC236}">
                <a16:creationId xmlns="" xmlns:a16="http://schemas.microsoft.com/office/drawing/2014/main"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 xmlns:a16="http://schemas.microsoft.com/office/drawing/2014/main"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 xmlns:a16="http://schemas.microsoft.com/office/drawing/2014/main" id="{8522707B-E948-5CE2-C90C-FB86CC0B7097}"/>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4" name="Marcador de pie de página 3">
            <a:extLst>
              <a:ext uri="{FF2B5EF4-FFF2-40B4-BE49-F238E27FC236}">
                <a16:creationId xmlns="" xmlns:a16="http://schemas.microsoft.com/office/drawing/2014/main"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 xmlns:a16="http://schemas.microsoft.com/office/drawing/2014/main"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2238DB6F-7900-EDD4-0D0D-4843F5B628FA}"/>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3" name="Marcador de pie de página 2">
            <a:extLst>
              <a:ext uri="{FF2B5EF4-FFF2-40B4-BE49-F238E27FC236}">
                <a16:creationId xmlns="" xmlns:a16="http://schemas.microsoft.com/office/drawing/2014/main"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 xmlns:a16="http://schemas.microsoft.com/office/drawing/2014/main"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 xmlns:a16="http://schemas.microsoft.com/office/drawing/2014/main"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 xmlns:a16="http://schemas.microsoft.com/office/drawing/2014/main"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56499695-0D33-4BC4-FCDF-C17AEA4D8873}"/>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6" name="Marcador de pie de página 5">
            <a:extLst>
              <a:ext uri="{FF2B5EF4-FFF2-40B4-BE49-F238E27FC236}">
                <a16:creationId xmlns="" xmlns:a16="http://schemas.microsoft.com/office/drawing/2014/main"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 xmlns:a16="http://schemas.microsoft.com/office/drawing/2014/main"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 xmlns:a16="http://schemas.microsoft.com/office/drawing/2014/main"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 xmlns:a16="http://schemas.microsoft.com/office/drawing/2014/main"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2CC375DF-CAAF-901F-9329-010BBDAD6978}"/>
              </a:ext>
            </a:extLst>
          </p:cNvPr>
          <p:cNvSpPr>
            <a:spLocks noGrp="1"/>
          </p:cNvSpPr>
          <p:nvPr>
            <p:ph type="dt" sz="half" idx="10"/>
          </p:nvPr>
        </p:nvSpPr>
        <p:spPr/>
        <p:txBody>
          <a:bodyPr/>
          <a:lstStyle/>
          <a:p>
            <a:fld id="{A359B9C6-C011-4741-998D-4934121D99A2}" type="datetimeFigureOut">
              <a:rPr lang="es-419" smtClean="0"/>
              <a:pPr/>
              <a:t>15/9/2024</a:t>
            </a:fld>
            <a:endParaRPr lang="es-419"/>
          </a:p>
        </p:txBody>
      </p:sp>
      <p:sp>
        <p:nvSpPr>
          <p:cNvPr id="6" name="Marcador de pie de página 5">
            <a:extLst>
              <a:ext uri="{FF2B5EF4-FFF2-40B4-BE49-F238E27FC236}">
                <a16:creationId xmlns="" xmlns:a16="http://schemas.microsoft.com/office/drawing/2014/main"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 xmlns:a16="http://schemas.microsoft.com/office/drawing/2014/main"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 xmlns:a16="http://schemas.microsoft.com/office/drawing/2014/main"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 xmlns:a16="http://schemas.microsoft.com/office/drawing/2014/main"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15/9/2024</a:t>
            </a:fld>
            <a:endParaRPr lang="es-419"/>
          </a:p>
        </p:txBody>
      </p:sp>
      <p:sp>
        <p:nvSpPr>
          <p:cNvPr id="5" name="Marcador de pie de página 4">
            <a:extLst>
              <a:ext uri="{FF2B5EF4-FFF2-40B4-BE49-F238E27FC236}">
                <a16:creationId xmlns="" xmlns:a16="http://schemas.microsoft.com/office/drawing/2014/main"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 xmlns:a16="http://schemas.microsoft.com/office/drawing/2014/main"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 xmlns:p14="http://schemas.microsoft.com/office/powerpoint/2010/main"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9/15/2024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 xmlns:p14="http://schemas.microsoft.com/office/powerpoint/2010/main"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 xmlns:a16="http://schemas.microsoft.com/office/drawing/2014/main" id="{8680A5DA-4E3B-597C-DD2C-2B874E5D2D48}"/>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“asidos de la palabra de vida, para que en el día de Cristo yo pueda gloriarme de que no he corrido en vano, ni en vano he trabajado…Y aunque sea </a:t>
            </a:r>
            <a:r>
              <a:rPr lang="es-ES" sz="3600" b="1" dirty="0" smtClean="0">
                <a:solidFill>
                  <a:srgbClr val="FFFF00"/>
                </a:solidFill>
                <a:latin typeface="Century Gothic" panose="020B0502020202020204"/>
              </a:rPr>
              <a:t>derramado en libación </a:t>
            </a:r>
            <a:r>
              <a:rPr lang="es-ES" sz="3600" b="1" dirty="0" smtClean="0">
                <a:latin typeface="Century Gothic" panose="020B0502020202020204"/>
              </a:rPr>
              <a:t>sobre el sacrificio y servicio de vuestra fe, me gozo y regocijo con todos vosotros”. </a:t>
            </a:r>
            <a:r>
              <a:rPr lang="es-ES" sz="3600" b="1" dirty="0" smtClean="0">
                <a:latin typeface="Century Gothic" panose="020B0502020202020204"/>
              </a:rPr>
              <a:t> </a:t>
            </a:r>
            <a:r>
              <a:rPr lang="es-ES" sz="3600" b="1" dirty="0" smtClean="0">
                <a:solidFill>
                  <a:srgbClr val="FFC000"/>
                </a:solidFill>
                <a:latin typeface="Century Gothic" panose="020B0502020202020204"/>
              </a:rPr>
              <a:t>Filipenses 2:16-17</a:t>
            </a:r>
            <a:r>
              <a:rPr lang="es-ES" sz="3600" b="1" dirty="0" smtClean="0">
                <a:latin typeface="Century Gothic" panose="020B0502020202020204"/>
              </a:rPr>
              <a:t>.</a:t>
            </a:r>
          </a:p>
          <a:p>
            <a:pPr lvl="0" algn="just" defTabSz="457200">
              <a:lnSpc>
                <a:spcPct val="100000"/>
              </a:lnSpc>
              <a:spcBef>
                <a:spcPts val="1000"/>
              </a:spcBef>
              <a:buClr>
                <a:srgbClr val="1E5155">
                  <a:lumMod val="40000"/>
                  <a:lumOff val="60000"/>
                </a:srgbClr>
              </a:buClr>
              <a:buSzPct val="80000"/>
              <a:defRPr/>
            </a:pPr>
            <a:r>
              <a:rPr lang="es-ES" sz="4000" b="1" dirty="0" smtClean="0">
                <a:solidFill>
                  <a:srgbClr val="FFC000"/>
                </a:solidFill>
                <a:latin typeface="Century Gothic" panose="020B0502020202020204"/>
              </a:rPr>
              <a:t>“Abre mis ojos, y miraré Las maravillas de tu ley”. Salmos 119:18.</a:t>
            </a:r>
            <a:endParaRPr lang="es-ES" sz="4000" b="1" dirty="0" smtClean="0">
              <a:solidFill>
                <a:srgbClr val="FFC000"/>
              </a:solidFill>
              <a:latin typeface="Century Gothic" panose="020B0502020202020204"/>
            </a:endParaRPr>
          </a:p>
          <a:p>
            <a:pPr algn="just" defTabSz="457200">
              <a:lnSpc>
                <a:spcPct val="100000"/>
              </a:lnSpc>
              <a:spcBef>
                <a:spcPts val="1000"/>
              </a:spcBef>
              <a:buClr>
                <a:srgbClr val="1E5155">
                  <a:lumMod val="40000"/>
                  <a:lumOff val="60000"/>
                </a:srgbClr>
              </a:buClr>
              <a:buSzPct val="80000"/>
              <a:defRPr/>
            </a:pPr>
            <a:endParaRPr kumimoji="0" lang="es-ES" sz="40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Cuando  los  tres  poderosos  guerreros  por  el  amor  que  le  tenían  a  David arriesgaron  sus  vidas  para  traerle  una  bebida  del  pozo  de  Belén,  David consideraba  el  agua  demasiado  sagrado  para  beber,  porque  ellos  </a:t>
            </a:r>
            <a:r>
              <a:rPr lang="es-ES" sz="3600" b="1" dirty="0" smtClean="0">
                <a:solidFill>
                  <a:srgbClr val="FFC000"/>
                </a:solidFill>
                <a:latin typeface="Century Gothic" panose="020B0502020202020204"/>
              </a:rPr>
              <a:t>“habían puesto en peligro sus vidas” para obtenerlo; por lo tanto lo derramó delante </a:t>
            </a:r>
            <a:r>
              <a:rPr lang="es-ES" sz="3600" b="1" dirty="0" smtClean="0">
                <a:solidFill>
                  <a:srgbClr val="FFC000"/>
                </a:solidFill>
                <a:latin typeface="Century Gothic" panose="020B0502020202020204"/>
              </a:rPr>
              <a:t>del Señor</a:t>
            </a:r>
            <a:r>
              <a:rPr lang="es-ES" sz="3600" b="1" dirty="0" smtClean="0">
                <a:solidFill>
                  <a:srgbClr val="FFC000"/>
                </a:solidFill>
                <a:latin typeface="Century Gothic" panose="020B0502020202020204"/>
              </a:rPr>
              <a:t>” </a:t>
            </a:r>
            <a:endParaRPr lang="es-ES" sz="3600" b="1" dirty="0" smtClean="0">
              <a:solidFill>
                <a:srgbClr val="FFC000"/>
              </a:solidFill>
              <a:latin typeface="Century Gothic" panose="020B0502020202020204"/>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srgbClr val="FFC000"/>
                </a:solidFill>
                <a:latin typeface="Century Gothic" panose="020B0502020202020204"/>
              </a:rPr>
              <a:t> </a:t>
            </a:r>
            <a:r>
              <a:rPr lang="es-ES" sz="3600" b="1" dirty="0" smtClean="0">
                <a:solidFill>
                  <a:srgbClr val="FFC000"/>
                </a:solidFill>
                <a:latin typeface="Century Gothic" panose="020B0502020202020204"/>
              </a:rPr>
              <a:t>1  Crónicas  11:17-19</a:t>
            </a:r>
            <a:r>
              <a:rPr lang="es-ES" sz="3600" b="1" dirty="0" smtClean="0">
                <a:latin typeface="Century Gothic" panose="020B0502020202020204"/>
              </a:rPr>
              <a:t>. </a:t>
            </a:r>
            <a:endParaRPr kumimoji="0" lang="es-ES" sz="36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La  ofrenda  de  bebida  era  un  tipo  de  Cristo derramándose por nosotros, y el </a:t>
            </a:r>
            <a:r>
              <a:rPr lang="es-ES" sz="3600" b="1" dirty="0" err="1" smtClean="0">
                <a:latin typeface="Century Gothic" panose="020B0502020202020204"/>
              </a:rPr>
              <a:t>antitipo</a:t>
            </a:r>
            <a:r>
              <a:rPr lang="es-ES" sz="3600" b="1" dirty="0" smtClean="0">
                <a:latin typeface="Century Gothic" panose="020B0502020202020204"/>
              </a:rPr>
              <a:t> puede repetirse en la vida de cada uno quien, al igual que Pablo, se regocija en ser derramado sobre el sacrificio y consumido sobre el altar</a:t>
            </a:r>
            <a:r>
              <a:rPr lang="es-ES" sz="3600" b="1" dirty="0" smtClean="0">
                <a:latin typeface="Century Gothic" panose="020B0502020202020204"/>
              </a:rPr>
              <a:t>.</a:t>
            </a:r>
          </a:p>
          <a:p>
            <a:pPr lvl="0"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La ofrenda de bebida sin lugar a dudas está referida en </a:t>
            </a:r>
            <a:r>
              <a:rPr lang="es-ES" sz="3600" b="1" dirty="0" smtClean="0">
                <a:solidFill>
                  <a:srgbClr val="FFC000"/>
                </a:solidFill>
                <a:latin typeface="Century Gothic" panose="020B0502020202020204"/>
              </a:rPr>
              <a:t>Jueces 9:13 </a:t>
            </a:r>
            <a:r>
              <a:rPr lang="es-ES" sz="3600" b="1" dirty="0" smtClean="0">
                <a:latin typeface="Century Gothic" panose="020B0502020202020204"/>
              </a:rPr>
              <a:t>donde se dice que el vino “alegra a Dios y al hombre”. No es el vino tomado en la mesa con los amigos, sino el vino usado en el altar. </a:t>
            </a:r>
            <a:endParaRPr kumimoji="0" lang="es-ES" sz="36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srgbClr val="FFC000"/>
                </a:solidFill>
                <a:latin typeface="Century Gothic" panose="020B0502020202020204"/>
              </a:rPr>
              <a:t>Jueces </a:t>
            </a:r>
            <a:r>
              <a:rPr lang="es-ES" sz="4000" b="1" dirty="0" smtClean="0">
                <a:solidFill>
                  <a:srgbClr val="FFC000"/>
                </a:solidFill>
                <a:latin typeface="Century Gothic" panose="020B0502020202020204"/>
              </a:rPr>
              <a:t>9:13</a:t>
            </a:r>
            <a:endParaRPr lang="es-ES" sz="4000" b="1" dirty="0" smtClean="0">
              <a:latin typeface="Century Gothic" panose="020B0502020202020204"/>
            </a:endParaRPr>
          </a:p>
          <a:p>
            <a:pPr lvl="0" algn="just" defTabSz="457200">
              <a:lnSpc>
                <a:spcPct val="100000"/>
              </a:lnSpc>
              <a:spcBef>
                <a:spcPts val="1000"/>
              </a:spcBef>
              <a:buClr>
                <a:srgbClr val="1E5155">
                  <a:lumMod val="40000"/>
                  <a:lumOff val="60000"/>
                </a:srgbClr>
              </a:buClr>
              <a:buSzPct val="80000"/>
              <a:defRPr/>
            </a:pPr>
            <a:r>
              <a:rPr lang="es-ES" sz="4000" b="1" dirty="0" smtClean="0">
                <a:latin typeface="Century Gothic" panose="020B0502020202020204"/>
              </a:rPr>
              <a:t>13La </a:t>
            </a:r>
            <a:r>
              <a:rPr lang="es-ES" sz="4000" b="1" dirty="0" smtClean="0">
                <a:latin typeface="Century Gothic" panose="020B0502020202020204"/>
              </a:rPr>
              <a:t>vid les respondió: "¿He de dejar mi vino</a:t>
            </a:r>
            <a:r>
              <a:rPr lang="es-ES" sz="4000" b="1" dirty="0" smtClean="0">
                <a:latin typeface="Century Gothic" panose="020B0502020202020204"/>
              </a:rPr>
              <a:t>, que </a:t>
            </a:r>
            <a:r>
              <a:rPr lang="es-ES" sz="4000" b="1" dirty="0" smtClean="0">
                <a:latin typeface="Century Gothic" panose="020B0502020202020204"/>
              </a:rPr>
              <a:t>alegra a Dios y a los hombres, para reinar sobre los árboles?"</a:t>
            </a:r>
            <a:endParaRPr kumimoji="0" lang="es-ES" sz="40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latin typeface="Century Gothic" panose="020B0502020202020204"/>
              </a:rPr>
              <a:t>El vino de la ofrenda de bebida verdaderamente alegraba el corazón de Dios y del  hombre;  porque  al  igual  que  el  agua  de  Belén  derramado  por  David, representaba, cuando se ofrecía con sinceridad, el derramamiento del corazón o vida del pecador delante de Dios.</a:t>
            </a:r>
            <a:endParaRPr kumimoji="0" lang="es-ES" sz="40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Cuando Ana entregó a Samuel al santuario, ella trajo una botella de vino con el animal  para  una  ofrenda  de  holocausto.  Fue  después  que  ella  hubiera expresado la entrega completa de su único hijo al Señor por su ofrenda de holocausto y el vino de la ofrenda de bebida, que ella podía llenar el atrio del templo con su voz de alabanza y agradecimiento. </a:t>
            </a:r>
            <a:r>
              <a:rPr lang="es-ES" sz="3600" b="1" dirty="0" smtClean="0">
                <a:solidFill>
                  <a:srgbClr val="FFC000"/>
                </a:solidFill>
                <a:latin typeface="Century Gothic" panose="020B0502020202020204"/>
              </a:rPr>
              <a:t>1 Samuel 1:24; 2:1-10.</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183" name="Picture 182">
            <a:extLst>
              <a:ext uri="{FF2B5EF4-FFF2-40B4-BE49-F238E27FC236}">
                <a16:creationId xmlns=""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85" name="Oval 184">
            <a:extLst>
              <a:ext uri="{FF2B5EF4-FFF2-40B4-BE49-F238E27FC236}">
                <a16:creationId xmlns=""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89" name="Picture 188">
            <a:extLst>
              <a:ext uri="{FF2B5EF4-FFF2-40B4-BE49-F238E27FC236}">
                <a16:creationId xmlns=""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535055" y="457201"/>
            <a:ext cx="8549470" cy="773974"/>
          </a:xfrm>
        </p:spPr>
        <p:txBody>
          <a:bodyPr vert="horz" lIns="91440" tIns="45720" rIns="91440" bIns="45720" rtlCol="0" anchor="b">
            <a:normAutofit/>
          </a:bodyPr>
          <a:lstStyle/>
          <a:p>
            <a:pPr>
              <a:lnSpc>
                <a:spcPct val="90000"/>
              </a:lnSpc>
            </a:pPr>
            <a:r>
              <a:rPr lang="es-ES" sz="4400" b="1" dirty="0" smtClean="0">
                <a:solidFill>
                  <a:srgbClr val="EBEBEB"/>
                </a:solidFill>
              </a:rPr>
              <a:t>La Ofrenda </a:t>
            </a:r>
            <a:r>
              <a:rPr lang="es-ES" sz="4400" b="1" dirty="0" smtClean="0">
                <a:solidFill>
                  <a:srgbClr val="EBEBEB"/>
                </a:solidFill>
              </a:rPr>
              <a:t>Bebible</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 xmlns:a16="http://schemas.microsoft.com/office/drawing/2014/main" id="{EA1C8458-DBAA-4D00-98AC-E9890360D5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 name="Picture 2"/>
          <p:cNvPicPr>
            <a:picLocks noChangeAspect="1" noChangeArrowheads="1"/>
          </p:cNvPicPr>
          <p:nvPr/>
        </p:nvPicPr>
        <p:blipFill>
          <a:blip r:embed="rId6" cstate="print"/>
          <a:srcRect l="13654" t="41428" r="11851" b="23750"/>
          <a:stretch>
            <a:fillRect/>
          </a:stretch>
        </p:blipFill>
        <p:spPr bwMode="auto">
          <a:xfrm>
            <a:off x="-1" y="1933302"/>
            <a:ext cx="12227639" cy="4924697"/>
          </a:xfrm>
          <a:prstGeom prst="rect">
            <a:avLst/>
          </a:prstGeom>
          <a:noFill/>
          <a:ln w="9525">
            <a:noFill/>
            <a:miter lim="800000"/>
            <a:headEnd/>
            <a:tailEnd/>
          </a:ln>
        </p:spPr>
      </p:pic>
    </p:spTree>
    <p:extLst>
      <p:ext uri="{BB962C8B-B14F-4D97-AF65-F5344CB8AC3E}">
        <p14:creationId xmlns="" xmlns:p14="http://schemas.microsoft.com/office/powerpoint/2010/main" val="2298460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 xmlns:a16="http://schemas.microsoft.com/office/drawing/2014/main" id="{2D8FDD8E-CD0E-8DAD-43A3-9A5B7F55511E}"/>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12061" y="0"/>
            <a:ext cx="12192000" cy="6858000"/>
          </a:xfrm>
          <a:prstGeom prst="rect">
            <a:avLst/>
          </a:prstGeom>
        </p:spPr>
      </p:pic>
      <p:sp>
        <p:nvSpPr>
          <p:cNvPr id="4" name="CuadroTexto 3">
            <a:extLst>
              <a:ext uri="{FF2B5EF4-FFF2-40B4-BE49-F238E27FC236}">
                <a16:creationId xmlns="" xmlns:a16="http://schemas.microsoft.com/office/drawing/2014/main" id="{B7F75417-8BC0-431B-9DD0-3952FEF3CE45}"/>
              </a:ext>
            </a:extLst>
          </p:cNvPr>
          <p:cNvSpPr txBox="1"/>
          <p:nvPr/>
        </p:nvSpPr>
        <p:spPr>
          <a:xfrm>
            <a:off x="258289" y="1483351"/>
            <a:ext cx="5157427" cy="1384995"/>
          </a:xfrm>
          <a:prstGeom prst="rect">
            <a:avLst/>
          </a:prstGeom>
          <a:noFill/>
        </p:spPr>
        <p:txBody>
          <a:bodyPr wrap="square" rtlCol="0">
            <a:spAutoFit/>
          </a:bodyPr>
          <a:lstStyle/>
          <a:p>
            <a:pPr lvl="0" algn="just" defTabSz="457200">
              <a:defRPr/>
            </a:pPr>
            <a:r>
              <a:rPr lang="es-ES" sz="2800" dirty="0" smtClean="0"/>
              <a:t>La ofrenda de bebida estaba conectada tanto con el sacrificio como con</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 xmlns:a16="http://schemas.microsoft.com/office/drawing/2014/main" id="{2B80B65F-4774-4B34-B211-5F7CCD9DB0D1}"/>
              </a:ext>
            </a:extLst>
          </p:cNvPr>
          <p:cNvSpPr txBox="1"/>
          <p:nvPr/>
        </p:nvSpPr>
        <p:spPr>
          <a:xfrm>
            <a:off x="357360" y="532076"/>
            <a:ext cx="4915382" cy="954107"/>
          </a:xfrm>
          <a:prstGeom prst="rect">
            <a:avLst/>
          </a:prstGeom>
          <a:noFill/>
        </p:spPr>
        <p:txBody>
          <a:bodyPr wrap="square" rtlCol="0">
            <a:spAutoFit/>
          </a:bodyPr>
          <a:lstStyle/>
          <a:p>
            <a:pPr lvl="0" defTabSz="457200">
              <a:defRPr/>
            </a:pPr>
            <a:r>
              <a:rPr lang="es-ES" sz="2800" dirty="0" smtClean="0"/>
              <a:t>Jacob usó la ofrenda de bebida para mostrar</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 xmlns:a16="http://schemas.microsoft.com/office/drawing/2014/main" id="{3C95100F-E8B5-4CF3-9E17-D707427B80EE}"/>
              </a:ext>
            </a:extLst>
          </p:cNvPr>
          <p:cNvSpPr txBox="1"/>
          <p:nvPr/>
        </p:nvSpPr>
        <p:spPr>
          <a:xfrm>
            <a:off x="317412" y="4115681"/>
            <a:ext cx="4803412" cy="1384995"/>
          </a:xfrm>
          <a:prstGeom prst="rect">
            <a:avLst/>
          </a:prstGeom>
          <a:noFill/>
        </p:spPr>
        <p:txBody>
          <a:bodyPr wrap="square" rtlCol="0">
            <a:spAutoFit/>
          </a:bodyPr>
          <a:lstStyle/>
          <a:p>
            <a:pPr lvl="0" algn="just" defTabSz="457200">
              <a:defRPr/>
            </a:pPr>
            <a:r>
              <a:rPr lang="es-ES" sz="2800" dirty="0" smtClean="0"/>
              <a:t>Pablo utilizó la ofrenda de bebida como ilustración de</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 xmlns:a16="http://schemas.microsoft.com/office/drawing/2014/main" id="{484CE96C-CBE3-40DD-869A-7E653E50D465}"/>
              </a:ext>
            </a:extLst>
          </p:cNvPr>
          <p:cNvSpPr txBox="1"/>
          <p:nvPr/>
        </p:nvSpPr>
        <p:spPr>
          <a:xfrm>
            <a:off x="400282" y="5385865"/>
            <a:ext cx="4803412" cy="954107"/>
          </a:xfrm>
          <a:prstGeom prst="rect">
            <a:avLst/>
          </a:prstGeom>
          <a:noFill/>
        </p:spPr>
        <p:txBody>
          <a:bodyPr wrap="square" rtlCol="0">
            <a:spAutoFit/>
          </a:bodyPr>
          <a:lstStyle/>
          <a:p>
            <a:pPr lvl="0" defTabSz="457200">
              <a:defRPr/>
            </a:pPr>
            <a:r>
              <a:rPr lang="es-ES" sz="2800" dirty="0" smtClean="0"/>
              <a:t>Ana trajo una botella de vino </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 xmlns:a16="http://schemas.microsoft.com/office/drawing/2014/main" id="{BADEAE86-D7E0-4E67-860F-EC436B06AF60}"/>
              </a:ext>
            </a:extLst>
          </p:cNvPr>
          <p:cNvSpPr txBox="1"/>
          <p:nvPr/>
        </p:nvSpPr>
        <p:spPr>
          <a:xfrm>
            <a:off x="317412" y="2961408"/>
            <a:ext cx="4933015" cy="954107"/>
          </a:xfrm>
          <a:prstGeom prst="rect">
            <a:avLst/>
          </a:prstGeom>
          <a:noFill/>
        </p:spPr>
        <p:txBody>
          <a:bodyPr wrap="square" rtlCol="0">
            <a:spAutoFit/>
          </a:bodyPr>
          <a:lstStyle/>
          <a:p>
            <a:pPr lvl="0" defTabSz="457200">
              <a:defRPr/>
            </a:pPr>
            <a:r>
              <a:rPr lang="es-ES" sz="2800" dirty="0" smtClean="0"/>
              <a:t>No se permitía derramar la ofrenda de bebida sobre</a:t>
            </a:r>
            <a:endParaRPr lang="es-ES" sz="2800" dirty="0">
              <a:solidFill>
                <a:prstClr val="white"/>
              </a:solidFill>
              <a:latin typeface="Calibri" panose="020F0502020204030204"/>
            </a:endParaRPr>
          </a:p>
        </p:txBody>
      </p:sp>
      <p:sp>
        <p:nvSpPr>
          <p:cNvPr id="9" name="CuadroTexto 8">
            <a:extLst>
              <a:ext uri="{FF2B5EF4-FFF2-40B4-BE49-F238E27FC236}">
                <a16:creationId xmlns="" xmlns:a16="http://schemas.microsoft.com/office/drawing/2014/main" id="{DB4BBA2C-AD84-4635-BFED-A54A24D56E2B}"/>
              </a:ext>
            </a:extLst>
          </p:cNvPr>
          <p:cNvSpPr txBox="1"/>
          <p:nvPr/>
        </p:nvSpPr>
        <p:spPr>
          <a:xfrm>
            <a:off x="5661943" y="4043413"/>
            <a:ext cx="6483306"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smtClean="0"/>
              <a:t>El altar de incienso</a:t>
            </a:r>
            <a:endParaRPr lang="es-ES" sz="3200" dirty="0">
              <a:solidFill>
                <a:prstClr val="white"/>
              </a:solidFill>
              <a:latin typeface="Calibri" panose="020F0502020204030204"/>
            </a:endParaRPr>
          </a:p>
        </p:txBody>
      </p:sp>
      <p:sp>
        <p:nvSpPr>
          <p:cNvPr id="11" name="CuadroTexto 10">
            <a:extLst>
              <a:ext uri="{FF2B5EF4-FFF2-40B4-BE49-F238E27FC236}">
                <a16:creationId xmlns="" xmlns:a16="http://schemas.microsoft.com/office/drawing/2014/main" id="{707CBC07-791E-485A-931D-932FDFAF0D6C}"/>
              </a:ext>
            </a:extLst>
          </p:cNvPr>
          <p:cNvSpPr txBox="1"/>
          <p:nvPr/>
        </p:nvSpPr>
        <p:spPr>
          <a:xfrm>
            <a:off x="5661943" y="362799"/>
            <a:ext cx="5332006" cy="646331"/>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3600" dirty="0" smtClean="0"/>
              <a:t>Prácticas idólatras</a:t>
            </a:r>
            <a:endParaRPr kumimoji="0" lang="es-E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 xmlns:a16="http://schemas.microsoft.com/office/drawing/2014/main" id="{4D4C28EC-9574-47D6-8D4C-A2D48F991BF0}"/>
              </a:ext>
            </a:extLst>
          </p:cNvPr>
          <p:cNvSpPr txBox="1"/>
          <p:nvPr/>
        </p:nvSpPr>
        <p:spPr>
          <a:xfrm>
            <a:off x="5661943" y="2839190"/>
            <a:ext cx="6427788" cy="584775"/>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C. </a:t>
            </a:r>
            <a:r>
              <a:rPr lang="es-ES" sz="3200" dirty="0" smtClean="0"/>
              <a:t>Una libación derramada</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 xmlns:a16="http://schemas.microsoft.com/office/drawing/2014/main" id="{570408FA-21B6-4E50-A2CA-A06FB9771535}"/>
              </a:ext>
            </a:extLst>
          </p:cNvPr>
          <p:cNvSpPr txBox="1"/>
          <p:nvPr/>
        </p:nvSpPr>
        <p:spPr>
          <a:xfrm>
            <a:off x="5677506" y="5704918"/>
            <a:ext cx="6181510"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800" dirty="0" smtClean="0"/>
              <a:t>Su total devoción a Dios</a:t>
            </a:r>
            <a:endParaRPr lang="es-ES" sz="2400" dirty="0">
              <a:solidFill>
                <a:prstClr val="white"/>
              </a:solidFill>
              <a:latin typeface="Calibri" panose="020F0502020204030204"/>
            </a:endParaRPr>
          </a:p>
        </p:txBody>
      </p:sp>
      <p:sp>
        <p:nvSpPr>
          <p:cNvPr id="14" name="CuadroTexto 13">
            <a:extLst>
              <a:ext uri="{FF2B5EF4-FFF2-40B4-BE49-F238E27FC236}">
                <a16:creationId xmlns="" xmlns:a16="http://schemas.microsoft.com/office/drawing/2014/main" id="{D52AD20F-C77A-4B88-B6A1-2718AE27E03B}"/>
              </a:ext>
            </a:extLst>
          </p:cNvPr>
          <p:cNvSpPr txBox="1"/>
          <p:nvPr/>
        </p:nvSpPr>
        <p:spPr>
          <a:xfrm>
            <a:off x="5604760" y="1604343"/>
            <a:ext cx="7260234" cy="1015663"/>
          </a:xfrm>
          <a:prstGeom prst="rect">
            <a:avLst/>
          </a:prstGeom>
          <a:noFill/>
        </p:spPr>
        <p:txBody>
          <a:bodyPr wrap="square" rtlCol="0">
            <a:spAutoFit/>
          </a:bodyPr>
          <a:lstStyle/>
          <a:p>
            <a:pPr>
              <a:defRPr/>
            </a:pPr>
            <a:r>
              <a:rPr lang="es-DO" sz="3200" dirty="0">
                <a:solidFill>
                  <a:srgbClr val="FFFF00"/>
                </a:solidFill>
                <a:latin typeface="Calibri" panose="020F0502020204030204"/>
              </a:rPr>
              <a:t>B</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a:t>
            </a:r>
            <a:r>
              <a:rPr lang="es-ES" sz="3200" dirty="0" smtClean="0">
                <a:solidFill>
                  <a:prstClr val="white"/>
                </a:solidFill>
              </a:rPr>
              <a:t> </a:t>
            </a:r>
            <a:r>
              <a:rPr lang="es-ES" sz="3200" dirty="0" smtClean="0"/>
              <a:t>1 Samuel </a:t>
            </a:r>
            <a:r>
              <a:rPr lang="es-ES" sz="3200" dirty="0" smtClean="0"/>
              <a:t>2:27</a:t>
            </a:r>
            <a:endParaRPr lang="es-ES" sz="3200" dirty="0" smtClean="0">
              <a:solidFill>
                <a:prstClr val="white"/>
              </a:solidFill>
              <a:latin typeface="Calibri" panose="020F0502020204030204"/>
            </a:endParaRPr>
          </a:p>
          <a:p>
            <a:pPr lvl="0">
              <a:defRPr/>
            </a:pP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 xmlns:a16="http://schemas.microsoft.com/office/drawing/2014/main" id="{DB4BBA2C-AD84-4635-BFED-A54A24D56E2B}"/>
              </a:ext>
            </a:extLst>
          </p:cNvPr>
          <p:cNvSpPr txBox="1"/>
          <p:nvPr/>
        </p:nvSpPr>
        <p:spPr>
          <a:xfrm>
            <a:off x="5681800" y="4915039"/>
            <a:ext cx="6483306" cy="584775"/>
          </a:xfrm>
          <a:prstGeom prst="rect">
            <a:avLst/>
          </a:prstGeom>
          <a:noFill/>
        </p:spPr>
        <p:txBody>
          <a:bodyPr wrap="square" rtlCol="0">
            <a:spAutoFit/>
          </a:bodyPr>
          <a:lstStyle/>
          <a:p>
            <a:pPr lvl="0" defTabSz="457200">
              <a:defRPr/>
            </a:pPr>
            <a:r>
              <a:rPr lang="es-DO" sz="3200" dirty="0" smtClean="0">
                <a:solidFill>
                  <a:srgbClr val="FFFF00"/>
                </a:solidFill>
                <a:latin typeface="Calibri" panose="020F0502020204030204"/>
              </a:rPr>
              <a:t>E</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lang="es-ES" sz="3200" dirty="0" smtClean="0"/>
              <a:t>1 Samuel 1:24</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nodeType="clickEffect">
                                  <p:stCondLst>
                                    <p:cond delay="0"/>
                                  </p:stCondLst>
                                  <p:childTnLst>
                                    <p:animClr clrSpc="hsl" dir="cw">
                                      <p:cBhvr override="childStyle">
                                        <p:cTn id="10" dur="500" fill="hold"/>
                                        <p:tgtEl>
                                          <p:spTgt spid="13"/>
                                        </p:tgtEl>
                                        <p:attrNameLst>
                                          <p:attrName>style.color</p:attrName>
                                        </p:attrNameLst>
                                      </p:cBhvr>
                                      <p:by>
                                        <p:hsl h="7200000" s="0" l="0"/>
                                      </p:by>
                                    </p:animClr>
                                    <p:animClr clrSpc="hsl" dir="cw">
                                      <p:cBhvr>
                                        <p:cTn id="11" dur="500" fill="hold"/>
                                        <p:tgtEl>
                                          <p:spTgt spid="13"/>
                                        </p:tgtEl>
                                        <p:attrNameLst>
                                          <p:attrName>fillcolor</p:attrName>
                                        </p:attrNameLst>
                                      </p:cBhvr>
                                      <p:by>
                                        <p:hsl h="7200000" s="0" l="0"/>
                                      </p:by>
                                    </p:animClr>
                                    <p:animClr clrSpc="hsl" dir="cw">
                                      <p:cBhvr>
                                        <p:cTn id="12" dur="500" fill="hold"/>
                                        <p:tgtEl>
                                          <p:spTgt spid="13"/>
                                        </p:tgtEl>
                                        <p:attrNameLst>
                                          <p:attrName>stroke.color</p:attrName>
                                        </p:attrNameLst>
                                      </p:cBhvr>
                                      <p:by>
                                        <p:hsl h="7200000" s="0" l="0"/>
                                      </p:by>
                                    </p:animClr>
                                    <p:set>
                                      <p:cBhvr>
                                        <p:cTn id="13" dur="500" fill="hold"/>
                                        <p:tgtEl>
                                          <p:spTgt spid="13"/>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11"/>
                                        </p:tgtEl>
                                        <p:attrNameLst>
                                          <p:attrName>style.color</p:attrName>
                                        </p:attrNameLst>
                                      </p:cBhvr>
                                      <p:by>
                                        <p:hsl h="7200000" s="0" l="0"/>
                                      </p:by>
                                    </p:animClr>
                                    <p:animClr clrSpc="hsl" dir="cw">
                                      <p:cBhvr>
                                        <p:cTn id="22" dur="500" fill="hold"/>
                                        <p:tgtEl>
                                          <p:spTgt spid="11"/>
                                        </p:tgtEl>
                                        <p:attrNameLst>
                                          <p:attrName>fillcolor</p:attrName>
                                        </p:attrNameLst>
                                      </p:cBhvr>
                                      <p:by>
                                        <p:hsl h="7200000" s="0" l="0"/>
                                      </p:by>
                                    </p:animClr>
                                    <p:animClr clrSpc="hsl" dir="cw">
                                      <p:cBhvr>
                                        <p:cTn id="23" dur="500" fill="hold"/>
                                        <p:tgtEl>
                                          <p:spTgt spid="11"/>
                                        </p:tgtEl>
                                        <p:attrNameLst>
                                          <p:attrName>stroke.color</p:attrName>
                                        </p:attrNameLst>
                                      </p:cBhvr>
                                      <p:by>
                                        <p:hsl h="7200000" s="0" l="0"/>
                                      </p:by>
                                    </p:animClr>
                                    <p:set>
                                      <p:cBhvr>
                                        <p:cTn id="24" dur="500" fill="hold"/>
                                        <p:tgtEl>
                                          <p:spTgt spid="11"/>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9"/>
                                        </p:tgtEl>
                                        <p:attrNameLst>
                                          <p:attrName>style.color</p:attrName>
                                        </p:attrNameLst>
                                      </p:cBhvr>
                                      <p:by>
                                        <p:hsl h="7200000" s="0" l="0"/>
                                      </p:by>
                                    </p:animClr>
                                    <p:animClr clrSpc="hsl" dir="cw">
                                      <p:cBhvr>
                                        <p:cTn id="33" dur="500" fill="hold"/>
                                        <p:tgtEl>
                                          <p:spTgt spid="9"/>
                                        </p:tgtEl>
                                        <p:attrNameLst>
                                          <p:attrName>fillcolor</p:attrName>
                                        </p:attrNameLst>
                                      </p:cBhvr>
                                      <p:by>
                                        <p:hsl h="7200000" s="0" l="0"/>
                                      </p:by>
                                    </p:animClr>
                                    <p:animClr clrSpc="hsl" dir="cw">
                                      <p:cBhvr>
                                        <p:cTn id="34" dur="500" fill="hold"/>
                                        <p:tgtEl>
                                          <p:spTgt spid="9"/>
                                        </p:tgtEl>
                                        <p:attrNameLst>
                                          <p:attrName>stroke.color</p:attrName>
                                        </p:attrNameLst>
                                      </p:cBhvr>
                                      <p:by>
                                        <p:hsl h="7200000" s="0" l="0"/>
                                      </p:by>
                                    </p:animClr>
                                    <p:set>
                                      <p:cBhvr>
                                        <p:cTn id="35" dur="500" fill="hold"/>
                                        <p:tgtEl>
                                          <p:spTgt spid="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2"/>
                                        </p:tgtEl>
                                        <p:attrNameLst>
                                          <p:attrName>style.color</p:attrName>
                                        </p:attrNameLst>
                                      </p:cBhvr>
                                      <p:by>
                                        <p:hsl h="7200000" s="0" l="0"/>
                                      </p:by>
                                    </p:animClr>
                                    <p:animClr clrSpc="hsl" dir="cw">
                                      <p:cBhvr>
                                        <p:cTn id="44" dur="500" fill="hold"/>
                                        <p:tgtEl>
                                          <p:spTgt spid="12"/>
                                        </p:tgtEl>
                                        <p:attrNameLst>
                                          <p:attrName>fillcolor</p:attrName>
                                        </p:attrNameLst>
                                      </p:cBhvr>
                                      <p:by>
                                        <p:hsl h="7200000" s="0" l="0"/>
                                      </p:by>
                                    </p:animClr>
                                    <p:animClr clrSpc="hsl" dir="cw">
                                      <p:cBhvr>
                                        <p:cTn id="45" dur="500" fill="hold"/>
                                        <p:tgtEl>
                                          <p:spTgt spid="12"/>
                                        </p:tgtEl>
                                        <p:attrNameLst>
                                          <p:attrName>stroke.color</p:attrName>
                                        </p:attrNameLst>
                                      </p:cBhvr>
                                      <p:by>
                                        <p:hsl h="7200000" s="0" l="0"/>
                                      </p:by>
                                    </p:animClr>
                                    <p:set>
                                      <p:cBhvr>
                                        <p:cTn id="46" dur="500" fill="hold"/>
                                        <p:tgtEl>
                                          <p:spTgt spid="12"/>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6"/>
                                        </p:tgtEl>
                                        <p:attrNameLst>
                                          <p:attrName>style.color</p:attrName>
                                        </p:attrNameLst>
                                      </p:cBhvr>
                                      <p:by>
                                        <p:hsl h="7200000" s="0" l="0"/>
                                      </p:by>
                                    </p:animClr>
                                    <p:animClr clrSpc="hsl" dir="cw">
                                      <p:cBhvr>
                                        <p:cTn id="55" dur="500" fill="hold"/>
                                        <p:tgtEl>
                                          <p:spTgt spid="16"/>
                                        </p:tgtEl>
                                        <p:attrNameLst>
                                          <p:attrName>fillcolor</p:attrName>
                                        </p:attrNameLst>
                                      </p:cBhvr>
                                      <p:by>
                                        <p:hsl h="7200000" s="0" l="0"/>
                                      </p:by>
                                    </p:animClr>
                                    <p:animClr clrSpc="hsl" dir="cw">
                                      <p:cBhvr>
                                        <p:cTn id="56" dur="500" fill="hold"/>
                                        <p:tgtEl>
                                          <p:spTgt spid="16"/>
                                        </p:tgtEl>
                                        <p:attrNameLst>
                                          <p:attrName>stroke.color</p:attrName>
                                        </p:attrNameLst>
                                      </p:cBhvr>
                                      <p:by>
                                        <p:hsl h="7200000" s="0" l="0"/>
                                      </p:by>
                                    </p:animClr>
                                    <p:set>
                                      <p:cBhvr>
                                        <p:cTn id="57"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 xmlns:a16="http://schemas.microsoft.com/office/drawing/2014/main" id="{0047927D-8278-105D-702C-2B24C0BC0638}"/>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 xmlns:a16="http://schemas.microsoft.com/office/drawing/2014/main" id="{E575D3F2-26D6-77A2-D051-73489A17DA74}"/>
              </a:ext>
            </a:extLst>
          </p:cNvPr>
          <p:cNvSpPr txBox="1"/>
          <p:nvPr/>
        </p:nvSpPr>
        <p:spPr>
          <a:xfrm>
            <a:off x="5833241" y="561028"/>
            <a:ext cx="6045898" cy="4524315"/>
          </a:xfrm>
          <a:prstGeom prst="rect">
            <a:avLst/>
          </a:prstGeom>
          <a:noFill/>
        </p:spPr>
        <p:txBody>
          <a:bodyPr wrap="square" rtlCol="0">
            <a:spAutoFit/>
          </a:bodyPr>
          <a:lstStyle/>
          <a:p>
            <a:pPr defTabSz="457200"/>
            <a:r>
              <a:rPr lang="es-DO" sz="4800" b="1" dirty="0" smtClean="0">
                <a:solidFill>
                  <a:srgbClr val="FFFF00"/>
                </a:solidFill>
                <a:latin typeface="Century Gothic" panose="020B0502020202020204"/>
              </a:rPr>
              <a:t>¿Te comprometes a meditar más en la sangre de Cristo derramada por ti en la cruz del calvario?</a:t>
            </a:r>
            <a:endParaRPr lang="en-US" sz="4800" b="1" dirty="0">
              <a:solidFill>
                <a:srgbClr val="FFFF00"/>
              </a:solidFill>
              <a:latin typeface="Century Gothic" panose="020B0502020202020204"/>
            </a:endParaRPr>
          </a:p>
        </p:txBody>
      </p:sp>
    </p:spTree>
    <p:extLst>
      <p:ext uri="{BB962C8B-B14F-4D97-AF65-F5344CB8AC3E}">
        <p14:creationId xmlns="" xmlns:p14="http://schemas.microsoft.com/office/powerpoint/2010/main" val="230353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a:t>
            </a:r>
            <a:r>
              <a:rPr lang="es-ES" sz="7200" b="1" dirty="0" smtClean="0">
                <a:solidFill>
                  <a:schemeClr val="accent2">
                    <a:lumMod val="40000"/>
                    <a:lumOff val="60000"/>
                  </a:schemeClr>
                </a:solidFill>
              </a:rPr>
              <a:t>V: Ofrendas Varias</a:t>
            </a:r>
            <a:r>
              <a:rPr lang="es-DO" sz="7200" b="1" dirty="0"/>
              <a:t/>
            </a:r>
            <a:br>
              <a:rPr lang="es-DO" sz="7200" b="1" dirty="0"/>
            </a:br>
            <a:r>
              <a:rPr lang="es-DO" sz="4000" b="1" dirty="0"/>
              <a:t/>
            </a:r>
            <a:br>
              <a:rPr lang="es-DO" sz="4000" b="1" dirty="0"/>
            </a:br>
            <a:r>
              <a:rPr lang="es-ES" sz="6600" b="1" dirty="0" smtClean="0">
                <a:solidFill>
                  <a:srgbClr val="EBEBEB"/>
                </a:solidFill>
                <a:latin typeface="Century Gothic" panose="020B0502020202020204"/>
              </a:rPr>
              <a:t>Capítulo XIX: La Ofrenda </a:t>
            </a:r>
            <a:r>
              <a:rPr lang="es-ES" sz="6600" b="1" dirty="0" smtClean="0">
                <a:solidFill>
                  <a:srgbClr val="EBEBEB"/>
                </a:solidFill>
                <a:latin typeface="Century Gothic" panose="020B0502020202020204"/>
              </a:rPr>
              <a:t>Bebible.</a:t>
            </a:r>
            <a:endParaRPr lang="en-US" sz="7200" b="1" dirty="0"/>
          </a:p>
        </p:txBody>
      </p:sp>
      <p:pic>
        <p:nvPicPr>
          <p:cNvPr id="5" name="4 Imagen" descr="image288.png"/>
          <p:cNvPicPr>
            <a:picLocks noChangeAspect="1"/>
          </p:cNvPicPr>
          <p:nvPr/>
        </p:nvPicPr>
        <p:blipFill>
          <a:blip r:embed="rId3" cstate="print"/>
          <a:stretch>
            <a:fillRect/>
          </a:stretch>
        </p:blipFill>
        <p:spPr>
          <a:xfrm>
            <a:off x="7767424" y="3526972"/>
            <a:ext cx="3174274" cy="31742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1880141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0"/>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La ofrenda de bebida era celebrada mucho antes que fuera establecido el servicio del santuario en el Sinaí.</a:t>
            </a: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Después que el Señor le apareciera a Jacob en Betel y dijo: </a:t>
            </a:r>
            <a:r>
              <a:rPr lang="es-ES" sz="3600" b="1" dirty="0" smtClean="0">
                <a:solidFill>
                  <a:srgbClr val="FFC000"/>
                </a:solidFill>
                <a:latin typeface="Century Gothic" panose="020B0502020202020204"/>
              </a:rPr>
              <a:t>“No se dirá más tu nombre Jacob,</a:t>
            </a:r>
            <a:r>
              <a:rPr lang="es-ES" sz="3600" b="1" dirty="0" smtClean="0">
                <a:solidFill>
                  <a:prstClr val="white"/>
                </a:solidFill>
                <a:latin typeface="Century Gothic" panose="020B0502020202020204"/>
              </a:rPr>
              <a:t> [un suplantador], </a:t>
            </a:r>
            <a:r>
              <a:rPr lang="es-ES" sz="3600" b="1" dirty="0" smtClean="0">
                <a:solidFill>
                  <a:srgbClr val="FFC000"/>
                </a:solidFill>
                <a:latin typeface="Century Gothic" panose="020B0502020202020204"/>
              </a:rPr>
              <a:t>Génesis 27:36,  sino Israel; </a:t>
            </a:r>
            <a:r>
              <a:rPr lang="es-ES" sz="3600" b="1" dirty="0" smtClean="0">
                <a:solidFill>
                  <a:prstClr val="white"/>
                </a:solidFill>
                <a:latin typeface="Century Gothic" panose="020B0502020202020204"/>
              </a:rPr>
              <a:t>[un príncipe de Dios] </a:t>
            </a:r>
            <a:r>
              <a:rPr lang="es-ES" sz="3600" b="1" dirty="0" smtClean="0">
                <a:solidFill>
                  <a:srgbClr val="FFC000"/>
                </a:solidFill>
                <a:latin typeface="Century Gothic" panose="020B0502020202020204"/>
              </a:rPr>
              <a:t>“será tú nombre” Génesis 32:28</a:t>
            </a:r>
            <a:r>
              <a:rPr lang="es-ES" sz="3600" b="1" dirty="0" smtClean="0">
                <a:solidFill>
                  <a:prstClr val="white"/>
                </a:solidFill>
                <a:latin typeface="Century Gothic" panose="020B0502020202020204"/>
              </a:rPr>
              <a:t> Jacob se sintió tan agradecido con el Señor que colocó una piedra en el lugar donde Él le había hablado, y derramó una bebida de ofrenda sobre la misma, </a:t>
            </a:r>
            <a:r>
              <a:rPr lang="es-ES" sz="3600" b="1" dirty="0" smtClean="0">
                <a:solidFill>
                  <a:srgbClr val="FFC000"/>
                </a:solidFill>
                <a:latin typeface="Century Gothic" panose="020B0502020202020204"/>
              </a:rPr>
              <a:t>Génesis 35:10-14</a:t>
            </a:r>
            <a:r>
              <a:rPr lang="es-ES" sz="3600" b="1" dirty="0" smtClean="0">
                <a:solidFill>
                  <a:prstClr val="white"/>
                </a:solidFill>
                <a:latin typeface="Century Gothic" panose="020B0502020202020204"/>
              </a:rPr>
              <a:t>, demostrando así su voluntad de derramar su vida, si fuera necesaria, por la causa de Dios. </a:t>
            </a:r>
            <a:endParaRPr kumimoji="0" lang="es-ES" sz="36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prstClr val="white"/>
                </a:solidFill>
                <a:latin typeface="Century Gothic" panose="020B0502020202020204"/>
              </a:rPr>
              <a:t>La ofrenda de bebida era vino, pero nunca era tomado ni por los sacerdotes o el pueblo; era derramado delante del Señor. No cabe duda que el vino era escogido para la ofrenda de bebida por la misma razón que era usada en la celebración de la cena del Señor, como emblema de la vida de Cristo,  </a:t>
            </a:r>
            <a:r>
              <a:rPr lang="es-ES" sz="3600" b="1" dirty="0" smtClean="0">
                <a:solidFill>
                  <a:srgbClr val="FFC000"/>
                </a:solidFill>
                <a:latin typeface="Century Gothic" panose="020B0502020202020204"/>
              </a:rPr>
              <a:t>Levítico  17:11;  Mateo  26:27-28</a:t>
            </a:r>
            <a:r>
              <a:rPr lang="es-ES" sz="3600" b="1" dirty="0" smtClean="0">
                <a:solidFill>
                  <a:prstClr val="white"/>
                </a:solidFill>
                <a:latin typeface="Century Gothic" panose="020B0502020202020204"/>
              </a:rPr>
              <a:t>,  quien  </a:t>
            </a:r>
            <a:r>
              <a:rPr lang="es-ES" sz="3600" b="1" dirty="0" smtClean="0">
                <a:solidFill>
                  <a:srgbClr val="FFC000"/>
                </a:solidFill>
                <a:latin typeface="Century Gothic" panose="020B0502020202020204"/>
              </a:rPr>
              <a:t>“derramó  su  alma  hasta  la muerte”</a:t>
            </a:r>
            <a:r>
              <a:rPr lang="es-ES" sz="3600" b="1" dirty="0" smtClean="0">
                <a:solidFill>
                  <a:prstClr val="white"/>
                </a:solidFill>
                <a:latin typeface="Century Gothic" panose="020B0502020202020204"/>
              </a:rPr>
              <a:t>, para redimir una raza perdida. </a:t>
            </a:r>
            <a:r>
              <a:rPr lang="es-ES" sz="3600" b="1" dirty="0" smtClean="0">
                <a:solidFill>
                  <a:srgbClr val="FFC000"/>
                </a:solidFill>
                <a:latin typeface="Century Gothic" panose="020B0502020202020204"/>
              </a:rPr>
              <a:t>Isaías 53:12.</a:t>
            </a:r>
            <a:endParaRPr kumimoji="0" lang="es-ES" sz="36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La  ofrenda  de  bebida,  al  igual  que  la  ofrenda  de  carne,  era  ofrecida  con ofrendas  de  holocaustos,  porque  </a:t>
            </a:r>
            <a:r>
              <a:rPr lang="es-ES" sz="4000" b="1" dirty="0" smtClean="0">
                <a:solidFill>
                  <a:srgbClr val="FFC000"/>
                </a:solidFill>
                <a:latin typeface="Century Gothic" panose="020B0502020202020204"/>
              </a:rPr>
              <a:t>“en  ofrenda  encendida  de  olor  grato  a Jehová”. Números 15:10.</a:t>
            </a:r>
            <a:r>
              <a:rPr lang="es-ES" sz="4000" b="1" dirty="0" smtClean="0">
                <a:solidFill>
                  <a:prstClr val="white"/>
                </a:solidFill>
                <a:latin typeface="Century Gothic" panose="020B0502020202020204"/>
              </a:rPr>
              <a:t> Cuando Israel se apartaba del Señor, la ofrenda de bebida con frecuencia era usada en su adoración idolátrica.  </a:t>
            </a:r>
            <a:r>
              <a:rPr lang="es-ES" sz="4000" b="1" dirty="0" smtClean="0">
                <a:solidFill>
                  <a:srgbClr val="FFC000"/>
                </a:solidFill>
                <a:latin typeface="Century Gothic" panose="020B0502020202020204"/>
              </a:rPr>
              <a:t>Jeremías 7:18; 44:17-19.</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Las  ofrendas  de  bebida  nunca  era  derramada  sobre  el  altar  el incienso,  </a:t>
            </a:r>
            <a:r>
              <a:rPr lang="es-ES" sz="4000" b="1" dirty="0" smtClean="0">
                <a:solidFill>
                  <a:srgbClr val="FFC000"/>
                </a:solidFill>
                <a:latin typeface="Century Gothic" panose="020B0502020202020204"/>
              </a:rPr>
              <a:t>Éxodo 30:9 </a:t>
            </a:r>
            <a:r>
              <a:rPr lang="es-ES" sz="4000" b="1" dirty="0" smtClean="0">
                <a:solidFill>
                  <a:prstClr val="white"/>
                </a:solidFill>
                <a:latin typeface="Century Gothic" panose="020B0502020202020204"/>
              </a:rPr>
              <a:t>sino siempre en el atrio, porque tipificaban cosas que ocurrían en la corte </a:t>
            </a:r>
            <a:r>
              <a:rPr lang="es-ES" sz="4000" b="1" dirty="0" err="1" smtClean="0">
                <a:solidFill>
                  <a:prstClr val="white"/>
                </a:solidFill>
                <a:latin typeface="Century Gothic" panose="020B0502020202020204"/>
              </a:rPr>
              <a:t>antitípica</a:t>
            </a:r>
            <a:r>
              <a:rPr lang="es-ES" sz="4000" b="1" dirty="0" smtClean="0">
                <a:solidFill>
                  <a:prstClr val="white"/>
                </a:solidFill>
                <a:latin typeface="Century Gothic" panose="020B0502020202020204"/>
              </a:rPr>
              <a:t>, </a:t>
            </a:r>
            <a:r>
              <a:rPr lang="es-ES" sz="4000" b="1" dirty="0" smtClean="0">
                <a:solidFill>
                  <a:prstClr val="white"/>
                </a:solidFill>
                <a:latin typeface="Century Gothic" panose="020B0502020202020204"/>
              </a:rPr>
              <a:t>la tierra</a:t>
            </a:r>
            <a:r>
              <a:rPr lang="es-ES" sz="4000" b="1" dirty="0" smtClean="0">
                <a:solidFill>
                  <a:prstClr val="white"/>
                </a:solidFill>
                <a:latin typeface="Century Gothic" panose="020B0502020202020204"/>
              </a:rPr>
              <a:t>.</a:t>
            </a:r>
          </a:p>
          <a:p>
            <a:pPr algn="just" defTabSz="457200">
              <a:lnSpc>
                <a:spcPct val="100000"/>
              </a:lnSpc>
              <a:spcBef>
                <a:spcPts val="1000"/>
              </a:spcBef>
              <a:buClr>
                <a:srgbClr val="1E5155">
                  <a:lumMod val="40000"/>
                  <a:lumOff val="60000"/>
                </a:srgbClr>
              </a:buClr>
              <a:buSzPct val="80000"/>
              <a:defRPr/>
            </a:pPr>
            <a:r>
              <a:rPr lang="es-ES" sz="4000" b="1" dirty="0" smtClean="0">
                <a:solidFill>
                  <a:srgbClr val="FFC000"/>
                </a:solidFill>
                <a:latin typeface="Century Gothic" panose="020B0502020202020204"/>
              </a:rPr>
              <a:t>9No ofreceréis sobre él incienso extraño ni holocausto ni ofrenda, ni tampoco derramaréis sobre él libación.</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4000" b="1" dirty="0" smtClean="0">
                <a:solidFill>
                  <a:prstClr val="white"/>
                </a:solidFill>
                <a:latin typeface="Century Gothic" panose="020B0502020202020204"/>
              </a:rPr>
              <a:t>El derramamiento de la ofrenda de bebida sin duda era un emblema de la efusión del Espíritu Santo. </a:t>
            </a:r>
            <a:r>
              <a:rPr lang="es-ES" sz="4000" b="1" dirty="0" smtClean="0">
                <a:solidFill>
                  <a:srgbClr val="FFC000"/>
                </a:solidFill>
                <a:latin typeface="Century Gothic" panose="020B0502020202020204"/>
              </a:rPr>
              <a:t>Joel 2:28; Isaías 44:3. </a:t>
            </a:r>
            <a:r>
              <a:rPr lang="es-ES" sz="4000" b="1" dirty="0" smtClean="0">
                <a:solidFill>
                  <a:prstClr val="white"/>
                </a:solidFill>
                <a:latin typeface="Century Gothic" panose="020B0502020202020204"/>
              </a:rPr>
              <a:t>Pablo utiliza el hermoso tipo del derramamiento de la ofrenda de bebida sobre la ofrenda del holocausto, y la  consumación  de  todo  sobre  el  altar,  como  una  ilustración  de  su  vida completamente entrega al servicio de  Dios.</a:t>
            </a:r>
            <a:endParaRPr kumimoji="0" lang="es-ES" sz="4000" b="1" i="0" u="none" strike="noStrike" kern="1200" cap="none" spc="0" normalizeH="0" baseline="0" noProof="0" dirty="0">
              <a:ln>
                <a:noFill/>
              </a:ln>
              <a:solidFill>
                <a:srgbClr val="FFC000"/>
              </a:solidFill>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 xmlns:a16="http://schemas.microsoft.com/office/drawing/2014/main" id="{BCAAF9C1-F1ED-37F1-A4C2-FA8CE2171672}"/>
              </a:ext>
            </a:extLst>
          </p:cNvPr>
          <p:cNvPicPr>
            <a:picLocks noGrp="1" noChangeAspect="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Bebible</a:t>
            </a:r>
            <a:endParaRPr lang="en-US" b="1" dirty="0">
              <a:solidFill>
                <a:srgbClr val="FFC000"/>
              </a:solidFill>
            </a:endParaRPr>
          </a:p>
        </p:txBody>
      </p:sp>
      <p:sp>
        <p:nvSpPr>
          <p:cNvPr id="5" name="Título 1"/>
          <p:cNvSpPr txBox="1">
            <a:spLocks/>
          </p:cNvSpPr>
          <p:nvPr/>
        </p:nvSpPr>
        <p:spPr>
          <a:xfrm>
            <a:off x="437035" y="-744584"/>
            <a:ext cx="10932135" cy="7602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sz="3600" b="1" dirty="0" smtClean="0">
                <a:solidFill>
                  <a:srgbClr val="FFC000"/>
                </a:solidFill>
                <a:latin typeface="Century Gothic" panose="020B0502020202020204"/>
              </a:rPr>
              <a:t>Joel </a:t>
            </a:r>
            <a:r>
              <a:rPr lang="es-ES" sz="3600" b="1" dirty="0" smtClean="0">
                <a:solidFill>
                  <a:srgbClr val="FFC000"/>
                </a:solidFill>
                <a:latin typeface="Century Gothic" panose="020B0502020202020204"/>
              </a:rPr>
              <a:t>2:28</a:t>
            </a:r>
          </a:p>
          <a:p>
            <a:pPr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28"Después de esto derramaré mi espíritu sobre todo ser humano, y profetizarán vuestros </a:t>
            </a:r>
            <a:r>
              <a:rPr lang="es-ES" sz="3600" b="1" dirty="0" smtClean="0">
                <a:latin typeface="Century Gothic" panose="020B0502020202020204"/>
              </a:rPr>
              <a:t>hijos y </a:t>
            </a:r>
            <a:r>
              <a:rPr lang="es-ES" sz="3600" b="1" dirty="0" smtClean="0">
                <a:latin typeface="Century Gothic" panose="020B0502020202020204"/>
              </a:rPr>
              <a:t>vuestras hijas; vuestros ancianos soñarán sueños, y vuestros jóvenes verán visiones</a:t>
            </a:r>
            <a:r>
              <a:rPr lang="es-ES" sz="3600" b="1" dirty="0" smtClean="0">
                <a:latin typeface="Century Gothic" panose="020B0502020202020204"/>
              </a:rPr>
              <a:t>.</a:t>
            </a:r>
          </a:p>
          <a:p>
            <a:pPr algn="just" defTabSz="457200">
              <a:lnSpc>
                <a:spcPct val="100000"/>
              </a:lnSpc>
              <a:spcBef>
                <a:spcPts val="1000"/>
              </a:spcBef>
              <a:buClr>
                <a:srgbClr val="1E5155">
                  <a:lumMod val="40000"/>
                  <a:lumOff val="60000"/>
                </a:srgbClr>
              </a:buClr>
              <a:buSzPct val="80000"/>
              <a:defRPr/>
            </a:pPr>
            <a:r>
              <a:rPr lang="es-ES" sz="3600" b="1" dirty="0" smtClean="0">
                <a:solidFill>
                  <a:srgbClr val="FFC000"/>
                </a:solidFill>
                <a:latin typeface="Century Gothic" panose="020B0502020202020204"/>
              </a:rPr>
              <a:t>Isaías </a:t>
            </a:r>
            <a:r>
              <a:rPr lang="es-ES" sz="3600" b="1" dirty="0" smtClean="0">
                <a:solidFill>
                  <a:srgbClr val="FFC000"/>
                </a:solidFill>
                <a:latin typeface="Century Gothic" panose="020B0502020202020204"/>
              </a:rPr>
              <a:t>44:3</a:t>
            </a:r>
          </a:p>
          <a:p>
            <a:pPr algn="just" defTabSz="457200">
              <a:lnSpc>
                <a:spcPct val="100000"/>
              </a:lnSpc>
              <a:spcBef>
                <a:spcPts val="1000"/>
              </a:spcBef>
              <a:buClr>
                <a:srgbClr val="1E5155">
                  <a:lumMod val="40000"/>
                  <a:lumOff val="60000"/>
                </a:srgbClr>
              </a:buClr>
              <a:buSzPct val="80000"/>
              <a:defRPr/>
            </a:pPr>
            <a:r>
              <a:rPr lang="es-ES" sz="3600" b="1" dirty="0" smtClean="0">
                <a:latin typeface="Century Gothic" panose="020B0502020202020204"/>
              </a:rPr>
              <a:t>3Porque yo derramaré </a:t>
            </a:r>
            <a:r>
              <a:rPr lang="es-ES" sz="3600" b="1" dirty="0" smtClean="0">
                <a:latin typeface="Century Gothic" panose="020B0502020202020204"/>
              </a:rPr>
              <a:t>aguas sobre </a:t>
            </a:r>
            <a:r>
              <a:rPr lang="es-ES" sz="3600" b="1" dirty="0" smtClean="0">
                <a:latin typeface="Century Gothic" panose="020B0502020202020204"/>
              </a:rPr>
              <a:t>el sequedal, ríos sobre la tierra seca. Mi espíritu </a:t>
            </a:r>
            <a:r>
              <a:rPr lang="es-ES" sz="3600" b="1" dirty="0" smtClean="0">
                <a:latin typeface="Century Gothic" panose="020B0502020202020204"/>
              </a:rPr>
              <a:t>derramaré sobre </a:t>
            </a:r>
            <a:r>
              <a:rPr lang="es-ES" sz="3600" b="1" dirty="0" smtClean="0">
                <a:latin typeface="Century Gothic" panose="020B0502020202020204"/>
              </a:rPr>
              <a:t>tu descendencia, y mi bendición sobre tus renuevos;</a:t>
            </a:r>
            <a:endParaRPr lang="es-ES" sz="3600" b="1" dirty="0" smtClean="0">
              <a:latin typeface="Century Gothic" panose="020B0502020202020204"/>
            </a:endParaRPr>
          </a:p>
          <a:p>
            <a:pPr algn="just" defTabSz="457200">
              <a:lnSpc>
                <a:spcPct val="100000"/>
              </a:lnSpc>
              <a:spcBef>
                <a:spcPts val="1000"/>
              </a:spcBef>
              <a:buClr>
                <a:srgbClr val="1E5155">
                  <a:lumMod val="40000"/>
                  <a:lumOff val="60000"/>
                </a:srgbClr>
              </a:buClr>
              <a:buSzPct val="80000"/>
              <a:defRPr/>
            </a:pPr>
            <a:endParaRPr lang="es-ES" sz="4000" b="1" dirty="0" smtClean="0">
              <a:latin typeface="Century Gothic" panose="020B0502020202020204"/>
            </a:endParaRPr>
          </a:p>
          <a:p>
            <a:pPr algn="just" defTabSz="457200">
              <a:lnSpc>
                <a:spcPct val="100000"/>
              </a:lnSpc>
              <a:spcBef>
                <a:spcPts val="1000"/>
              </a:spcBef>
              <a:buClr>
                <a:srgbClr val="1E5155">
                  <a:lumMod val="40000"/>
                  <a:lumOff val="60000"/>
                </a:srgbClr>
              </a:buClr>
              <a:buSzPct val="80000"/>
              <a:defRPr/>
            </a:pPr>
            <a:endParaRPr kumimoji="0" lang="es-ES" sz="4000" b="1" i="0" u="none" strike="noStrike" kern="1200" cap="none" spc="0" normalizeH="0" baseline="0" noProof="0" dirty="0">
              <a:ln>
                <a:noFill/>
              </a:ln>
              <a:effectLst/>
              <a:uLnTx/>
              <a:uFillTx/>
              <a:latin typeface="Century Gothic" panose="020B0502020202020204"/>
              <a:ea typeface="+mj-ea"/>
              <a:cs typeface="+mj-cs"/>
            </a:endParaRPr>
          </a:p>
        </p:txBody>
      </p:sp>
    </p:spTree>
    <p:extLst>
      <p:ext uri="{BB962C8B-B14F-4D97-AF65-F5344CB8AC3E}">
        <p14:creationId xmlns="" xmlns:p14="http://schemas.microsoft.com/office/powerpoint/2010/main" val="23300868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806</TotalTime>
  <Words>961</Words>
  <Application>Microsoft Office PowerPoint</Application>
  <PresentationFormat>Personalizado</PresentationFormat>
  <Paragraphs>74</Paragraphs>
  <Slides>18</Slides>
  <Notes>0</Notes>
  <HiddenSlides>0</HiddenSlides>
  <MMClips>0</MMClips>
  <ScaleCrop>false</ScaleCrop>
  <HeadingPairs>
    <vt:vector size="4" baseType="variant">
      <vt:variant>
        <vt:lpstr>Tema</vt:lpstr>
      </vt:variant>
      <vt:variant>
        <vt:i4>2</vt:i4>
      </vt:variant>
      <vt:variant>
        <vt:lpstr>Títulos de diapositiva</vt:lpstr>
      </vt:variant>
      <vt:variant>
        <vt:i4>18</vt:i4>
      </vt:variant>
    </vt:vector>
  </HeadingPairs>
  <TitlesOfParts>
    <vt:vector size="20" baseType="lpstr">
      <vt:lpstr>Tema de Office</vt:lpstr>
      <vt:lpstr>1_Ion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La Ofrenda Bebible</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Usuario de Windows</cp:lastModifiedBy>
  <cp:revision>66</cp:revision>
  <dcterms:created xsi:type="dcterms:W3CDTF">2024-04-21T02:46:20Z</dcterms:created>
  <dcterms:modified xsi:type="dcterms:W3CDTF">2024-09-15T22:24:29Z</dcterms:modified>
</cp:coreProperties>
</file>