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2"/>
  </p:normalViewPr>
  <p:slideViewPr>
    <p:cSldViewPr snapToGrid="0">
      <p:cViewPr varScale="1">
        <p:scale>
          <a:sx n="119" d="100"/>
          <a:sy n="119" d="100"/>
        </p:scale>
        <p:origin x="3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17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38911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5337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55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0514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58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0836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97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7915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92024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17278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7774004-31D8-BA4E-B467-6D38A9991A17}" type="datetimeFigureOut">
              <a:rPr lang="es-CR" smtClean="0"/>
              <a:t>14/7/24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51041-858F-D449-9E87-83BDBAB337F1}" type="slidenum">
              <a:rPr lang="es-CR" smtClean="0"/>
              <a:t>‹Nº›</a:t>
            </a:fld>
            <a:endParaRPr lang="es-C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32402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2B1739D-7796-AEFB-A7B3-E2204FB37D79}"/>
              </a:ext>
            </a:extLst>
          </p:cNvPr>
          <p:cNvSpPr txBox="1"/>
          <p:nvPr/>
        </p:nvSpPr>
        <p:spPr>
          <a:xfrm>
            <a:off x="3689873" y="2441987"/>
            <a:ext cx="410182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6600" dirty="0"/>
              <a:t>La Pascua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90EC131-D13D-A99D-DD05-B45391C3FD50}"/>
              </a:ext>
            </a:extLst>
          </p:cNvPr>
          <p:cNvSpPr txBox="1"/>
          <p:nvPr/>
        </p:nvSpPr>
        <p:spPr>
          <a:xfrm>
            <a:off x="1086523" y="1097280"/>
            <a:ext cx="40503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2400" dirty="0"/>
              <a:t>Fiestas anuales de Primavera</a:t>
            </a:r>
          </a:p>
        </p:txBody>
      </p:sp>
    </p:spTree>
    <p:extLst>
      <p:ext uri="{BB962C8B-B14F-4D97-AF65-F5344CB8AC3E}">
        <p14:creationId xmlns:p14="http://schemas.microsoft.com/office/powerpoint/2010/main" val="237253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97425FF-76B2-C939-B34E-A4F5E49F1E65}"/>
              </a:ext>
            </a:extLst>
          </p:cNvPr>
          <p:cNvSpPr txBox="1"/>
          <p:nvPr/>
        </p:nvSpPr>
        <p:spPr>
          <a:xfrm>
            <a:off x="1314954" y="2048828"/>
            <a:ext cx="89370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800" dirty="0"/>
              <a:t>Era la fiesta inaugural del ciclo anual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800" dirty="0"/>
              <a:t>Conmemoraba la liberación de cautiverio de Egipto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800" dirty="0"/>
              <a:t>Tipificaba la liberación de la esclavitud del pecado para todo aquel que reclamaba a Cristo como su cordero pascual y acepta su sangre para cubrir sus pecados pasados.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800" dirty="0"/>
              <a:t>Todo el pueblo debía presentarse ante Dios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CR" sz="2800" dirty="0"/>
          </a:p>
          <a:p>
            <a:endParaRPr lang="es-CR" sz="28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683D8DF-61FE-697D-61EB-E8415A0A251B}"/>
              </a:ext>
            </a:extLst>
          </p:cNvPr>
          <p:cNvSpPr txBox="1"/>
          <p:nvPr/>
        </p:nvSpPr>
        <p:spPr>
          <a:xfrm>
            <a:off x="1562159" y="978946"/>
            <a:ext cx="2453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4000" dirty="0"/>
              <a:t>La Pascua</a:t>
            </a:r>
          </a:p>
        </p:txBody>
      </p:sp>
    </p:spTree>
    <p:extLst>
      <p:ext uri="{BB962C8B-B14F-4D97-AF65-F5344CB8AC3E}">
        <p14:creationId xmlns:p14="http://schemas.microsoft.com/office/powerpoint/2010/main" val="3857509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6DD911B-50F5-C820-4114-AE658A00F676}"/>
              </a:ext>
            </a:extLst>
          </p:cNvPr>
          <p:cNvSpPr txBox="1"/>
          <p:nvPr/>
        </p:nvSpPr>
        <p:spPr>
          <a:xfrm>
            <a:off x="1564425" y="664328"/>
            <a:ext cx="906315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3200" dirty="0"/>
              <a:t>El cordero pascual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dirty="0"/>
              <a:t>Mes de Aviv (marzo – abril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dirty="0"/>
              <a:t>El día 10 del mes de Aviv el cordero era seleccionado y apartado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dirty="0"/>
              <a:t>Hasta el día 14 del mismo mes para ser sacrificado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dirty="0"/>
              <a:t>El sacrificio del cordero era entre las 2 tardes (3 pm) Éxodo 12:6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dirty="0"/>
              <a:t>Se asaba entero sin romperse un solo hueso, acompañado por pan ácimo y hierbas amargas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dirty="0"/>
              <a:t>El pan conmemoraba la vida precipitada de Egipto cuando los hijos de Israel tomaron masa sin leudar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dirty="0"/>
              <a:t>Las hierbas amargas eran recordatorio del cruel cautiverio en Egipto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R" sz="2400" dirty="0"/>
              <a:t>No hubo distinción alguna entre todos primogénitos de todo Israel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4A7CF30-E72D-EBF9-B395-CEC1F488AFEE}"/>
              </a:ext>
            </a:extLst>
          </p:cNvPr>
          <p:cNvSpPr txBox="1"/>
          <p:nvPr/>
        </p:nvSpPr>
        <p:spPr>
          <a:xfrm>
            <a:off x="2646381" y="1140311"/>
            <a:ext cx="231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778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9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CFEC4FD-19AE-35CC-CD9B-AAE5CF2105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081816"/>
              </p:ext>
            </p:extLst>
          </p:nvPr>
        </p:nvGraphicFramePr>
        <p:xfrm>
          <a:off x="1535827" y="643467"/>
          <a:ext cx="9120347" cy="5571070"/>
        </p:xfrm>
        <a:graphic>
          <a:graphicData uri="http://schemas.openxmlformats.org/drawingml/2006/table">
            <a:tbl>
              <a:tblPr firstRow="1" firstCol="1" bandRow="1"/>
              <a:tblGrid>
                <a:gridCol w="4453106">
                  <a:extLst>
                    <a:ext uri="{9D8B030D-6E8A-4147-A177-3AD203B41FA5}">
                      <a16:colId xmlns:a16="http://schemas.microsoft.com/office/drawing/2014/main" val="2849479214"/>
                    </a:ext>
                  </a:extLst>
                </a:gridCol>
                <a:gridCol w="4667241">
                  <a:extLst>
                    <a:ext uri="{9D8B030D-6E8A-4147-A177-3AD203B41FA5}">
                      <a16:colId xmlns:a16="http://schemas.microsoft.com/office/drawing/2014/main" val="623269246"/>
                    </a:ext>
                  </a:extLst>
                </a:gridCol>
              </a:tblGrid>
              <a:tr h="557107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12:3-5 El Cordero se seleccionaba unos días antes de ser inmolado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Juan 11:47-53 Cristo fue condenado a muerte por el sanedrín unos días antes de la crucifixión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9709674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12:6 Era puesto aparte del rebaño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Juan 11:53-54 Por eso Jesus ya no andaba abiertamente entre los judíos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804835"/>
                  </a:ext>
                </a:extLst>
              </a:tr>
              <a:tr h="81406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12:6 El Cordero Pascual era inmolado el 14º día del mes de Aviv o Nisán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Juan 18:28; 19:14,31; Lucas 23:54-56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Jesús fue crucificado el día en que los judíos se preparaban para comer la Pascua el 14º día de Aviv o Nisán 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604891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12:6 el Cordero era inmolado entre las dos tardes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MARCOS 15:34-37; Juan 19:30 Jesús murió en la cruz entre las dos tardes o alrededor de la hora nona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2101407"/>
                  </a:ext>
                </a:extLst>
              </a:tr>
              <a:tr h="30014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12:46 no rompía ni un hueso del Cordero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Juan 19:30-36 No se rompió ningún hueso de El Salvador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1198363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12:7 con la sangre se marcaban los dos montantes de la puerta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1 Juan 1:7 La sangre de Jesús su hijo nos limpia de todo pecado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5422887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12:8 Se comía pan ácimo y hierbas amargas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1 corintios 5:7-8 El pan ácimo representaba la libertad de la maldad y la malicia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6971704"/>
                  </a:ext>
                </a:extLst>
              </a:tr>
              <a:tr h="81406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12:19 No se permitía que en toda la casa hubiera levadura durante toda una semana después de la fiesta de la Pascua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1 Pedro 3:10, 1 Tes. 5:23 El cristiano no sólo debe mantener los labios limpios de palabras vanas, sino que también debe mantener sin corrupción todo su espíritu y su cuerpo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111714"/>
                  </a:ext>
                </a:extLst>
              </a:tr>
              <a:tr h="557107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12:22,23 No había refugio contra el destructor fuera de la sangre de Cordero Pascual 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Hechos 4:12 En ningún otro lugar hay salvación porque no hay otro Nombre bajo el cielo, dado a los hombres, en que podamos ser salvos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6024053"/>
                  </a:ext>
                </a:extLst>
              </a:tr>
              <a:tr h="30014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 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1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 </a:t>
                      </a:r>
                      <a:endParaRPr lang="es-E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240" marR="64240" marT="892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5320339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FFB2DAC3-1CEC-0E05-C53D-76810ED2AE0C}"/>
              </a:ext>
            </a:extLst>
          </p:cNvPr>
          <p:cNvSpPr txBox="1"/>
          <p:nvPr/>
        </p:nvSpPr>
        <p:spPr>
          <a:xfrm>
            <a:off x="2733362" y="222134"/>
            <a:ext cx="62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/>
              <a:t>Tipo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7B00B5A-6BAA-301E-59ED-F469C279C179}"/>
              </a:ext>
            </a:extLst>
          </p:cNvPr>
          <p:cNvSpPr txBox="1"/>
          <p:nvPr/>
        </p:nvSpPr>
        <p:spPr>
          <a:xfrm>
            <a:off x="7455049" y="201614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/>
              <a:t>Antitipo</a:t>
            </a:r>
          </a:p>
        </p:txBody>
      </p:sp>
    </p:spTree>
    <p:extLst>
      <p:ext uri="{BB962C8B-B14F-4D97-AF65-F5344CB8AC3E}">
        <p14:creationId xmlns:p14="http://schemas.microsoft.com/office/powerpoint/2010/main" val="414983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432257-81F4-4316-29E7-1EB78A366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615883"/>
              </p:ext>
            </p:extLst>
          </p:nvPr>
        </p:nvGraphicFramePr>
        <p:xfrm>
          <a:off x="643467" y="1288491"/>
          <a:ext cx="10905067" cy="4281020"/>
        </p:xfrm>
        <a:graphic>
          <a:graphicData uri="http://schemas.openxmlformats.org/drawingml/2006/table">
            <a:tbl>
              <a:tblPr firstRow="1" firstCol="1" bandRow="1"/>
              <a:tblGrid>
                <a:gridCol w="5421589">
                  <a:extLst>
                    <a:ext uri="{9D8B030D-6E8A-4147-A177-3AD203B41FA5}">
                      <a16:colId xmlns:a16="http://schemas.microsoft.com/office/drawing/2014/main" val="961707800"/>
                    </a:ext>
                  </a:extLst>
                </a:gridCol>
                <a:gridCol w="5483478">
                  <a:extLst>
                    <a:ext uri="{9D8B030D-6E8A-4147-A177-3AD203B41FA5}">
                      <a16:colId xmlns:a16="http://schemas.microsoft.com/office/drawing/2014/main" val="1561654008"/>
                    </a:ext>
                  </a:extLst>
                </a:gridCol>
              </a:tblGrid>
              <a:tr h="1251122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12:10, 46 Por la mañana no debía quedar nada del CORDERO, lo que no se había comido tenía que ser quemado</a:t>
                      </a:r>
                      <a:endParaRPr lang="es-E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729" marR="98729" marT="137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Malaquías 4:1-3; Ezequiel 28:12-19 Cuando lo justos se han librados las cenizas serán el único recordatorio del pecado y los pecadores</a:t>
                      </a:r>
                      <a:endParaRPr lang="es-E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729" marR="98729" marT="137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537661"/>
                  </a:ext>
                </a:extLst>
              </a:tr>
              <a:tr h="856204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12:43 Ningún extranjero podía comer la Pascua</a:t>
                      </a:r>
                      <a:endParaRPr lang="es-E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729" marR="98729" marT="137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Apocalipsis 21:27 Ningún pecador puede tomar parte en la recompensa de los justos</a:t>
                      </a:r>
                      <a:endParaRPr lang="es-E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729" marR="98729" marT="137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680619"/>
                  </a:ext>
                </a:extLst>
              </a:tr>
              <a:tr h="1251122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Éxodo 12:48 había una provisión para que un extranjero pudiera comer la Pascua</a:t>
                      </a:r>
                      <a:endParaRPr lang="es-E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729" marR="98729" marT="137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Efesios 2:13; Gálatas 3:29 Ahora en Cristo Jesús vosotros que en otro tiempo estabais lejos, habéis sido  hechos cercanos por la sangre de Cristo</a:t>
                      </a:r>
                      <a:endParaRPr lang="es-E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729" marR="98729" marT="137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940871"/>
                  </a:ext>
                </a:extLst>
              </a:tr>
              <a:tr h="46128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 </a:t>
                      </a:r>
                      <a:endParaRPr lang="es-E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729" marR="98729" marT="137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 </a:t>
                      </a:r>
                      <a:endParaRPr lang="es-E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729" marR="98729" marT="137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715484"/>
                  </a:ext>
                </a:extLst>
              </a:tr>
              <a:tr h="46128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0" i="0" u="none" strike="noStrike" kern="10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 </a:t>
                      </a:r>
                      <a:endParaRPr lang="es-ES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729" marR="98729" marT="137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700" b="0" i="0" u="none" strike="noStrike" kern="100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 (Cuerpo en alfa"/>
                        </a:rPr>
                        <a:t> </a:t>
                      </a:r>
                      <a:endParaRPr lang="es-ES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729" marR="98729" marT="1371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3650616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3F7F3D8A-9240-69E9-1815-8F5C60B603EC}"/>
              </a:ext>
            </a:extLst>
          </p:cNvPr>
          <p:cNvSpPr txBox="1"/>
          <p:nvPr/>
        </p:nvSpPr>
        <p:spPr>
          <a:xfrm>
            <a:off x="2292299" y="803047"/>
            <a:ext cx="624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/>
              <a:t>Tipo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922F7DE-12F6-73D8-21F4-B1D1968DA1F8}"/>
              </a:ext>
            </a:extLst>
          </p:cNvPr>
          <p:cNvSpPr txBox="1"/>
          <p:nvPr/>
        </p:nvSpPr>
        <p:spPr>
          <a:xfrm>
            <a:off x="7013986" y="782527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dirty="0"/>
              <a:t>Antitipo</a:t>
            </a:r>
          </a:p>
        </p:txBody>
      </p:sp>
    </p:spTree>
    <p:extLst>
      <p:ext uri="{BB962C8B-B14F-4D97-AF65-F5344CB8AC3E}">
        <p14:creationId xmlns:p14="http://schemas.microsoft.com/office/powerpoint/2010/main" val="3961718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104</TotalTime>
  <Words>568</Words>
  <Application>Microsoft Macintosh PowerPoint</Application>
  <PresentationFormat>Panorámica</PresentationFormat>
  <Paragraphs>52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MS Shell Dlg 2</vt:lpstr>
      <vt:lpstr>Wingdings</vt:lpstr>
      <vt:lpstr>Wingdings 3</vt:lpstr>
      <vt:lpstr>Madison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MICHAEL ARTURO SAAVEDRA PEREIRA</dc:creator>
  <cp:lastModifiedBy>MICHAEL ARTURO SAAVEDRA PEREIRA</cp:lastModifiedBy>
  <cp:revision>1</cp:revision>
  <dcterms:created xsi:type="dcterms:W3CDTF">2024-07-14T22:56:12Z</dcterms:created>
  <dcterms:modified xsi:type="dcterms:W3CDTF">2024-07-15T00:40:42Z</dcterms:modified>
</cp:coreProperties>
</file>