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39" r:id="rId5"/>
    <p:sldId id="322" r:id="rId6"/>
    <p:sldId id="340" r:id="rId7"/>
    <p:sldId id="321" r:id="rId8"/>
    <p:sldId id="344" r:id="rId9"/>
    <p:sldId id="343" r:id="rId10"/>
    <p:sldId id="341"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284" r:id="rId30"/>
    <p:sldId id="259" r:id="rId31"/>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12/5/2024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12/5/2024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5/12/2024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5" y="150126"/>
            <a:ext cx="11278155"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en el santuario Celestial (Visión de Juan)</a:t>
            </a:r>
            <a:endParaRPr lang="en-US" sz="4000" b="1" dirty="0"/>
          </a:p>
        </p:txBody>
      </p:sp>
      <p:sp>
        <p:nvSpPr>
          <p:cNvPr id="5" name="Título 1"/>
          <p:cNvSpPr txBox="1">
            <a:spLocks/>
          </p:cNvSpPr>
          <p:nvPr/>
        </p:nvSpPr>
        <p:spPr>
          <a:xfrm>
            <a:off x="450098" y="1521726"/>
            <a:ext cx="11291804" cy="53362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Cristo, al explicarle a Juan el significado de lo que había visto, le dijo, </a:t>
            </a:r>
            <a:r>
              <a:rPr lang="es-ES" sz="4000" b="1" dirty="0">
                <a:solidFill>
                  <a:srgbClr val="FFFF00"/>
                </a:solidFill>
                <a:latin typeface="Calibri" panose="020F0502020204030204" pitchFamily="34" charset="0"/>
                <a:cs typeface="Calibri" panose="020F0502020204030204" pitchFamily="34" charset="0"/>
              </a:rPr>
              <a:t>"Los siete candelabros que viste son las siete iglesias" [</a:t>
            </a:r>
            <a:r>
              <a:rPr lang="es-ES" sz="4000" b="1" dirty="0" err="1">
                <a:solidFill>
                  <a:srgbClr val="FFFF00"/>
                </a:solidFill>
                <a:latin typeface="Calibri" panose="020F0502020204030204" pitchFamily="34" charset="0"/>
                <a:cs typeface="Calibri" panose="020F0502020204030204" pitchFamily="34" charset="0"/>
              </a:rPr>
              <a:t>Apoc</a:t>
            </a:r>
            <a:r>
              <a:rPr lang="es-ES" sz="4000" b="1" dirty="0">
                <a:solidFill>
                  <a:srgbClr val="FFFF00"/>
                </a:solidFill>
                <a:latin typeface="Calibri" panose="020F0502020204030204" pitchFamily="34" charset="0"/>
                <a:cs typeface="Calibri" panose="020F0502020204030204" pitchFamily="34" charset="0"/>
              </a:rPr>
              <a:t>. 1:12-20]. </a:t>
            </a:r>
            <a:r>
              <a:rPr lang="es-ES" sz="4000" b="1" dirty="0">
                <a:latin typeface="Calibri" panose="020F0502020204030204" pitchFamily="34" charset="0"/>
                <a:cs typeface="Calibri" panose="020F0502020204030204" pitchFamily="34" charset="0"/>
              </a:rPr>
              <a:t>El número siete en la Biblia denota un número completo. El candelabro de oro batido con sus siete tazas para las lámparas era un </a:t>
            </a:r>
            <a:r>
              <a:rPr lang="es-ES" sz="4000" b="1" dirty="0">
                <a:solidFill>
                  <a:srgbClr val="FFFF00"/>
                </a:solidFill>
                <a:latin typeface="Calibri" panose="020F0502020204030204" pitchFamily="34" charset="0"/>
                <a:cs typeface="Calibri" panose="020F0502020204030204" pitchFamily="34" charset="0"/>
              </a:rPr>
              <a:t>"ejemplo y sombra de las cosas celestiales“ [</a:t>
            </a:r>
            <a:r>
              <a:rPr lang="es-ES" sz="4000" b="1" dirty="0" err="1">
                <a:solidFill>
                  <a:srgbClr val="FFFF00"/>
                </a:solidFill>
                <a:latin typeface="Calibri" panose="020F0502020204030204" pitchFamily="34" charset="0"/>
                <a:cs typeface="Calibri" panose="020F0502020204030204" pitchFamily="34" charset="0"/>
              </a:rPr>
              <a:t>Heb</a:t>
            </a:r>
            <a:r>
              <a:rPr lang="es-ES" sz="4000" b="1" dirty="0">
                <a:solidFill>
                  <a:srgbClr val="FFFF00"/>
                </a:solidFill>
                <a:latin typeface="Calibri" panose="020F0502020204030204" pitchFamily="34" charset="0"/>
                <a:cs typeface="Calibri" panose="020F0502020204030204" pitchFamily="34" charset="0"/>
              </a:rPr>
              <a:t>. 8:5]</a:t>
            </a:r>
            <a:r>
              <a:rPr lang="es-ES" sz="4000" b="1" dirty="0">
                <a:latin typeface="Calibri" panose="020F0502020204030204" pitchFamily="34" charset="0"/>
                <a:cs typeface="Calibri" panose="020F0502020204030204" pitchFamily="34" charset="0"/>
              </a:rPr>
              <a:t>. Sus siete brazos, cada uno soportando en su extremidad una lámpara, representaban la iglesia de Dios.</a:t>
            </a:r>
          </a:p>
        </p:txBody>
      </p:sp>
    </p:spTree>
    <p:extLst>
      <p:ext uri="{BB962C8B-B14F-4D97-AF65-F5344CB8AC3E}">
        <p14:creationId xmlns:p14="http://schemas.microsoft.com/office/powerpoint/2010/main" val="962656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(Construcción-aplicación)</a:t>
            </a:r>
            <a:endParaRPr lang="en-US" sz="4000" b="1" dirty="0"/>
          </a:p>
        </p:txBody>
      </p:sp>
      <p:sp>
        <p:nvSpPr>
          <p:cNvPr id="5" name="Título 1"/>
          <p:cNvSpPr txBox="1">
            <a:spLocks/>
          </p:cNvSpPr>
          <p:nvPr/>
        </p:nvSpPr>
        <p:spPr>
          <a:xfrm>
            <a:off x="450098" y="1521726"/>
            <a:ext cx="11291804" cy="53362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El individuo que forma parte de la </a:t>
            </a:r>
            <a:r>
              <a:rPr lang="es-ES" sz="4800" b="1" dirty="0">
                <a:solidFill>
                  <a:srgbClr val="FFFF00"/>
                </a:solidFill>
                <a:latin typeface="Calibri" panose="020F0502020204030204" pitchFamily="34" charset="0"/>
                <a:cs typeface="Calibri" panose="020F0502020204030204" pitchFamily="34" charset="0"/>
              </a:rPr>
              <a:t>"iglesia de los primogénitos que están alistados en los cielos“ [</a:t>
            </a:r>
            <a:r>
              <a:rPr lang="es-ES" sz="4800" b="1" dirty="0" err="1">
                <a:solidFill>
                  <a:srgbClr val="FFFF00"/>
                </a:solidFill>
                <a:latin typeface="Calibri" panose="020F0502020204030204" pitchFamily="34" charset="0"/>
                <a:cs typeface="Calibri" panose="020F0502020204030204" pitchFamily="34" charset="0"/>
              </a:rPr>
              <a:t>Heb</a:t>
            </a:r>
            <a:r>
              <a:rPr lang="es-ES" sz="4800" b="1" dirty="0">
                <a:solidFill>
                  <a:srgbClr val="FFFF00"/>
                </a:solidFill>
                <a:latin typeface="Calibri" panose="020F0502020204030204" pitchFamily="34" charset="0"/>
                <a:cs typeface="Calibri" panose="020F0502020204030204" pitchFamily="34" charset="0"/>
              </a:rPr>
              <a:t>. 12.23] </a:t>
            </a:r>
            <a:r>
              <a:rPr lang="es-ES" sz="4800" b="1" dirty="0">
                <a:latin typeface="Calibri" panose="020F0502020204030204" pitchFamily="34" charset="0"/>
                <a:cs typeface="Calibri" panose="020F0502020204030204" pitchFamily="34" charset="0"/>
              </a:rPr>
              <a:t>sentirá a menudo el trabajo (hechura) del martillo humano; </a:t>
            </a:r>
            <a:r>
              <a:rPr lang="es-ES" sz="4800" b="1" dirty="0">
                <a:solidFill>
                  <a:srgbClr val="FFFF00"/>
                </a:solidFill>
                <a:latin typeface="Calibri" panose="020F0502020204030204" pitchFamily="34" charset="0"/>
                <a:cs typeface="Calibri" panose="020F0502020204030204" pitchFamily="34" charset="0"/>
              </a:rPr>
              <a:t>porque nosotros somos Su (de Dios) hechura, creados en Cristo Jesús para buenas obras" [Efe. 2.10]. </a:t>
            </a:r>
          </a:p>
        </p:txBody>
      </p:sp>
    </p:spTree>
    <p:extLst>
      <p:ext uri="{BB962C8B-B14F-4D97-AF65-F5344CB8AC3E}">
        <p14:creationId xmlns:p14="http://schemas.microsoft.com/office/powerpoint/2010/main" val="2842507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(Construcción-aplicación)</a:t>
            </a:r>
            <a:endParaRPr lang="en-US" sz="4000" b="1" dirty="0"/>
          </a:p>
        </p:txBody>
      </p:sp>
      <p:sp>
        <p:nvSpPr>
          <p:cNvPr id="5" name="Título 1"/>
          <p:cNvSpPr txBox="1">
            <a:spLocks/>
          </p:cNvSpPr>
          <p:nvPr/>
        </p:nvSpPr>
        <p:spPr>
          <a:xfrm>
            <a:off x="450098" y="1521726"/>
            <a:ext cx="11291804" cy="53362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Entonces, </a:t>
            </a:r>
            <a:r>
              <a:rPr lang="es-ES" sz="4800" b="1" dirty="0">
                <a:solidFill>
                  <a:srgbClr val="FFFF00"/>
                </a:solidFill>
                <a:latin typeface="Calibri" panose="020F0502020204030204" pitchFamily="34" charset="0"/>
                <a:cs typeface="Calibri" panose="020F0502020204030204" pitchFamily="34" charset="0"/>
              </a:rPr>
              <a:t>"amados, no extrañéis el fuego ardiente que surge en medio a vosotros, destinado a probaros, como si alguna cosa extraordinaria os estuviese sucediendo" [1 Pedro 4.12]. </a:t>
            </a:r>
            <a:r>
              <a:rPr lang="es-ES" sz="4800" b="1" dirty="0">
                <a:latin typeface="Calibri" panose="020F0502020204030204" pitchFamily="34" charset="0"/>
                <a:cs typeface="Calibri" panose="020F0502020204030204" pitchFamily="34" charset="0"/>
              </a:rPr>
              <a:t>Es apenas el escultor Maestro transformándote para que hagas parte de la gran iglesia alistada en el cielo.</a:t>
            </a:r>
          </a:p>
        </p:txBody>
      </p:sp>
    </p:spTree>
    <p:extLst>
      <p:ext uri="{BB962C8B-B14F-4D97-AF65-F5344CB8AC3E}">
        <p14:creationId xmlns:p14="http://schemas.microsoft.com/office/powerpoint/2010/main" val="1761342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1144675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en el santuario Celestial (Visión de Juan)</a:t>
            </a:r>
            <a:endParaRPr lang="en-US" sz="4000" b="1" dirty="0"/>
          </a:p>
        </p:txBody>
      </p:sp>
      <p:sp>
        <p:nvSpPr>
          <p:cNvPr id="5" name="Título 1"/>
          <p:cNvSpPr txBox="1">
            <a:spLocks/>
          </p:cNvSpPr>
          <p:nvPr/>
        </p:nvSpPr>
        <p:spPr>
          <a:xfrm>
            <a:off x="450098" y="1521726"/>
            <a:ext cx="11291804" cy="53362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El candelabro típico tenía siete lámparas. El amado discípulo también tuvo una visión de las lámparas </a:t>
            </a:r>
            <a:r>
              <a:rPr lang="es-ES" sz="5400" b="1" dirty="0">
                <a:latin typeface="Calibri" panose="020F0502020204030204" pitchFamily="34" charset="0"/>
                <a:cs typeface="Calibri" panose="020F0502020204030204" pitchFamily="34" charset="0"/>
              </a:rPr>
              <a:t>celestes</a:t>
            </a:r>
            <a:r>
              <a:rPr lang="es-ES" sz="4800" b="1" dirty="0">
                <a:latin typeface="Calibri" panose="020F0502020204030204" pitchFamily="34" charset="0"/>
                <a:cs typeface="Calibri" panose="020F0502020204030204" pitchFamily="34" charset="0"/>
              </a:rPr>
              <a:t>, de las cuales las terrestres eran modelos. Delante del trono de Dios en el cielo, él vio las siete lámparas de fuego, </a:t>
            </a:r>
            <a:r>
              <a:rPr lang="es-ES" sz="4800" b="1" dirty="0">
                <a:solidFill>
                  <a:srgbClr val="FFFF00"/>
                </a:solidFill>
                <a:latin typeface="Calibri" panose="020F0502020204030204" pitchFamily="34" charset="0"/>
                <a:cs typeface="Calibri" panose="020F0502020204030204" pitchFamily="34" charset="0"/>
              </a:rPr>
              <a:t>"las cuales son siete Espíritus de Dios" [</a:t>
            </a:r>
            <a:r>
              <a:rPr lang="es-ES" sz="4800" b="1" dirty="0" err="1">
                <a:solidFill>
                  <a:srgbClr val="FFFF00"/>
                </a:solidFill>
                <a:latin typeface="Calibri" panose="020F0502020204030204" pitchFamily="34" charset="0"/>
                <a:cs typeface="Calibri" panose="020F0502020204030204" pitchFamily="34" charset="0"/>
              </a:rPr>
              <a:t>Apoc</a:t>
            </a:r>
            <a:r>
              <a:rPr lang="es-ES" sz="4800" b="1" dirty="0">
                <a:solidFill>
                  <a:srgbClr val="FFFF00"/>
                </a:solidFill>
                <a:latin typeface="Calibri" panose="020F0502020204030204" pitchFamily="34" charset="0"/>
                <a:cs typeface="Calibri" panose="020F0502020204030204" pitchFamily="34" charset="0"/>
              </a:rPr>
              <a:t>. 4:2,5]. </a:t>
            </a:r>
          </a:p>
        </p:txBody>
      </p:sp>
    </p:spTree>
    <p:extLst>
      <p:ext uri="{BB962C8B-B14F-4D97-AF65-F5344CB8AC3E}">
        <p14:creationId xmlns:p14="http://schemas.microsoft.com/office/powerpoint/2010/main" val="3281182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(la iglesia de Cristo es el candelabro)</a:t>
            </a:r>
            <a:endParaRPr lang="en-US" sz="4000" b="1" dirty="0"/>
          </a:p>
        </p:txBody>
      </p:sp>
      <p:sp>
        <p:nvSpPr>
          <p:cNvPr id="5" name="Título 1"/>
          <p:cNvSpPr txBox="1">
            <a:spLocks/>
          </p:cNvSpPr>
          <p:nvPr/>
        </p:nvSpPr>
        <p:spPr>
          <a:xfrm>
            <a:off x="450098" y="2035277"/>
            <a:ext cx="11291804" cy="48227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La iglesia de Cristo es el candelabro que sostiene la luz en medio a las tinieblas morales. El Salvador dijo, </a:t>
            </a:r>
            <a:r>
              <a:rPr lang="es-ES" sz="4000" b="1" dirty="0">
                <a:solidFill>
                  <a:srgbClr val="FFFF00"/>
                </a:solidFill>
                <a:latin typeface="Calibri" panose="020F0502020204030204" pitchFamily="34" charset="0"/>
                <a:cs typeface="Calibri" panose="020F0502020204030204" pitchFamily="34" charset="0"/>
              </a:rPr>
              <a:t>"tu eres la luz del mundo". </a:t>
            </a:r>
          </a:p>
        </p:txBody>
      </p:sp>
    </p:spTree>
    <p:extLst>
      <p:ext uri="{BB962C8B-B14F-4D97-AF65-F5344CB8AC3E}">
        <p14:creationId xmlns:p14="http://schemas.microsoft.com/office/powerpoint/2010/main" val="250942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(la iglesia de Cristo es el candelabro)</a:t>
            </a:r>
            <a:endParaRPr lang="en-US" sz="4000" b="1" dirty="0"/>
          </a:p>
        </p:txBody>
      </p:sp>
      <p:sp>
        <p:nvSpPr>
          <p:cNvPr id="5" name="Título 1"/>
          <p:cNvSpPr txBox="1">
            <a:spLocks/>
          </p:cNvSpPr>
          <p:nvPr/>
        </p:nvSpPr>
        <p:spPr>
          <a:xfrm>
            <a:off x="450098" y="1371600"/>
            <a:ext cx="11291804" cy="5486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El Espíritu del Señor son los ojos del Señor que </a:t>
            </a:r>
            <a:r>
              <a:rPr lang="es-ES" sz="4000" b="1" dirty="0">
                <a:solidFill>
                  <a:srgbClr val="FFFF00"/>
                </a:solidFill>
                <a:latin typeface="Calibri" panose="020F0502020204030204" pitchFamily="34" charset="0"/>
                <a:cs typeface="Calibri" panose="020F0502020204030204" pitchFamily="34" charset="0"/>
              </a:rPr>
              <a:t>"pasan por toda la tierra, para mostrarse fuerte para con aquellos cuyo corazón es totalmente de El" [2 Cron. 16:9].</a:t>
            </a:r>
            <a:r>
              <a:rPr lang="es-ES" sz="4000" b="1" dirty="0">
                <a:latin typeface="Calibri" panose="020F0502020204030204" pitchFamily="34" charset="0"/>
                <a:cs typeface="Calibri" panose="020F0502020204030204" pitchFamily="34" charset="0"/>
              </a:rPr>
              <a:t> Entonces el brillo de nuestra luz depende de la condición de nuestro corazón. El Espíritu está buscando a través de la tierra a aquellos cuyos corazones son perfectos delante de Dios, y El los "sujetará firmemente": sus luces no brillarán en forma ofuscada o en vano.</a:t>
            </a:r>
          </a:p>
        </p:txBody>
      </p:sp>
    </p:spTree>
    <p:extLst>
      <p:ext uri="{BB962C8B-B14F-4D97-AF65-F5344CB8AC3E}">
        <p14:creationId xmlns:p14="http://schemas.microsoft.com/office/powerpoint/2010/main" val="3436696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(Funcionamiento y aplicación)</a:t>
            </a:r>
            <a:endParaRPr lang="en-US" sz="4000" b="1" dirty="0"/>
          </a:p>
        </p:txBody>
      </p:sp>
      <p:sp>
        <p:nvSpPr>
          <p:cNvPr id="5" name="Título 1"/>
          <p:cNvSpPr txBox="1">
            <a:spLocks/>
          </p:cNvSpPr>
          <p:nvPr/>
        </p:nvSpPr>
        <p:spPr>
          <a:xfrm>
            <a:off x="450098" y="1371600"/>
            <a:ext cx="11291804" cy="5486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Las lámparas en el santuario terrestre debían arder continuamente [Lev. 24:2]. </a:t>
            </a:r>
          </a:p>
          <a:p>
            <a:pPr algn="just"/>
            <a:r>
              <a:rPr lang="es-ES" sz="4000" b="1" dirty="0">
                <a:solidFill>
                  <a:srgbClr val="FFFF00"/>
                </a:solidFill>
                <a:latin typeface="Calibri" panose="020F0502020204030204" pitchFamily="34" charset="0"/>
                <a:cs typeface="Calibri" panose="020F0502020204030204" pitchFamily="34" charset="0"/>
              </a:rPr>
              <a:t>2 Manda a los hijos de Israel que te traigan para el alumbrado aceite puro de olivas machacadas, para hacer arder las lámparas continuamente.</a:t>
            </a:r>
          </a:p>
          <a:p>
            <a:pPr algn="just"/>
            <a:r>
              <a:rPr lang="es-ES" sz="4000" b="1" dirty="0">
                <a:latin typeface="Calibri" panose="020F0502020204030204" pitchFamily="34" charset="0"/>
                <a:cs typeface="Calibri" panose="020F0502020204030204" pitchFamily="34" charset="0"/>
              </a:rPr>
              <a:t>Así el cristiano debe dejar que el Espíritu siempre gobierne su vida, de manera que pueda llevar esa luz a otros. </a:t>
            </a:r>
          </a:p>
        </p:txBody>
      </p:sp>
    </p:spTree>
    <p:extLst>
      <p:ext uri="{BB962C8B-B14F-4D97-AF65-F5344CB8AC3E}">
        <p14:creationId xmlns:p14="http://schemas.microsoft.com/office/powerpoint/2010/main" val="2625177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575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2">
                    <a:lumMod val="40000"/>
                    <a:lumOff val="60000"/>
                  </a:schemeClr>
                </a:solidFill>
              </a:rPr>
              <a:t>El Candelabro de Oro (Funcionamiento y aplicación)</a:t>
            </a:r>
            <a:endParaRPr lang="en-US" sz="3200" b="1" dirty="0"/>
          </a:p>
        </p:txBody>
      </p:sp>
      <p:sp>
        <p:nvSpPr>
          <p:cNvPr id="5" name="Título 1"/>
          <p:cNvSpPr txBox="1">
            <a:spLocks/>
          </p:cNvSpPr>
          <p:nvPr/>
        </p:nvSpPr>
        <p:spPr>
          <a:xfrm>
            <a:off x="141890" y="875342"/>
            <a:ext cx="11887200" cy="5982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Nadie más a no ser el sumo sacerdote podía efectuar la obra sagrada de encender las lámparas del santuario terrestre; él las cortaba y las encendía cada mañana y cada tarde [</a:t>
            </a:r>
            <a:r>
              <a:rPr lang="es-ES" sz="3600" b="1" dirty="0" err="1">
                <a:latin typeface="Calibri" panose="020F0502020204030204" pitchFamily="34" charset="0"/>
                <a:cs typeface="Calibri" panose="020F0502020204030204" pitchFamily="34" charset="0"/>
              </a:rPr>
              <a:t>Exo</a:t>
            </a:r>
            <a:r>
              <a:rPr lang="es-ES" sz="3600" b="1" dirty="0">
                <a:latin typeface="Calibri" panose="020F0502020204030204" pitchFamily="34" charset="0"/>
                <a:cs typeface="Calibri" panose="020F0502020204030204" pitchFamily="34" charset="0"/>
              </a:rPr>
              <a:t>. 30:7-8]. </a:t>
            </a:r>
          </a:p>
          <a:p>
            <a:pPr algn="just"/>
            <a:r>
              <a:rPr lang="es-ES" sz="3600" b="1" dirty="0">
                <a:solidFill>
                  <a:srgbClr val="FFFF00"/>
                </a:solidFill>
                <a:latin typeface="Calibri" panose="020F0502020204030204" pitchFamily="34" charset="0"/>
                <a:cs typeface="Calibri" panose="020F0502020204030204" pitchFamily="34" charset="0"/>
              </a:rPr>
              <a:t>7 Y Aarón quemará incienso aromático sobre él; cada mañana cuando aliste las lámparas lo quemará. 8 Y cuando Aarón encienda las lámparas al anochecer, quemará el incienso; rito perpetuo delante de Jehová por vuestras generaciones</a:t>
            </a:r>
            <a:r>
              <a:rPr lang="es-ES" sz="3600" b="1" dirty="0">
                <a:latin typeface="Calibri" panose="020F0502020204030204" pitchFamily="34" charset="0"/>
                <a:cs typeface="Calibri" panose="020F0502020204030204" pitchFamily="34" charset="0"/>
              </a:rPr>
              <a:t>.</a:t>
            </a:r>
          </a:p>
          <a:p>
            <a:pPr algn="just"/>
            <a:endParaRPr lang="es-ES" sz="3600" b="1" dirty="0">
              <a:latin typeface="Calibri" panose="020F0502020204030204" pitchFamily="34" charset="0"/>
              <a:cs typeface="Calibri" panose="020F0502020204030204" pitchFamily="34" charset="0"/>
            </a:endParaRPr>
          </a:p>
          <a:p>
            <a:pPr algn="just"/>
            <a:r>
              <a:rPr lang="es-ES" sz="3600" b="1" dirty="0">
                <a:latin typeface="Calibri" panose="020F0502020204030204" pitchFamily="34" charset="0"/>
                <a:cs typeface="Calibri" panose="020F0502020204030204" pitchFamily="34" charset="0"/>
              </a:rPr>
              <a:t>Así, nadie más que nuestro Sumo Sacerdote, el cual fue "tentado en todas las cosas a nuestra semejanza" [</a:t>
            </a:r>
            <a:r>
              <a:rPr lang="es-ES" sz="3600" b="1" dirty="0" err="1">
                <a:latin typeface="Calibri" panose="020F0502020204030204" pitchFamily="34" charset="0"/>
                <a:cs typeface="Calibri" panose="020F0502020204030204" pitchFamily="34" charset="0"/>
              </a:rPr>
              <a:t>Heb</a:t>
            </a:r>
            <a:r>
              <a:rPr lang="es-ES" sz="3600" b="1" dirty="0">
                <a:latin typeface="Calibri" panose="020F0502020204030204" pitchFamily="34" charset="0"/>
                <a:cs typeface="Calibri" panose="020F0502020204030204" pitchFamily="34" charset="0"/>
              </a:rPr>
              <a:t>. 4:15], puede darnos la ayuda que necesitamos.</a:t>
            </a:r>
          </a:p>
        </p:txBody>
      </p:sp>
    </p:spTree>
    <p:extLst>
      <p:ext uri="{BB962C8B-B14F-4D97-AF65-F5344CB8AC3E}">
        <p14:creationId xmlns:p14="http://schemas.microsoft.com/office/powerpoint/2010/main" val="4151931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(Funcionamiento y aplicación)</a:t>
            </a:r>
            <a:endParaRPr lang="en-US" sz="4000" b="1" dirty="0"/>
          </a:p>
        </p:txBody>
      </p:sp>
      <p:sp>
        <p:nvSpPr>
          <p:cNvPr id="5" name="Título 1"/>
          <p:cNvSpPr txBox="1">
            <a:spLocks/>
          </p:cNvSpPr>
          <p:nvPr/>
        </p:nvSpPr>
        <p:spPr>
          <a:xfrm>
            <a:off x="450098" y="1371600"/>
            <a:ext cx="11291804" cy="5486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En la mañana necesitamos de Su Espíritu para que nos guíe durante el Día; y en la tarde lo necesitamos para que ilumine nuestras mentes a medida que repasamos el trabajo del Día, de manera que podamos detectar las faltas y los fragmentos caídos en las luchas de nuestras vidas. </a:t>
            </a:r>
          </a:p>
        </p:txBody>
      </p:sp>
    </p:spTree>
    <p:extLst>
      <p:ext uri="{BB962C8B-B14F-4D97-AF65-F5344CB8AC3E}">
        <p14:creationId xmlns:p14="http://schemas.microsoft.com/office/powerpoint/2010/main" val="964495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(Funcionamiento y aplicación)</a:t>
            </a:r>
            <a:endParaRPr lang="en-US" sz="4000" b="1" dirty="0"/>
          </a:p>
        </p:txBody>
      </p:sp>
      <p:sp>
        <p:nvSpPr>
          <p:cNvPr id="5" name="Título 1"/>
          <p:cNvSpPr txBox="1">
            <a:spLocks/>
          </p:cNvSpPr>
          <p:nvPr/>
        </p:nvSpPr>
        <p:spPr>
          <a:xfrm>
            <a:off x="450098" y="1371600"/>
            <a:ext cx="11291804" cy="5486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El hecho de cortar y encender las lámparas era un lindo tipo y una bella lección para nosotros hoy en Día. Era un eslabón en aquella maravillosa cadena típica de servicios celebrados cada mañana y cada tarde, mientras "</a:t>
            </a:r>
            <a:r>
              <a:rPr lang="es-ES" sz="4000" b="1" dirty="0">
                <a:solidFill>
                  <a:srgbClr val="FFFF00"/>
                </a:solidFill>
                <a:latin typeface="Calibri" panose="020F0502020204030204" pitchFamily="34" charset="0"/>
                <a:cs typeface="Calibri" panose="020F0502020204030204" pitchFamily="34" charset="0"/>
              </a:rPr>
              <a:t>toda la multitud estaba orando fuera" del santuario [Lucas 1.10]. </a:t>
            </a:r>
            <a:r>
              <a:rPr lang="es-ES" sz="4000" b="1" dirty="0">
                <a:latin typeface="Calibri" panose="020F0502020204030204" pitchFamily="34" charset="0"/>
                <a:cs typeface="Calibri" panose="020F0502020204030204" pitchFamily="34" charset="0"/>
              </a:rPr>
              <a:t>Toda la ofrenda quemada en el atrio, el incienso, y las lámparas ardientes dentro del santuario, todo era un maravilloso tipo que nunca perderá su belleza.</a:t>
            </a:r>
          </a:p>
        </p:txBody>
      </p:sp>
    </p:spTree>
    <p:extLst>
      <p:ext uri="{BB962C8B-B14F-4D97-AF65-F5344CB8AC3E}">
        <p14:creationId xmlns:p14="http://schemas.microsoft.com/office/powerpoint/2010/main" val="3671815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1154954" y="682388"/>
            <a:ext cx="9217345"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II: Los Muebles del Santuario</a:t>
            </a:r>
            <a:r>
              <a:rPr lang="es-DO" sz="7200" b="1" dirty="0"/>
              <a:t/>
            </a:r>
            <a:br>
              <a:rPr lang="es-DO" sz="7200" b="1" dirty="0"/>
            </a:br>
            <a:r>
              <a:rPr lang="es-DO" sz="4000" b="1" dirty="0"/>
              <a:t/>
            </a:r>
            <a:br>
              <a:rPr lang="es-DO" sz="4000" b="1" dirty="0"/>
            </a:br>
            <a:r>
              <a:rPr lang="es-ES" sz="7200" b="1" dirty="0"/>
              <a:t>Capítulo V: El Candelabro de Oro.</a:t>
            </a:r>
            <a:endParaRPr lang="en-US" sz="7200" b="1" dirty="0"/>
          </a:p>
        </p:txBody>
      </p:sp>
    </p:spTree>
    <p:extLst>
      <p:ext uri="{BB962C8B-B14F-4D97-AF65-F5344CB8AC3E}">
        <p14:creationId xmlns:p14="http://schemas.microsoft.com/office/powerpoint/2010/main" val="188014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 cómo puedo convertirme en una luz brillante en esta tierra ?</a:t>
            </a:r>
            <a:endParaRPr lang="en-US" sz="4000" b="1" dirty="0"/>
          </a:p>
        </p:txBody>
      </p:sp>
      <p:sp>
        <p:nvSpPr>
          <p:cNvPr id="5" name="Título 1"/>
          <p:cNvSpPr txBox="1">
            <a:spLocks/>
          </p:cNvSpPr>
          <p:nvPr/>
        </p:nvSpPr>
        <p:spPr>
          <a:xfrm>
            <a:off x="450098" y="2064774"/>
            <a:ext cx="11291804" cy="4793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Cuando Zorobabel estaba tratando, bajo severas circunstancias adversas, de reconstruir el templo de Jerusalén, llegó un tiempo en que las dificultades le parecieron montañas. Entonces el Señor envió Su profeta con un mensaje para ayudarlo y encorajarlo.</a:t>
            </a:r>
          </a:p>
        </p:txBody>
      </p:sp>
    </p:spTree>
    <p:extLst>
      <p:ext uri="{BB962C8B-B14F-4D97-AF65-F5344CB8AC3E}">
        <p14:creationId xmlns:p14="http://schemas.microsoft.com/office/powerpoint/2010/main" val="1780674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 cómo puedo convertirme en una luz brillante en esta tierra ?</a:t>
            </a:r>
            <a:endParaRPr lang="en-US" sz="4000" b="1" dirty="0"/>
          </a:p>
        </p:txBody>
      </p:sp>
      <p:sp>
        <p:nvSpPr>
          <p:cNvPr id="5" name="Título 1"/>
          <p:cNvSpPr txBox="1">
            <a:spLocks/>
          </p:cNvSpPr>
          <p:nvPr/>
        </p:nvSpPr>
        <p:spPr>
          <a:xfrm>
            <a:off x="450098" y="2064774"/>
            <a:ext cx="11291804" cy="4793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A Zacarías le fue dada una visión del candelabro de oro, y también le fue mostrado cuando el aceite suplió las lámparas. El vio dos olivos, uno al lado derecho del candelabro y otro al lado izquierdo, los cuales, a través de una tubería de oro, mantenían las lámparas alimentadas con aceite, de manera que pudieran iluminar brillantemente [Zac. 4:1-14].</a:t>
            </a:r>
          </a:p>
        </p:txBody>
      </p:sp>
    </p:spTree>
    <p:extLst>
      <p:ext uri="{BB962C8B-B14F-4D97-AF65-F5344CB8AC3E}">
        <p14:creationId xmlns:p14="http://schemas.microsoft.com/office/powerpoint/2010/main" val="303521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 cómo puedo convertirme en una luz brillante en esta tierra ?</a:t>
            </a:r>
            <a:endParaRPr lang="en-US" sz="4000" b="1" dirty="0"/>
          </a:p>
        </p:txBody>
      </p:sp>
      <p:sp>
        <p:nvSpPr>
          <p:cNvPr id="5" name="Título 1"/>
          <p:cNvSpPr txBox="1">
            <a:spLocks/>
          </p:cNvSpPr>
          <p:nvPr/>
        </p:nvSpPr>
        <p:spPr>
          <a:xfrm>
            <a:off x="450098" y="2256503"/>
            <a:ext cx="11291804" cy="46014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El profeta le preguntó al ángel el significado de lo que había visto. Como respuesta el ángel le dijo: </a:t>
            </a:r>
            <a:r>
              <a:rPr lang="es-ES" sz="4000" b="1" dirty="0">
                <a:solidFill>
                  <a:srgbClr val="FFFF00"/>
                </a:solidFill>
                <a:latin typeface="Calibri" panose="020F0502020204030204" pitchFamily="34" charset="0"/>
                <a:cs typeface="Calibri" panose="020F0502020204030204" pitchFamily="34" charset="0"/>
              </a:rPr>
              <a:t>"Esta es la palabra del Señor a Zorobabel, diciendo, no por fuerza ni por poder, sino que por Mi Espíritu, dice el Señor de los Ejércitos".</a:t>
            </a:r>
          </a:p>
        </p:txBody>
      </p:sp>
    </p:spTree>
    <p:extLst>
      <p:ext uri="{BB962C8B-B14F-4D97-AF65-F5344CB8AC3E}">
        <p14:creationId xmlns:p14="http://schemas.microsoft.com/office/powerpoint/2010/main" val="2906281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chemeClr val="accent2">
                    <a:lumMod val="40000"/>
                    <a:lumOff val="60000"/>
                  </a:schemeClr>
                </a:solidFill>
              </a:rPr>
              <a:t>El Candelabro de Oro ¿ cómo puedo convertirme en una luz brillante en esta tierra ?</a:t>
            </a:r>
            <a:endParaRPr lang="en-US" sz="3600" b="1" dirty="0"/>
          </a:p>
        </p:txBody>
      </p:sp>
      <p:sp>
        <p:nvSpPr>
          <p:cNvPr id="5" name="Título 1"/>
          <p:cNvSpPr txBox="1">
            <a:spLocks/>
          </p:cNvSpPr>
          <p:nvPr/>
        </p:nvSpPr>
        <p:spPr>
          <a:xfrm>
            <a:off x="147483" y="1371600"/>
            <a:ext cx="11872451" cy="5486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Entonces le dio un mensaje a Zorobabel para que continuase, y le dijo que la montaña de dificultades se volvería una planicie, y que tan cierto como sus manos habían colocado los fundamentos de la casa del Señor, Así también la terminaría. Zorobabel estaba caminando por la fe en los profetas que habían predicho cómo y cuándo Jerusalén sería reconstruida [2 Cron. 36:20-23; </a:t>
            </a:r>
            <a:r>
              <a:rPr lang="es-ES" sz="3600" b="1" dirty="0" err="1">
                <a:latin typeface="Calibri" panose="020F0502020204030204" pitchFamily="34" charset="0"/>
                <a:cs typeface="Calibri" panose="020F0502020204030204" pitchFamily="34" charset="0"/>
              </a:rPr>
              <a:t>Jer</a:t>
            </a:r>
            <a:r>
              <a:rPr lang="es-ES" sz="3600" b="1" dirty="0">
                <a:latin typeface="Calibri" panose="020F0502020204030204" pitchFamily="34" charset="0"/>
                <a:cs typeface="Calibri" panose="020F0502020204030204" pitchFamily="34" charset="0"/>
              </a:rPr>
              <a:t>. 25:12; Ose. 1:7]; pero esos profetas estaban muertos, y él estaba ahora enfrentando dificultades con las cuales él estaba llegando a pensar que los profetas nunca habían esperado encontrar.</a:t>
            </a:r>
          </a:p>
        </p:txBody>
      </p:sp>
    </p:spTree>
    <p:extLst>
      <p:ext uri="{BB962C8B-B14F-4D97-AF65-F5344CB8AC3E}">
        <p14:creationId xmlns:p14="http://schemas.microsoft.com/office/powerpoint/2010/main" val="3555384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 cómo puedo convertirme en una luz brillante en esta tierra ?</a:t>
            </a:r>
            <a:endParaRPr lang="en-US" sz="4000" b="1" dirty="0"/>
          </a:p>
        </p:txBody>
      </p:sp>
      <p:sp>
        <p:nvSpPr>
          <p:cNvPr id="5" name="Título 1"/>
          <p:cNvSpPr txBox="1">
            <a:spLocks/>
          </p:cNvSpPr>
          <p:nvPr/>
        </p:nvSpPr>
        <p:spPr>
          <a:xfrm>
            <a:off x="648929" y="1976284"/>
            <a:ext cx="10766323" cy="48817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b="1" dirty="0">
                <a:latin typeface="Calibri" panose="020F0502020204030204" pitchFamily="34" charset="0"/>
                <a:cs typeface="Calibri" panose="020F0502020204030204" pitchFamily="34" charset="0"/>
              </a:rPr>
              <a:t>Entonces el Señor le envió un profeta viviente con un mensaje de coraje, para que mantuviera la luz ardiendo, y capacitó a Zorobabel a continuar y completar la obra profetizada por los profetas muertos. No podemos comprender la palabra del Señor sin que el Espíritu ilumine nuestras mentes.</a:t>
            </a:r>
          </a:p>
        </p:txBody>
      </p:sp>
    </p:spTree>
    <p:extLst>
      <p:ext uri="{BB962C8B-B14F-4D97-AF65-F5344CB8AC3E}">
        <p14:creationId xmlns:p14="http://schemas.microsoft.com/office/powerpoint/2010/main" val="4198987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chemeClr val="accent2">
                    <a:lumMod val="40000"/>
                    <a:lumOff val="60000"/>
                  </a:schemeClr>
                </a:solidFill>
              </a:rPr>
              <a:t>El Candelabro de Oro ¿ cómo puedo convertirme en una luz brillante en esta tierra ?</a:t>
            </a:r>
            <a:endParaRPr lang="en-US" sz="3600" b="1" dirty="0"/>
          </a:p>
        </p:txBody>
      </p:sp>
      <p:sp>
        <p:nvSpPr>
          <p:cNvPr id="5" name="Título 1"/>
          <p:cNvSpPr txBox="1">
            <a:spLocks/>
          </p:cNvSpPr>
          <p:nvPr/>
        </p:nvSpPr>
        <p:spPr>
          <a:xfrm>
            <a:off x="295147" y="1521726"/>
            <a:ext cx="11547808" cy="53362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La luz brilla en la proporción en que nosotros confiamos en la palabra y dejamos todo en Sus manos: y cuando surgen las dificultades al tratar de seguir las instrucciones dadas por los profetas ya muertos, el Señor nos envía mensajes de coraje y vigor a través del profeta viviente, para capacitarnos a continuar hasta conseguir la victoria. "Estos son los dos hijos del aceite (dadores de luz), que están en pie por el Señor de toda la tierra". Es el Espíritu del Señor, que acompaña la palabra que ha sido dada a las personas, que dará luz.</a:t>
            </a:r>
          </a:p>
        </p:txBody>
      </p:sp>
    </p:spTree>
    <p:extLst>
      <p:ext uri="{BB962C8B-B14F-4D97-AF65-F5344CB8AC3E}">
        <p14:creationId xmlns:p14="http://schemas.microsoft.com/office/powerpoint/2010/main" val="2525979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 cómo puedo convertirme en una luz brillante en esta tierra ?</a:t>
            </a:r>
            <a:endParaRPr lang="en-US" sz="4000" b="1" dirty="0"/>
          </a:p>
        </p:txBody>
      </p:sp>
      <p:sp>
        <p:nvSpPr>
          <p:cNvPr id="5" name="Título 1"/>
          <p:cNvSpPr txBox="1">
            <a:spLocks/>
          </p:cNvSpPr>
          <p:nvPr/>
        </p:nvSpPr>
        <p:spPr>
          <a:xfrm>
            <a:off x="295147" y="1887794"/>
            <a:ext cx="11547808" cy="49702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Cualquier cosa que haya sido, lo que los profetas de Dios hayan revelado al hombre en el pasado, es luz; y todos aquellos que hayan adherido estrictamente al testimonio de Dios a través de Sus profetas, aunque sea cientos de años después que el testimonio haya sido dado, están hablando favorablemente a través del profeta vivo, Así como Zacarías le habló a Zorobabel.</a:t>
            </a:r>
          </a:p>
        </p:txBody>
      </p:sp>
    </p:spTree>
    <p:extLst>
      <p:ext uri="{BB962C8B-B14F-4D97-AF65-F5344CB8AC3E}">
        <p14:creationId xmlns:p14="http://schemas.microsoft.com/office/powerpoint/2010/main" val="1193102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p:cNvSpPr txBox="1">
            <a:spLocks/>
          </p:cNvSpPr>
          <p:nvPr/>
        </p:nvSpPr>
        <p:spPr>
          <a:xfrm>
            <a:off x="295147" y="1887794"/>
            <a:ext cx="11547808" cy="49702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ES" sz="4000" b="1"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208B58B7-18E0-646F-4A86-598258B6B15D}"/>
              </a:ext>
            </a:extLst>
          </p:cNvPr>
          <p:cNvGraphicFramePr>
            <a:graphicFrameLocks noGrp="1"/>
          </p:cNvGraphicFramePr>
          <p:nvPr>
            <p:extLst>
              <p:ext uri="{D42A27DB-BD31-4B8C-83A1-F6EECF244321}">
                <p14:modId xmlns:p14="http://schemas.microsoft.com/office/powerpoint/2010/main" val="3530591204"/>
              </p:ext>
            </p:extLst>
          </p:nvPr>
        </p:nvGraphicFramePr>
        <p:xfrm>
          <a:off x="295146" y="0"/>
          <a:ext cx="11547809" cy="6876455"/>
        </p:xfrm>
        <a:graphic>
          <a:graphicData uri="http://schemas.openxmlformats.org/drawingml/2006/table">
            <a:tbl>
              <a:tblPr firstRow="1" firstCol="1" lastRow="1" lastCol="1" bandRow="1" bandCol="1">
                <a:tableStyleId>{5C22544A-7EE6-4342-B048-85BDC9FD1C3A}</a:tableStyleId>
              </a:tblPr>
              <a:tblGrid>
                <a:gridCol w="5779159">
                  <a:extLst>
                    <a:ext uri="{9D8B030D-6E8A-4147-A177-3AD203B41FA5}">
                      <a16:colId xmlns:a16="http://schemas.microsoft.com/office/drawing/2014/main" val="2637056629"/>
                    </a:ext>
                  </a:extLst>
                </a:gridCol>
                <a:gridCol w="5768650">
                  <a:extLst>
                    <a:ext uri="{9D8B030D-6E8A-4147-A177-3AD203B41FA5}">
                      <a16:colId xmlns:a16="http://schemas.microsoft.com/office/drawing/2014/main" val="639728621"/>
                    </a:ext>
                  </a:extLst>
                </a:gridCol>
              </a:tblGrid>
              <a:tr h="531629">
                <a:tc>
                  <a:txBody>
                    <a:bodyPr/>
                    <a:lstStyle/>
                    <a:p>
                      <a:pPr marL="347345" marR="338455" algn="ctr">
                        <a:lnSpc>
                          <a:spcPts val="1275"/>
                        </a:lnSpc>
                        <a:spcBef>
                          <a:spcPts val="0"/>
                        </a:spcBef>
                        <a:spcAft>
                          <a:spcPts val="0"/>
                        </a:spcAft>
                      </a:pPr>
                      <a:r>
                        <a:rPr lang="es-ES" sz="2400" kern="1200" spc="-20" dirty="0">
                          <a:effectLst/>
                          <a:latin typeface="Arial" panose="020B0604020202020204" pitchFamily="34" charset="0"/>
                          <a:cs typeface="Arial" panose="020B0604020202020204" pitchFamily="34" charset="0"/>
                        </a:rPr>
                        <a:t>Tipo</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347345" marR="338455" algn="ctr">
                        <a:lnSpc>
                          <a:spcPts val="1275"/>
                        </a:lnSpc>
                        <a:spcBef>
                          <a:spcPts val="0"/>
                        </a:spcBef>
                        <a:spcAft>
                          <a:spcPts val="0"/>
                        </a:spcAft>
                      </a:pPr>
                      <a:r>
                        <a:rPr lang="es-ES" sz="2400" kern="1200" spc="-10" dirty="0" err="1">
                          <a:effectLst/>
                          <a:latin typeface="Arial" panose="020B0604020202020204" pitchFamily="34" charset="0"/>
                          <a:cs typeface="Arial" panose="020B0604020202020204" pitchFamily="34" charset="0"/>
                        </a:rPr>
                        <a:t>Antitipo</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273418457"/>
                  </a:ext>
                </a:extLst>
              </a:tr>
              <a:tr h="531629">
                <a:tc>
                  <a:txBody>
                    <a:bodyPr/>
                    <a:lstStyle/>
                    <a:p>
                      <a:pPr marL="45720" marR="0" algn="ctr">
                        <a:lnSpc>
                          <a:spcPts val="1285"/>
                        </a:lnSpc>
                        <a:spcBef>
                          <a:spcPts val="5"/>
                        </a:spcBef>
                        <a:spcAft>
                          <a:spcPts val="0"/>
                        </a:spcAft>
                      </a:pPr>
                      <a:r>
                        <a:rPr lang="es-ES" sz="2400" kern="1200" dirty="0" err="1">
                          <a:effectLst/>
                          <a:latin typeface="Arial" panose="020B0604020202020204" pitchFamily="34" charset="0"/>
                          <a:cs typeface="Arial" panose="020B0604020202020204" pitchFamily="34" charset="0"/>
                        </a:rPr>
                        <a:t>Exo</a:t>
                      </a:r>
                      <a:r>
                        <a:rPr lang="es-ES" sz="2400" kern="1200" dirty="0">
                          <a:effectLst/>
                          <a:latin typeface="Arial" panose="020B0604020202020204" pitchFamily="34" charset="0"/>
                          <a:cs typeface="Arial" panose="020B0604020202020204" pitchFamily="34" charset="0"/>
                        </a:rPr>
                        <a:t>.</a:t>
                      </a:r>
                      <a:r>
                        <a:rPr lang="es-ES" sz="2400" kern="1200" spc="-5" dirty="0">
                          <a:effectLst/>
                          <a:latin typeface="Arial" panose="020B0604020202020204" pitchFamily="34" charset="0"/>
                          <a:cs typeface="Arial" panose="020B0604020202020204" pitchFamily="34" charset="0"/>
                        </a:rPr>
                        <a:t> </a:t>
                      </a:r>
                      <a:r>
                        <a:rPr lang="es-ES" sz="2400" kern="1200" spc="-10" dirty="0">
                          <a:effectLst/>
                          <a:latin typeface="Arial" panose="020B0604020202020204" pitchFamily="34" charset="0"/>
                          <a:cs typeface="Arial" panose="020B0604020202020204" pitchFamily="34" charset="0"/>
                        </a:rPr>
                        <a:t>40:24</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ts val="1285"/>
                        </a:lnSpc>
                        <a:spcBef>
                          <a:spcPts val="5"/>
                        </a:spcBef>
                        <a:spcAft>
                          <a:spcPts val="0"/>
                        </a:spcAft>
                      </a:pPr>
                      <a:r>
                        <a:rPr lang="es-ES" sz="2400" kern="1200" dirty="0" err="1">
                          <a:effectLst/>
                          <a:latin typeface="Arial" panose="020B0604020202020204" pitchFamily="34" charset="0"/>
                          <a:cs typeface="Arial" panose="020B0604020202020204" pitchFamily="34" charset="0"/>
                        </a:rPr>
                        <a:t>Apoc</a:t>
                      </a:r>
                      <a:r>
                        <a:rPr lang="es-ES" sz="2400" kern="1200" dirty="0">
                          <a:effectLst/>
                          <a:latin typeface="Arial" panose="020B0604020202020204" pitchFamily="34" charset="0"/>
                          <a:cs typeface="Arial" panose="020B0604020202020204" pitchFamily="34" charset="0"/>
                        </a:rPr>
                        <a:t>.</a:t>
                      </a:r>
                      <a:r>
                        <a:rPr lang="es-ES" sz="2400" kern="1200" spc="-10" dirty="0">
                          <a:effectLst/>
                          <a:latin typeface="Arial" panose="020B0604020202020204" pitchFamily="34" charset="0"/>
                          <a:cs typeface="Arial" panose="020B0604020202020204" pitchFamily="34" charset="0"/>
                        </a:rPr>
                        <a:t> </a:t>
                      </a:r>
                      <a:r>
                        <a:rPr lang="es-ES" sz="2400" kern="1200" spc="-20" dirty="0">
                          <a:effectLst/>
                          <a:latin typeface="Arial" panose="020B0604020202020204" pitchFamily="34" charset="0"/>
                          <a:cs typeface="Arial" panose="020B0604020202020204" pitchFamily="34" charset="0"/>
                        </a:rPr>
                        <a:t>1.12</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02649785"/>
                  </a:ext>
                </a:extLst>
              </a:tr>
              <a:tr h="965815">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El</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candelabro</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de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oro en</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el</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primer</a:t>
                      </a:r>
                      <a:r>
                        <a:rPr lang="es-ES" sz="2400" kern="1200" spc="-5" dirty="0">
                          <a:effectLst/>
                          <a:latin typeface="Arial" panose="020B0604020202020204" pitchFamily="34" charset="0"/>
                          <a:cs typeface="Arial" panose="020B0604020202020204" pitchFamily="34" charset="0"/>
                        </a:rPr>
                        <a:t> </a:t>
                      </a:r>
                      <a:r>
                        <a:rPr lang="es-ES" sz="2400" kern="1200" spc="-10" dirty="0">
                          <a:effectLst/>
                          <a:latin typeface="Arial" panose="020B0604020202020204" pitchFamily="34" charset="0"/>
                          <a:cs typeface="Arial" panose="020B0604020202020204" pitchFamily="34" charset="0"/>
                        </a:rPr>
                        <a:t>compartimiento</a:t>
                      </a:r>
                      <a:r>
                        <a:rPr lang="es-ES" sz="2400" kern="1200" dirty="0">
                          <a:effectLst/>
                          <a:latin typeface="Arial" panose="020B0604020202020204" pitchFamily="34" charset="0"/>
                          <a:cs typeface="Arial" panose="020B0604020202020204" pitchFamily="34" charset="0"/>
                        </a:rPr>
                        <a:t> del</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santuario</a:t>
                      </a:r>
                      <a:r>
                        <a:rPr lang="es-ES" sz="2400" kern="1200" spc="-10" dirty="0">
                          <a:effectLst/>
                          <a:latin typeface="Arial" panose="020B0604020202020204" pitchFamily="34" charset="0"/>
                          <a:cs typeface="Arial" panose="020B0604020202020204" pitchFamily="34" charset="0"/>
                        </a:rPr>
                        <a:t> terrestre.</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Juan</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ve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siete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candelabros</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de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oro</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en</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el</a:t>
                      </a:r>
                      <a:r>
                        <a:rPr lang="es-ES" sz="2400" kern="1200" spc="5" dirty="0">
                          <a:effectLst/>
                          <a:latin typeface="Arial" panose="020B0604020202020204" pitchFamily="34" charset="0"/>
                          <a:cs typeface="Arial" panose="020B0604020202020204" pitchFamily="34" charset="0"/>
                        </a:rPr>
                        <a:t> </a:t>
                      </a:r>
                      <a:r>
                        <a:rPr lang="es-ES" sz="2400" kern="1200" spc="-20" dirty="0">
                          <a:effectLst/>
                          <a:latin typeface="Arial" panose="020B0604020202020204" pitchFamily="34" charset="0"/>
                          <a:cs typeface="Arial" panose="020B0604020202020204" pitchFamily="34" charset="0"/>
                        </a:rPr>
                        <a:t>cielo</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9195414"/>
                  </a:ext>
                </a:extLst>
              </a:tr>
              <a:tr h="531629">
                <a:tc>
                  <a:txBody>
                    <a:bodyPr/>
                    <a:lstStyle/>
                    <a:p>
                      <a:pPr marL="45720" marR="0" algn="ctr">
                        <a:lnSpc>
                          <a:spcPct val="100000"/>
                        </a:lnSpc>
                        <a:spcBef>
                          <a:spcPts val="0"/>
                        </a:spcBef>
                        <a:spcAft>
                          <a:spcPts val="0"/>
                        </a:spcAft>
                      </a:pPr>
                      <a:r>
                        <a:rPr lang="es-ES" sz="2400" kern="1200" dirty="0" err="1">
                          <a:effectLst/>
                          <a:latin typeface="Arial" panose="020B0604020202020204" pitchFamily="34" charset="0"/>
                          <a:cs typeface="Arial" panose="020B0604020202020204" pitchFamily="34" charset="0"/>
                        </a:rPr>
                        <a:t>Exo</a:t>
                      </a:r>
                      <a:r>
                        <a:rPr lang="es-ES" sz="2400" kern="1200" dirty="0">
                          <a:effectLst/>
                          <a:latin typeface="Arial" panose="020B0604020202020204" pitchFamily="34" charset="0"/>
                          <a:cs typeface="Arial" panose="020B0604020202020204" pitchFamily="34" charset="0"/>
                        </a:rPr>
                        <a:t>.</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25:37; </a:t>
                      </a:r>
                      <a:r>
                        <a:rPr lang="es-ES" sz="2400" kern="1200" spc="-10" dirty="0">
                          <a:effectLst/>
                          <a:latin typeface="Arial" panose="020B0604020202020204" pitchFamily="34" charset="0"/>
                          <a:cs typeface="Arial" panose="020B0604020202020204" pitchFamily="34" charset="0"/>
                        </a:rPr>
                        <a:t>40:25</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ct val="100000"/>
                        </a:lnSpc>
                        <a:spcBef>
                          <a:spcPts val="0"/>
                        </a:spcBef>
                        <a:spcAft>
                          <a:spcPts val="0"/>
                        </a:spcAft>
                      </a:pPr>
                      <a:r>
                        <a:rPr lang="es-ES" sz="2400" kern="1200" dirty="0" err="1">
                          <a:effectLst/>
                          <a:latin typeface="Arial" panose="020B0604020202020204" pitchFamily="34" charset="0"/>
                          <a:cs typeface="Arial" panose="020B0604020202020204" pitchFamily="34" charset="0"/>
                        </a:rPr>
                        <a:t>Apoc</a:t>
                      </a:r>
                      <a:r>
                        <a:rPr lang="es-ES" sz="2400" kern="1200" dirty="0">
                          <a:effectLst/>
                          <a:latin typeface="Arial" panose="020B0604020202020204" pitchFamily="34" charset="0"/>
                          <a:cs typeface="Arial" panose="020B0604020202020204" pitchFamily="34" charset="0"/>
                        </a:rPr>
                        <a:t>.</a:t>
                      </a:r>
                      <a:r>
                        <a:rPr lang="es-ES" sz="2400" kern="1200" spc="-10" dirty="0">
                          <a:effectLst/>
                          <a:latin typeface="Arial" panose="020B0604020202020204" pitchFamily="34" charset="0"/>
                          <a:cs typeface="Arial" panose="020B0604020202020204" pitchFamily="34" charset="0"/>
                        </a:rPr>
                        <a:t> 4:2,5</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617466754"/>
                  </a:ext>
                </a:extLst>
              </a:tr>
              <a:tr h="965815">
                <a:tc>
                  <a:txBody>
                    <a:bodyPr/>
                    <a:lstStyle/>
                    <a:p>
                      <a:pPr marL="45720" marR="0" algn="ctr">
                        <a:lnSpc>
                          <a:spcPct val="100000"/>
                        </a:lnSpc>
                        <a:spcBef>
                          <a:spcPts val="5"/>
                        </a:spcBef>
                        <a:spcAft>
                          <a:spcPts val="0"/>
                        </a:spcAft>
                      </a:pPr>
                      <a:r>
                        <a:rPr lang="es-ES" sz="2400" kern="1200" dirty="0">
                          <a:effectLst/>
                          <a:latin typeface="Arial" panose="020B0604020202020204" pitchFamily="34" charset="0"/>
                          <a:cs typeface="Arial" panose="020B0604020202020204" pitchFamily="34" charset="0"/>
                        </a:rPr>
                        <a:t>Habían</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siete</a:t>
                      </a:r>
                      <a:r>
                        <a:rPr lang="es-ES" sz="2400" kern="1200" spc="-1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lámparas</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en el</a:t>
                      </a:r>
                      <a:r>
                        <a:rPr lang="es-ES" sz="2400" kern="1200" spc="-5" dirty="0">
                          <a:effectLst/>
                          <a:latin typeface="Arial" panose="020B0604020202020204" pitchFamily="34" charset="0"/>
                          <a:cs typeface="Arial" panose="020B0604020202020204" pitchFamily="34" charset="0"/>
                        </a:rPr>
                        <a:t> </a:t>
                      </a:r>
                      <a:r>
                        <a:rPr lang="es-ES" sz="2400" kern="1200" spc="-10" dirty="0">
                          <a:effectLst/>
                          <a:latin typeface="Arial" panose="020B0604020202020204" pitchFamily="34" charset="0"/>
                          <a:cs typeface="Arial" panose="020B0604020202020204" pitchFamily="34" charset="0"/>
                        </a:rPr>
                        <a:t>candelabro.</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ct val="100000"/>
                        </a:lnSpc>
                        <a:spcBef>
                          <a:spcPts val="5"/>
                        </a:spcBef>
                        <a:spcAft>
                          <a:spcPts val="0"/>
                        </a:spcAft>
                      </a:pPr>
                      <a:r>
                        <a:rPr lang="es-ES" sz="2400" kern="1200" dirty="0">
                          <a:effectLst/>
                          <a:latin typeface="Arial" panose="020B0604020202020204" pitchFamily="34" charset="0"/>
                          <a:cs typeface="Arial" panose="020B0604020202020204" pitchFamily="34" charset="0"/>
                        </a:rPr>
                        <a:t>Juan</a:t>
                      </a:r>
                      <a:r>
                        <a:rPr lang="es-ES" sz="2400" kern="1200" spc="-1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ve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siete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lámparas</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de fuego</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delante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del </a:t>
                      </a:r>
                      <a:r>
                        <a:rPr lang="es-ES" sz="2400" kern="1200" spc="-10" dirty="0">
                          <a:effectLst/>
                          <a:latin typeface="Arial" panose="020B0604020202020204" pitchFamily="34" charset="0"/>
                          <a:cs typeface="Arial" panose="020B0604020202020204" pitchFamily="34" charset="0"/>
                        </a:rPr>
                        <a:t>trono</a:t>
                      </a:r>
                      <a:r>
                        <a:rPr lang="es-ES" sz="2400" kern="1200" dirty="0">
                          <a:effectLst/>
                          <a:latin typeface="Arial" panose="020B0604020202020204" pitchFamily="34" charset="0"/>
                          <a:cs typeface="Arial" panose="020B0604020202020204" pitchFamily="34" charset="0"/>
                        </a:rPr>
                        <a:t> de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Dios</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en</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el </a:t>
                      </a:r>
                      <a:r>
                        <a:rPr lang="es-ES" sz="2400" kern="1200" spc="-10" dirty="0">
                          <a:effectLst/>
                          <a:latin typeface="Arial" panose="020B0604020202020204" pitchFamily="34" charset="0"/>
                          <a:cs typeface="Arial" panose="020B0604020202020204" pitchFamily="34" charset="0"/>
                        </a:rPr>
                        <a:t>cielo.</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22571829"/>
                  </a:ext>
                </a:extLst>
              </a:tr>
              <a:tr h="531629">
                <a:tc>
                  <a:txBody>
                    <a:bodyPr/>
                    <a:lstStyle/>
                    <a:p>
                      <a:pPr marL="45720" marR="0" algn="ctr">
                        <a:lnSpc>
                          <a:spcPct val="100000"/>
                        </a:lnSpc>
                        <a:spcBef>
                          <a:spcPts val="0"/>
                        </a:spcBef>
                        <a:spcAft>
                          <a:spcPts val="0"/>
                        </a:spcAft>
                      </a:pPr>
                      <a:r>
                        <a:rPr lang="es-ES" sz="2400" kern="1200" dirty="0" err="1">
                          <a:effectLst/>
                          <a:latin typeface="Arial" panose="020B0604020202020204" pitchFamily="34" charset="0"/>
                          <a:cs typeface="Arial" panose="020B0604020202020204" pitchFamily="34" charset="0"/>
                        </a:rPr>
                        <a:t>Exo</a:t>
                      </a:r>
                      <a:r>
                        <a:rPr lang="es-ES" sz="2400" kern="1200" dirty="0">
                          <a:effectLst/>
                          <a:latin typeface="Arial" panose="020B0604020202020204" pitchFamily="34" charset="0"/>
                          <a:cs typeface="Arial" panose="020B0604020202020204" pitchFamily="34" charset="0"/>
                        </a:rPr>
                        <a:t>.</a:t>
                      </a:r>
                      <a:r>
                        <a:rPr lang="es-ES" sz="2400" kern="1200" spc="-1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30:7-</a:t>
                      </a:r>
                      <a:r>
                        <a:rPr lang="es-ES" sz="2400" kern="1200" spc="-50" dirty="0">
                          <a:effectLst/>
                          <a:latin typeface="Arial" panose="020B0604020202020204" pitchFamily="34" charset="0"/>
                          <a:cs typeface="Arial" panose="020B0604020202020204" pitchFamily="34" charset="0"/>
                        </a:rPr>
                        <a:t>8</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ct val="100000"/>
                        </a:lnSpc>
                        <a:spcBef>
                          <a:spcPts val="0"/>
                        </a:spcBef>
                        <a:spcAft>
                          <a:spcPts val="0"/>
                        </a:spcAft>
                      </a:pPr>
                      <a:r>
                        <a:rPr lang="es-ES" sz="2400" kern="1200" dirty="0" err="1">
                          <a:effectLst/>
                          <a:latin typeface="Arial" panose="020B0604020202020204" pitchFamily="34" charset="0"/>
                          <a:cs typeface="Arial" panose="020B0604020202020204" pitchFamily="34" charset="0"/>
                        </a:rPr>
                        <a:t>Apoc</a:t>
                      </a:r>
                      <a:r>
                        <a:rPr lang="es-ES" sz="2400" kern="1200" dirty="0">
                          <a:effectLst/>
                          <a:latin typeface="Arial" panose="020B0604020202020204" pitchFamily="34" charset="0"/>
                          <a:cs typeface="Arial" panose="020B0604020202020204" pitchFamily="34" charset="0"/>
                        </a:rPr>
                        <a:t>.</a:t>
                      </a:r>
                      <a:r>
                        <a:rPr lang="es-ES" sz="2400" kern="1200" spc="-2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1:12-</a:t>
                      </a:r>
                      <a:r>
                        <a:rPr lang="es-ES" sz="2400" kern="1200" spc="-25" dirty="0">
                          <a:effectLst/>
                          <a:latin typeface="Arial" panose="020B0604020202020204" pitchFamily="34" charset="0"/>
                          <a:cs typeface="Arial" panose="020B0604020202020204" pitchFamily="34" charset="0"/>
                        </a:rPr>
                        <a:t>18</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70182986"/>
                  </a:ext>
                </a:extLst>
              </a:tr>
              <a:tr h="1088351">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El</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sumo</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sacerdote cortaba</a:t>
                      </a:r>
                      <a:r>
                        <a:rPr lang="es-ES" sz="2400" kern="1200" spc="-1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y</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prendía</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las</a:t>
                      </a:r>
                      <a:r>
                        <a:rPr lang="es-ES" sz="2400" kern="1200" spc="-5" dirty="0">
                          <a:effectLst/>
                          <a:latin typeface="Arial" panose="020B0604020202020204" pitchFamily="34" charset="0"/>
                          <a:cs typeface="Arial" panose="020B0604020202020204" pitchFamily="34" charset="0"/>
                        </a:rPr>
                        <a:t> </a:t>
                      </a:r>
                      <a:r>
                        <a:rPr lang="es-ES" sz="2400" kern="1200" spc="-10" dirty="0">
                          <a:effectLst/>
                          <a:latin typeface="Arial" panose="020B0604020202020204" pitchFamily="34" charset="0"/>
                          <a:cs typeface="Arial" panose="020B0604020202020204" pitchFamily="34" charset="0"/>
                        </a:rPr>
                        <a:t>lámparas</a:t>
                      </a:r>
                      <a:r>
                        <a:rPr lang="es-ES" sz="2400" kern="1200" dirty="0">
                          <a:effectLst/>
                          <a:latin typeface="Arial" panose="020B0604020202020204" pitchFamily="34" charset="0"/>
                          <a:cs typeface="Arial" panose="020B0604020202020204" pitchFamily="34" charset="0"/>
                        </a:rPr>
                        <a:t> en</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el</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santuario</a:t>
                      </a:r>
                      <a:r>
                        <a:rPr lang="es-ES" sz="2400" kern="1200" spc="-5" dirty="0">
                          <a:effectLst/>
                          <a:latin typeface="Arial" panose="020B0604020202020204" pitchFamily="34" charset="0"/>
                          <a:cs typeface="Arial" panose="020B0604020202020204" pitchFamily="34" charset="0"/>
                        </a:rPr>
                        <a:t> </a:t>
                      </a:r>
                      <a:r>
                        <a:rPr lang="es-ES" sz="2400" kern="1200" spc="-10" dirty="0">
                          <a:effectLst/>
                          <a:latin typeface="Arial" panose="020B0604020202020204" pitchFamily="34" charset="0"/>
                          <a:cs typeface="Arial" panose="020B0604020202020204" pitchFamily="34" charset="0"/>
                        </a:rPr>
                        <a:t>terrestre</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Juan</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ve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a</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Cristo,</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nuestro Sumo</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Sacerdote,</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en</a:t>
                      </a:r>
                      <a:r>
                        <a:rPr lang="es-ES" sz="2400" kern="1200" spc="-5" dirty="0">
                          <a:effectLst/>
                          <a:latin typeface="Arial" panose="020B0604020202020204" pitchFamily="34" charset="0"/>
                          <a:cs typeface="Arial" panose="020B0604020202020204" pitchFamily="34" charset="0"/>
                        </a:rPr>
                        <a:t> </a:t>
                      </a:r>
                      <a:r>
                        <a:rPr lang="es-ES" sz="2400" kern="1200" spc="-25" dirty="0">
                          <a:effectLst/>
                          <a:latin typeface="Arial" panose="020B0604020202020204" pitchFamily="34" charset="0"/>
                          <a:cs typeface="Arial" panose="020B0604020202020204" pitchFamily="34" charset="0"/>
                        </a:rPr>
                        <a:t>me</a:t>
                      </a:r>
                      <a:r>
                        <a:rPr lang="es-ES" sz="2400" kern="1200" dirty="0">
                          <a:effectLst/>
                          <a:latin typeface="Arial" panose="020B0604020202020204" pitchFamily="34" charset="0"/>
                          <a:cs typeface="Arial" panose="020B0604020202020204" pitchFamily="34" charset="0"/>
                        </a:rPr>
                        <a:t>dio</a:t>
                      </a:r>
                      <a:r>
                        <a:rPr lang="es-ES" sz="2400" kern="1200" spc="-1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de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los</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candelabros</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en</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el </a:t>
                      </a:r>
                      <a:r>
                        <a:rPr lang="es-ES" sz="2400" kern="1200" spc="-10" dirty="0">
                          <a:effectLst/>
                          <a:latin typeface="Arial" panose="020B0604020202020204" pitchFamily="34" charset="0"/>
                          <a:cs typeface="Arial" panose="020B0604020202020204" pitchFamily="34" charset="0"/>
                        </a:rPr>
                        <a:t>cielo.</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64836530"/>
                  </a:ext>
                </a:extLst>
              </a:tr>
              <a:tr h="531629">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Lev.</a:t>
                      </a:r>
                      <a:r>
                        <a:rPr lang="es-ES" sz="2400" kern="1200" spc="-10" dirty="0">
                          <a:effectLst/>
                          <a:latin typeface="Arial" panose="020B0604020202020204" pitchFamily="34" charset="0"/>
                          <a:cs typeface="Arial" panose="020B0604020202020204" pitchFamily="34" charset="0"/>
                        </a:rPr>
                        <a:t> </a:t>
                      </a:r>
                      <a:r>
                        <a:rPr lang="es-ES" sz="2400" kern="1200" spc="-20" dirty="0">
                          <a:effectLst/>
                          <a:latin typeface="Arial" panose="020B0604020202020204" pitchFamily="34" charset="0"/>
                          <a:cs typeface="Arial" panose="020B0604020202020204" pitchFamily="34" charset="0"/>
                        </a:rPr>
                        <a:t>24:2</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Juan</a:t>
                      </a:r>
                      <a:r>
                        <a:rPr lang="es-ES" sz="2400" kern="1200" spc="-5" dirty="0">
                          <a:effectLst/>
                          <a:latin typeface="Arial" panose="020B0604020202020204" pitchFamily="34" charset="0"/>
                          <a:cs typeface="Arial" panose="020B0604020202020204" pitchFamily="34" charset="0"/>
                        </a:rPr>
                        <a:t> </a:t>
                      </a:r>
                      <a:r>
                        <a:rPr lang="es-ES" sz="2400" kern="1200" spc="-25" dirty="0">
                          <a:effectLst/>
                          <a:latin typeface="Arial" panose="020B0604020202020204" pitchFamily="34" charset="0"/>
                          <a:cs typeface="Arial" panose="020B0604020202020204" pitchFamily="34" charset="0"/>
                        </a:rPr>
                        <a:t>1:9</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449620425"/>
                  </a:ext>
                </a:extLst>
              </a:tr>
              <a:tr h="1179875">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Las</a:t>
                      </a:r>
                      <a:r>
                        <a:rPr lang="es-ES" sz="2400" kern="1200" spc="-2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lámparas</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ardían</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continuamente,</a:t>
                      </a:r>
                      <a:r>
                        <a:rPr lang="es-ES" sz="2400" kern="1200" spc="-15" dirty="0">
                          <a:effectLst/>
                          <a:latin typeface="Arial" panose="020B0604020202020204" pitchFamily="34" charset="0"/>
                          <a:cs typeface="Arial" panose="020B0604020202020204" pitchFamily="34" charset="0"/>
                        </a:rPr>
                        <a:t> </a:t>
                      </a:r>
                      <a:r>
                        <a:rPr lang="es-ES" sz="2400" kern="1200" spc="-10" dirty="0">
                          <a:effectLst/>
                          <a:latin typeface="Arial" panose="020B0604020202020204" pitchFamily="34" charset="0"/>
                          <a:cs typeface="Arial" panose="020B0604020202020204" pitchFamily="34" charset="0"/>
                        </a:rPr>
                        <a:t>derramando</a:t>
                      </a:r>
                      <a:r>
                        <a:rPr lang="es-ES" sz="2400" kern="1200" dirty="0">
                          <a:effectLst/>
                          <a:latin typeface="Arial" panose="020B0604020202020204" pitchFamily="34" charset="0"/>
                          <a:cs typeface="Arial" panose="020B0604020202020204" pitchFamily="34" charset="0"/>
                        </a:rPr>
                        <a:t> siempre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su</a:t>
                      </a:r>
                      <a:r>
                        <a:rPr lang="es-ES" sz="2400" kern="1200" spc="-5" dirty="0">
                          <a:effectLst/>
                          <a:latin typeface="Arial" panose="020B0604020202020204" pitchFamily="34" charset="0"/>
                          <a:cs typeface="Arial" panose="020B0604020202020204" pitchFamily="34" charset="0"/>
                        </a:rPr>
                        <a:t> </a:t>
                      </a:r>
                      <a:r>
                        <a:rPr lang="es-ES" sz="2400" kern="1200" spc="-20" dirty="0">
                          <a:effectLst/>
                          <a:latin typeface="Arial" panose="020B0604020202020204" pitchFamily="34" charset="0"/>
                          <a:cs typeface="Arial" panose="020B0604020202020204" pitchFamily="34" charset="0"/>
                        </a:rPr>
                        <a:t>luz.</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tc>
                  <a:txBody>
                    <a:bodyPr/>
                    <a:lstStyle/>
                    <a:p>
                      <a:pPr marL="45720" marR="0" algn="ctr">
                        <a:lnSpc>
                          <a:spcPct val="100000"/>
                        </a:lnSpc>
                        <a:spcBef>
                          <a:spcPts val="0"/>
                        </a:spcBef>
                        <a:spcAft>
                          <a:spcPts val="0"/>
                        </a:spcAft>
                      </a:pPr>
                      <a:r>
                        <a:rPr lang="es-ES" sz="2400" kern="1200" dirty="0">
                          <a:effectLst/>
                          <a:latin typeface="Arial" panose="020B0604020202020204" pitchFamily="34" charset="0"/>
                          <a:cs typeface="Arial" panose="020B0604020202020204" pitchFamily="34" charset="0"/>
                        </a:rPr>
                        <a:t>El</a:t>
                      </a:r>
                      <a:r>
                        <a:rPr lang="es-ES" sz="2400" kern="1200" spc="-1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Espíritu</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Santo</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ilumina</a:t>
                      </a:r>
                      <a:r>
                        <a:rPr lang="es-ES" sz="2400" kern="1200" spc="-2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cada alma</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que</a:t>
                      </a:r>
                      <a:r>
                        <a:rPr lang="es-ES" sz="2400" kern="1200" spc="-10"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llega </a:t>
                      </a:r>
                      <a:r>
                        <a:rPr lang="es-ES" sz="2400" kern="1200" spc="-50" dirty="0">
                          <a:effectLst/>
                          <a:latin typeface="Arial" panose="020B0604020202020204" pitchFamily="34" charset="0"/>
                          <a:cs typeface="Arial" panose="020B0604020202020204" pitchFamily="34" charset="0"/>
                        </a:rPr>
                        <a:t>a</a:t>
                      </a:r>
                      <a:r>
                        <a:rPr lang="es-ES" sz="2400" kern="1200" dirty="0">
                          <a:effectLst/>
                          <a:latin typeface="Arial" panose="020B0604020202020204" pitchFamily="34" charset="0"/>
                          <a:cs typeface="Arial" panose="020B0604020202020204" pitchFamily="34" charset="0"/>
                        </a:rPr>
                        <a:t> </a:t>
                      </a:r>
                      <a:r>
                        <a:rPr lang="es-ES" sz="2400" kern="1200" dirty="0" smtClean="0">
                          <a:effectLst/>
                          <a:latin typeface="Arial" panose="020B0604020202020204" pitchFamily="34" charset="0"/>
                          <a:cs typeface="Arial" panose="020B0604020202020204" pitchFamily="34" charset="0"/>
                        </a:rPr>
                        <a:t>este</a:t>
                      </a:r>
                      <a:r>
                        <a:rPr lang="es-ES" sz="2400" kern="1200" baseline="0" dirty="0" smtClean="0">
                          <a:effectLst/>
                          <a:latin typeface="Arial" panose="020B0604020202020204" pitchFamily="34" charset="0"/>
                          <a:cs typeface="Arial" panose="020B0604020202020204" pitchFamily="34" charset="0"/>
                        </a:rPr>
                        <a:t> </a:t>
                      </a:r>
                      <a:r>
                        <a:rPr lang="es-ES" sz="2400" kern="1200" dirty="0" smtClean="0">
                          <a:effectLst/>
                          <a:latin typeface="Arial" panose="020B0604020202020204" pitchFamily="34" charset="0"/>
                          <a:cs typeface="Arial" panose="020B0604020202020204" pitchFamily="34" charset="0"/>
                        </a:rPr>
                        <a:t>mundo</a:t>
                      </a:r>
                      <a:r>
                        <a:rPr lang="es-ES" sz="2400" kern="1200" dirty="0">
                          <a:effectLst/>
                          <a:latin typeface="Arial" panose="020B0604020202020204" pitchFamily="34" charset="0"/>
                          <a:cs typeface="Arial" panose="020B0604020202020204" pitchFamily="34" charset="0"/>
                        </a:rPr>
                        <a:t>, la</a:t>
                      </a:r>
                      <a:r>
                        <a:rPr lang="es-ES" sz="2400" kern="1200" spc="-5" dirty="0">
                          <a:effectLst/>
                          <a:latin typeface="Arial" panose="020B0604020202020204" pitchFamily="34" charset="0"/>
                          <a:cs typeface="Arial" panose="020B0604020202020204" pitchFamily="34" charset="0"/>
                        </a:rPr>
                        <a:t> </a:t>
                      </a:r>
                      <a:r>
                        <a:rPr lang="es-ES" sz="2400" kern="1200" dirty="0">
                          <a:effectLst/>
                          <a:latin typeface="Arial" panose="020B0604020202020204" pitchFamily="34" charset="0"/>
                          <a:cs typeface="Arial" panose="020B0604020202020204" pitchFamily="34" charset="0"/>
                        </a:rPr>
                        <a:t>acepte o no la</a:t>
                      </a:r>
                      <a:r>
                        <a:rPr lang="es-ES" sz="2400" kern="1200" spc="-5" dirty="0">
                          <a:effectLst/>
                          <a:latin typeface="Arial" panose="020B0604020202020204" pitchFamily="34" charset="0"/>
                          <a:cs typeface="Arial" panose="020B0604020202020204" pitchFamily="34" charset="0"/>
                        </a:rPr>
                        <a:t> </a:t>
                      </a:r>
                      <a:r>
                        <a:rPr lang="es-ES" sz="2400" kern="1200" spc="-10" dirty="0">
                          <a:effectLst/>
                          <a:latin typeface="Arial" panose="020B0604020202020204" pitchFamily="34" charset="0"/>
                          <a:cs typeface="Arial" panose="020B0604020202020204" pitchFamily="34" charset="0"/>
                        </a:rPr>
                        <a:t>persona.</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00273004"/>
                  </a:ext>
                </a:extLst>
              </a:tr>
            </a:tbl>
          </a:graphicData>
        </a:graphic>
      </p:graphicFrame>
    </p:spTree>
    <p:extLst>
      <p:ext uri="{BB962C8B-B14F-4D97-AF65-F5344CB8AC3E}">
        <p14:creationId xmlns:p14="http://schemas.microsoft.com/office/powerpoint/2010/main" val="291683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227266" y="1664660"/>
            <a:ext cx="5157427" cy="954107"/>
          </a:xfrm>
          <a:prstGeom prst="rect">
            <a:avLst/>
          </a:prstGeom>
          <a:noFill/>
        </p:spPr>
        <p:txBody>
          <a:bodyPr wrap="square" rtlCol="0">
            <a:spAutoFit/>
          </a:bodyPr>
          <a:lstStyle/>
          <a:p>
            <a:pPr lvl="0" defTabSz="457200">
              <a:defRPr/>
            </a:pPr>
            <a:r>
              <a:rPr lang="es-ES" sz="2800" dirty="0">
                <a:solidFill>
                  <a:prstClr val="white"/>
                </a:solidFill>
              </a:rPr>
              <a:t>Era hecho de bronce batido y trabajado con el martillo </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35045" y="368422"/>
            <a:ext cx="4915382" cy="954107"/>
          </a:xfrm>
          <a:prstGeom prst="rect">
            <a:avLst/>
          </a:prstGeom>
          <a:noFill/>
        </p:spPr>
        <p:txBody>
          <a:bodyPr wrap="square" rtlCol="0">
            <a:spAutoFit/>
          </a:bodyPr>
          <a:lstStyle/>
          <a:p>
            <a:pPr lvl="0" defTabSz="457200">
              <a:defRPr/>
            </a:pPr>
            <a:r>
              <a:rPr lang="es-ES" sz="2800" dirty="0">
                <a:solidFill>
                  <a:prstClr val="white"/>
                </a:solidFill>
              </a:rPr>
              <a:t>El candelabro de oro tenía siete lámparas</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278649" y="3886634"/>
            <a:ext cx="433457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Century Gothic" panose="020B0502020202020204"/>
                <a:ea typeface="+mn-ea"/>
                <a:cs typeface="+mn-cs"/>
              </a:rPr>
              <a:t>Es el candelabro de Dios en la Tierra</a:t>
            </a: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227266" y="5166311"/>
            <a:ext cx="456646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2800" dirty="0">
                <a:solidFill>
                  <a:prstClr val="white"/>
                </a:solidFill>
                <a:latin typeface="Century Gothic" panose="020B0502020202020204"/>
              </a:rPr>
              <a:t>El único que podía encender las lámparas</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723354"/>
            <a:ext cx="4933015"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Century Gothic" panose="020B0502020202020204"/>
                <a:ea typeface="+mn-ea"/>
                <a:cs typeface="+mn-cs"/>
              </a:rPr>
              <a:t>Vio siete candelabros en el santuario del cielo</a:t>
            </a: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552305" y="4037158"/>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a:solidFill>
                  <a:prstClr val="white"/>
                </a:solidFill>
                <a:latin typeface="Calibri" panose="020F0502020204030204"/>
              </a:rPr>
              <a:t>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516867" y="1670428"/>
            <a:ext cx="48144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ES" sz="3200" dirty="0">
                <a:solidFill>
                  <a:prstClr val="white"/>
                </a:solidFill>
              </a:rPr>
              <a:t>Verdadero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552305" y="266638"/>
            <a:ext cx="533200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rPr>
              <a:t>La Iglesia (los cristianos)</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429167" y="2839191"/>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ES" sz="3200" dirty="0">
                <a:solidFill>
                  <a:prstClr val="white"/>
                </a:solidFill>
                <a:latin typeface="Calibri" panose="020F0502020204030204"/>
              </a:rPr>
              <a:t>El sumo sacerdote </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618041" y="5828030"/>
            <a:ext cx="6181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3200" dirty="0">
                <a:solidFill>
                  <a:prstClr val="white"/>
                </a:solidFill>
              </a:rPr>
              <a:t>Juan, el discípulo amado</a:t>
            </a:r>
            <a:endPar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623183" y="4802006"/>
            <a:ext cx="6412428" cy="1077218"/>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Estaba en el lado sur del tabernáculo</a:t>
            </a: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 </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5262979"/>
          </a:xfrm>
          <a:prstGeom prst="rect">
            <a:avLst/>
          </a:prstGeom>
          <a:noFill/>
        </p:spPr>
        <p:txBody>
          <a:bodyPr wrap="square" rtlCol="0">
            <a:spAutoFit/>
          </a:bodyPr>
          <a:lstStyle/>
          <a:p>
            <a:pPr defTabSz="457200"/>
            <a:r>
              <a:rPr lang="es-DO" sz="4800" b="1" dirty="0">
                <a:solidFill>
                  <a:srgbClr val="FFFF00"/>
                </a:solidFill>
                <a:latin typeface="Century Gothic" panose="020B0502020202020204"/>
              </a:rPr>
              <a:t>¿Quieres que el Espíritu Santo te llene de Su Luz para entender su palabra y reflejar la luz de Cristo al Mundo?</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551793" y="2017986"/>
            <a:ext cx="2878793" cy="2759395"/>
          </a:xfrm>
        </p:spPr>
        <p:txBody>
          <a:bodyPr vert="horz" lIns="91440" tIns="45720" rIns="91440" bIns="45720" rtlCol="0" anchor="b">
            <a:normAutofit/>
          </a:bodyPr>
          <a:lstStyle/>
          <a:p>
            <a:pPr>
              <a:lnSpc>
                <a:spcPct val="90000"/>
              </a:lnSpc>
            </a:pPr>
            <a:r>
              <a:rPr lang="en-US" sz="2600" dirty="0"/>
              <a:t>Los </a:t>
            </a:r>
            <a:r>
              <a:rPr lang="en-US" sz="2600" dirty="0" err="1"/>
              <a:t>muebles</a:t>
            </a:r>
            <a:r>
              <a:rPr lang="en-US" sz="2600" dirty="0"/>
              <a:t> del </a:t>
            </a:r>
            <a:r>
              <a:rPr lang="en-US" sz="2600" dirty="0" err="1"/>
              <a:t>Santuario</a:t>
            </a:r>
            <a:r>
              <a:rPr lang="en-US" sz="2600" dirty="0"/>
              <a:t> (</a:t>
            </a:r>
            <a:r>
              <a:rPr lang="en-US" sz="2600" dirty="0" err="1"/>
              <a:t>Candelabro</a:t>
            </a:r>
            <a:r>
              <a:rPr lang="en-US" sz="2600" dirty="0"/>
              <a:t>, Arca, Mesa de </a:t>
            </a:r>
            <a:r>
              <a:rPr lang="en-US" sz="2600" dirty="0" err="1"/>
              <a:t>los</a:t>
            </a:r>
            <a:r>
              <a:rPr lang="en-US" sz="2600" dirty="0"/>
              <a:t> panes, Altar del </a:t>
            </a:r>
            <a:r>
              <a:rPr lang="en-US" sz="2600" dirty="0" err="1"/>
              <a:t>Incienso</a:t>
            </a:r>
            <a:r>
              <a:rPr lang="en-US" sz="2600" dirty="0"/>
              <a:t>)</a:t>
            </a:r>
          </a:p>
        </p:txBody>
      </p:sp>
      <p:pic>
        <p:nvPicPr>
          <p:cNvPr id="1030" name="Picture 6" descr="La Menorá: historia y significado del candelabro judío - Holyart.es Blog">
            <a:extLst>
              <a:ext uri="{FF2B5EF4-FFF2-40B4-BE49-F238E27FC236}">
                <a16:creationId xmlns:a16="http://schemas.microsoft.com/office/drawing/2014/main" id="{1D2CD1CF-6EF9-35A1-3928-449F2DE40F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59" r="1" b="12514"/>
          <a:stretch/>
        </p:blipFill>
        <p:spPr bwMode="auto">
          <a:xfrm>
            <a:off x="4078288" y="-2"/>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arca del pacto">
            <a:extLst>
              <a:ext uri="{FF2B5EF4-FFF2-40B4-BE49-F238E27FC236}">
                <a16:creationId xmlns:a16="http://schemas.microsoft.com/office/drawing/2014/main" id="{DE971759-D19A-BAD3-B698-DA01891393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529" r="17982" b="3"/>
          <a:stretch/>
        </p:blipFill>
        <p:spPr bwMode="auto">
          <a:xfrm>
            <a:off x="8129867" y="10"/>
            <a:ext cx="4062133" cy="3428758"/>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32" name="Picture 8" descr="Miércoles 22 de Septiembre de 2021 | Matutina para Menores | ¿Dónde se  encontraba el pan de la proposición?">
            <a:extLst>
              <a:ext uri="{FF2B5EF4-FFF2-40B4-BE49-F238E27FC236}">
                <a16:creationId xmlns:a16="http://schemas.microsoft.com/office/drawing/2014/main" id="{4B952691-BDC4-5D37-207B-E2C8EE9BBF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20" r="10958" b="2"/>
          <a:stretch/>
        </p:blipFill>
        <p:spPr bwMode="auto">
          <a:xfrm>
            <a:off x="4078288" y="3428768"/>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 Altar del Incienso">
            <a:extLst>
              <a:ext uri="{FF2B5EF4-FFF2-40B4-BE49-F238E27FC236}">
                <a16:creationId xmlns:a16="http://schemas.microsoft.com/office/drawing/2014/main" id="{7B5CCF9B-7CEA-C58B-8645-003AE8FEDFA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21" r="11010" b="-3"/>
          <a:stretch/>
        </p:blipFill>
        <p:spPr bwMode="auto">
          <a:xfrm>
            <a:off x="8130753" y="3428768"/>
            <a:ext cx="4061247" cy="3428770"/>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Candelabro de Oro: Introducción</a:t>
            </a:r>
            <a:endParaRPr lang="en-US" b="1" dirty="0"/>
          </a:p>
        </p:txBody>
      </p:sp>
      <p:sp>
        <p:nvSpPr>
          <p:cNvPr id="5" name="Título 1"/>
          <p:cNvSpPr txBox="1">
            <a:spLocks/>
          </p:cNvSpPr>
          <p:nvPr/>
        </p:nvSpPr>
        <p:spPr>
          <a:xfrm>
            <a:off x="450098" y="839338"/>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r>
              <a:rPr lang="es-ES" sz="5400" b="1" dirty="0">
                <a:latin typeface="Calibri" panose="020F0502020204030204" pitchFamily="34" charset="0"/>
                <a:cs typeface="Calibri" panose="020F0502020204030204" pitchFamily="34" charset="0"/>
              </a:rPr>
              <a:t>El candelabro de oro con sus siete lámparas estaba en el lado sur del primer compartimiento del santuario. </a:t>
            </a: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551793" y="2017986"/>
            <a:ext cx="2878793" cy="2759395"/>
          </a:xfrm>
        </p:spPr>
        <p:txBody>
          <a:bodyPr vert="horz" lIns="91440" tIns="45720" rIns="91440" bIns="45720" rtlCol="0" anchor="b">
            <a:normAutofit/>
          </a:bodyPr>
          <a:lstStyle/>
          <a:p>
            <a:pPr>
              <a:lnSpc>
                <a:spcPct val="90000"/>
              </a:lnSpc>
            </a:pPr>
            <a:r>
              <a:rPr lang="en-US" sz="2600" dirty="0"/>
              <a:t>El </a:t>
            </a:r>
            <a:r>
              <a:rPr lang="en-US" sz="2600" dirty="0" err="1"/>
              <a:t>Candelabro</a:t>
            </a:r>
            <a:r>
              <a:rPr lang="en-US" sz="2600" dirty="0"/>
              <a:t> de </a:t>
            </a:r>
            <a:r>
              <a:rPr lang="en-US" sz="2600" dirty="0" err="1"/>
              <a:t>oro</a:t>
            </a:r>
            <a:r>
              <a:rPr lang="en-US" sz="2600" dirty="0"/>
              <a:t>.</a:t>
            </a:r>
          </a:p>
        </p:txBody>
      </p:sp>
      <p:pic>
        <p:nvPicPr>
          <p:cNvPr id="1030" name="Picture 6" descr="La Menorá: historia y significado del candelabro judío - Holyart.es Blog">
            <a:extLst>
              <a:ext uri="{FF2B5EF4-FFF2-40B4-BE49-F238E27FC236}">
                <a16:creationId xmlns:a16="http://schemas.microsoft.com/office/drawing/2014/main" id="{1D2CD1CF-6EF9-35A1-3928-449F2DE40F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59" r="1" b="12514"/>
          <a:stretch/>
        </p:blipFill>
        <p:spPr bwMode="auto">
          <a:xfrm>
            <a:off x="4112949" y="1141407"/>
            <a:ext cx="8079051" cy="5695961"/>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2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10704950"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Descripción</a:t>
            </a:r>
            <a:endParaRPr lang="en-US" sz="4000" b="1" dirty="0"/>
          </a:p>
        </p:txBody>
      </p:sp>
      <p:sp>
        <p:nvSpPr>
          <p:cNvPr id="5" name="Título 1"/>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alibri" panose="020F0502020204030204" pitchFamily="34" charset="0"/>
                <a:cs typeface="Calibri" panose="020F0502020204030204" pitchFamily="34" charset="0"/>
              </a:rPr>
              <a:t>Era hecho de oro batido y trabajado con el martillo </a:t>
            </a:r>
            <a:r>
              <a:rPr lang="es-ES" sz="4000" b="1" dirty="0" err="1">
                <a:latin typeface="Calibri" panose="020F0502020204030204" pitchFamily="34" charset="0"/>
                <a:cs typeface="Calibri" panose="020F0502020204030204" pitchFamily="34" charset="0"/>
              </a:rPr>
              <a:t>Exo</a:t>
            </a:r>
            <a:r>
              <a:rPr lang="es-ES" sz="4000" b="1" dirty="0">
                <a:latin typeface="Calibri" panose="020F0502020204030204" pitchFamily="34" charset="0"/>
                <a:cs typeface="Calibri" panose="020F0502020204030204" pitchFamily="34" charset="0"/>
              </a:rPr>
              <a:t>. 25:31-37. </a:t>
            </a:r>
          </a:p>
          <a:p>
            <a:pPr algn="just"/>
            <a:r>
              <a:rPr lang="es-ES" sz="3600" b="1" dirty="0">
                <a:solidFill>
                  <a:srgbClr val="FFFF00"/>
                </a:solidFill>
                <a:latin typeface="Calibri" panose="020F0502020204030204" pitchFamily="34" charset="0"/>
                <a:cs typeface="Calibri" panose="020F0502020204030204" pitchFamily="34" charset="0"/>
              </a:rPr>
              <a:t>31 Harás además un candelero de oro puro; labrado a martillo se hará el candelero; su pie, su caña, sus copas, sus manzanas y sus flores, serán de lo mismo. 32 Y saldrán seis brazos de sus lados; tres brazos del candelero a un lado, y tres brazos al otro lado. 33 Tres copas en forma de flor de almendro en un brazo, una manzana y una flor; y tres copas en forma de flor de almendro en otro brazo, una manzana y una flor; así en los seis brazos que salen del candelero; </a:t>
            </a:r>
          </a:p>
          <a:p>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330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5" y="150126"/>
            <a:ext cx="10418347"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Descripción</a:t>
            </a:r>
            <a:endParaRPr lang="en-US" sz="4000" b="1" dirty="0"/>
          </a:p>
        </p:txBody>
      </p:sp>
      <p:sp>
        <p:nvSpPr>
          <p:cNvPr id="5" name="Título 1"/>
          <p:cNvSpPr txBox="1">
            <a:spLocks/>
          </p:cNvSpPr>
          <p:nvPr/>
        </p:nvSpPr>
        <p:spPr>
          <a:xfrm>
            <a:off x="295147" y="839338"/>
            <a:ext cx="11562556"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alibri" panose="020F0502020204030204" pitchFamily="34" charset="0"/>
                <a:cs typeface="Calibri" panose="020F0502020204030204" pitchFamily="34" charset="0"/>
              </a:rPr>
              <a:t>Era hecho de oro batido y trabajado con el martillo </a:t>
            </a:r>
            <a:r>
              <a:rPr lang="es-ES" sz="4000" b="1" dirty="0" err="1">
                <a:latin typeface="Calibri" panose="020F0502020204030204" pitchFamily="34" charset="0"/>
                <a:cs typeface="Calibri" panose="020F0502020204030204" pitchFamily="34" charset="0"/>
              </a:rPr>
              <a:t>Exo</a:t>
            </a:r>
            <a:r>
              <a:rPr lang="es-ES" sz="4000" b="1" dirty="0">
                <a:latin typeface="Calibri" panose="020F0502020204030204" pitchFamily="34" charset="0"/>
                <a:cs typeface="Calibri" panose="020F0502020204030204" pitchFamily="34" charset="0"/>
              </a:rPr>
              <a:t>. 25:34-37. </a:t>
            </a:r>
          </a:p>
          <a:p>
            <a:pPr algn="just"/>
            <a:r>
              <a:rPr lang="es-ES" sz="3600" b="1" dirty="0">
                <a:solidFill>
                  <a:srgbClr val="FFFF00"/>
                </a:solidFill>
                <a:latin typeface="Calibri" panose="020F0502020204030204" pitchFamily="34" charset="0"/>
                <a:cs typeface="Calibri" panose="020F0502020204030204" pitchFamily="34" charset="0"/>
              </a:rPr>
              <a:t>34 y en la caña central del candelero cuatro copas en forma de flor de almendro, sus manzanas y sus flores. 35 Habrá una manzana debajo de dos brazos del mismo, otra manzana debajo de otros dos brazos del mismo, y otra manzana debajo de los otros dos brazos del mismo, así para los seis brazos que salen del candelero. 36 Sus manzanas y sus brazos serán de una pieza, todo ello una pieza labrada a martillo, de oro puro. 37 Y le harás siete lamparillas, las cuales encenderás para que alumbren hacia adelante. </a:t>
            </a:r>
          </a:p>
          <a:p>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968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Descripción</a:t>
            </a:r>
            <a:endParaRPr lang="en-US" sz="4000" b="1" dirty="0"/>
          </a:p>
        </p:txBody>
      </p:sp>
      <p:sp>
        <p:nvSpPr>
          <p:cNvPr id="5" name="Título 1"/>
          <p:cNvSpPr txBox="1">
            <a:spLocks/>
          </p:cNvSpPr>
          <p:nvPr/>
        </p:nvSpPr>
        <p:spPr>
          <a:xfrm>
            <a:off x="450098" y="1165123"/>
            <a:ext cx="11291804" cy="5692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Tomaba bastante tiempo hacer formar esas lindas flores y tazas; pero el candelabro fue hecho de acuerdo con el modelo celestial para enseñar lecciones celestiales a la humanidad [</a:t>
            </a:r>
            <a:r>
              <a:rPr lang="es-ES" sz="4000" b="1" dirty="0" err="1">
                <a:latin typeface="Calibri" panose="020F0502020204030204" pitchFamily="34" charset="0"/>
                <a:cs typeface="Calibri" panose="020F0502020204030204" pitchFamily="34" charset="0"/>
              </a:rPr>
              <a:t>Exo</a:t>
            </a:r>
            <a:r>
              <a:rPr lang="es-ES" sz="4000" b="1" dirty="0">
                <a:latin typeface="Calibri" panose="020F0502020204030204" pitchFamily="34" charset="0"/>
                <a:cs typeface="Calibri" panose="020F0502020204030204" pitchFamily="34" charset="0"/>
              </a:rPr>
              <a:t>. 25:40].</a:t>
            </a:r>
          </a:p>
          <a:p>
            <a:pPr algn="just"/>
            <a:endParaRPr lang="es-ES" sz="4000" b="1" dirty="0">
              <a:solidFill>
                <a:srgbClr val="FFFF00"/>
              </a:solidFill>
              <a:latin typeface="Calibri" panose="020F0502020204030204" pitchFamily="34" charset="0"/>
              <a:cs typeface="Calibri" panose="020F0502020204030204" pitchFamily="34" charset="0"/>
            </a:endParaRPr>
          </a:p>
          <a:p>
            <a:pPr algn="just"/>
            <a:r>
              <a:rPr lang="es-ES" sz="4000" b="1" dirty="0">
                <a:solidFill>
                  <a:srgbClr val="FFFF00"/>
                </a:solidFill>
                <a:latin typeface="Calibri" panose="020F0502020204030204" pitchFamily="34" charset="0"/>
                <a:cs typeface="Calibri" panose="020F0502020204030204" pitchFamily="34" charset="0"/>
              </a:rPr>
              <a:t>40 Mira y hazlos conforme al modelo que te ha sido mostrado en el monte. </a:t>
            </a:r>
          </a:p>
        </p:txBody>
      </p:sp>
    </p:spTree>
    <p:extLst>
      <p:ext uri="{BB962C8B-B14F-4D97-AF65-F5344CB8AC3E}">
        <p14:creationId xmlns:p14="http://schemas.microsoft.com/office/powerpoint/2010/main" val="2201307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11446756" cy="1221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2">
                    <a:lumMod val="40000"/>
                    <a:lumOff val="60000"/>
                  </a:schemeClr>
                </a:solidFill>
              </a:rPr>
              <a:t>El Candelabro de Oro en el santuario Celestial (Visión de Juan)</a:t>
            </a:r>
            <a:endParaRPr lang="en-US" sz="4000" b="1" dirty="0"/>
          </a:p>
        </p:txBody>
      </p:sp>
      <p:sp>
        <p:nvSpPr>
          <p:cNvPr id="5" name="Título 1"/>
          <p:cNvSpPr txBox="1">
            <a:spLocks/>
          </p:cNvSpPr>
          <p:nvPr/>
        </p:nvSpPr>
        <p:spPr>
          <a:xfrm>
            <a:off x="450098" y="1371600"/>
            <a:ext cx="11291804" cy="4852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5400" b="1" dirty="0" smtClean="0">
                <a:latin typeface="Calibri" panose="020F0502020204030204" pitchFamily="34" charset="0"/>
                <a:cs typeface="Calibri" panose="020F0502020204030204" pitchFamily="34" charset="0"/>
              </a:rPr>
              <a:t>A </a:t>
            </a:r>
            <a:r>
              <a:rPr lang="es-ES" sz="5400" b="1" dirty="0">
                <a:latin typeface="Calibri" panose="020F0502020204030204" pitchFamily="34" charset="0"/>
                <a:cs typeface="Calibri" panose="020F0502020204030204" pitchFamily="34" charset="0"/>
              </a:rPr>
              <a:t>Juan, el discípulo amado, le fue permitido mirar en el primer compartimiento del santuario celestial, y allí vio siete candelabros de oro. También vio al Salvador en medio a los candelabros, del cual el terrestre era una sombra.</a:t>
            </a:r>
          </a:p>
        </p:txBody>
      </p:sp>
    </p:spTree>
    <p:extLst>
      <p:ext uri="{BB962C8B-B14F-4D97-AF65-F5344CB8AC3E}">
        <p14:creationId xmlns:p14="http://schemas.microsoft.com/office/powerpoint/2010/main" val="242982386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1453</TotalTime>
  <Words>2068</Words>
  <Application>Microsoft Office PowerPoint</Application>
  <PresentationFormat>Panorámica</PresentationFormat>
  <Paragraphs>88</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29</vt:i4>
      </vt:variant>
    </vt:vector>
  </HeadingPairs>
  <TitlesOfParts>
    <vt:vector size="37"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Los muebles del Santuario (Candelabro, Arca, Mesa de los panes, Altar del Incienso)</vt:lpstr>
      <vt:lpstr>Presentación de PowerPoint</vt:lpstr>
      <vt:lpstr>El Candelabro de oro.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 Arroyo</cp:lastModifiedBy>
  <cp:revision>40</cp:revision>
  <dcterms:created xsi:type="dcterms:W3CDTF">2024-04-21T02:46:20Z</dcterms:created>
  <dcterms:modified xsi:type="dcterms:W3CDTF">2024-05-13T16:25:28Z</dcterms:modified>
</cp:coreProperties>
</file>