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sldIdLst>
    <p:sldId id="257" r:id="rId3"/>
    <p:sldId id="285" r:id="rId4"/>
    <p:sldId id="339" r:id="rId5"/>
    <p:sldId id="390" r:id="rId6"/>
    <p:sldId id="392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384" r:id="rId20"/>
    <p:sldId id="412" r:id="rId21"/>
    <p:sldId id="413" r:id="rId22"/>
    <p:sldId id="406" r:id="rId23"/>
    <p:sldId id="408" r:id="rId24"/>
    <p:sldId id="407" r:id="rId25"/>
    <p:sldId id="409" r:id="rId26"/>
    <p:sldId id="410" r:id="rId27"/>
    <p:sldId id="411" r:id="rId28"/>
    <p:sldId id="385" r:id="rId29"/>
    <p:sldId id="388" r:id="rId30"/>
    <p:sldId id="386" r:id="rId31"/>
    <p:sldId id="387" r:id="rId32"/>
    <p:sldId id="259" r:id="rId33"/>
  </p:sldIdLst>
  <p:sldSz cx="12192000" cy="6858000"/>
  <p:notesSz cx="6858000" cy="9144000"/>
  <p:photoAlbum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B59792-18B9-8FD6-EF14-1DF5EB072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71146E9-687F-E8BC-6044-58A4407D5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D322BFE-1E62-2E26-CB05-D5F920AE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99BA35-6703-2A13-E803-F0CDC7BD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2A3E83C-C1A6-36D5-6761-51C804A3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2358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71F814-F414-EF23-5B43-C8AA8592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FE82AA9-AEB2-3E8D-1392-65E85BEDB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A23041B-482D-2FF5-7811-4B8CFA18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3D0597A-2E17-963A-02B2-1BA0B876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949C2F0-1F96-594E-C3E0-8546437D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6136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F1AE6B-13CD-A23B-CDAF-6CC8502CB4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080E18C-98FF-0118-CC11-73F2BA7A6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255BFAD-AD88-6CDB-6164-3B79FF56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61E9704-7418-B5B9-3B9C-D9A8860E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945250-4C70-3C47-0990-F40D0673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3466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02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4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7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89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96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08892D-D702-00C2-BC9A-5A82849E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C705981-4A37-F1CF-F063-FB8568D3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34F3CA-2C4B-4260-981F-F827575B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A9522E4-5946-5EFB-C88C-B84371A1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8EC67FD-70A7-3A1C-8DAE-B828DA0E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40966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7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9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45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593387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26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20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73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48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6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D285BB-5999-9BD0-AFA5-73153F04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9D0AFAA-5E0E-A017-3974-B8E8E6EDC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38A9EA-CA4A-E775-FEA9-7E4A5E32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B2A586-1AEA-8DCB-3301-9A5DB295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23CEFC5-DA17-A23D-A0C8-85FB1691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8260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352FF8-9009-5451-CFA8-BA1C96C5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A309D88-CE9E-4A86-45DC-3A5E9F396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3317619-52DD-696F-4F65-FAC8BB1C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FED535D-E24D-8707-D970-E6A3975A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F0DDF4C-DFCF-0F9B-23F5-5F64B8BF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D31C51F-BCB4-EA1E-5F89-FF0F675A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1335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CBB8F6-248A-077B-09B1-D9AD509B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74E2E9F-F97C-4097-42A8-8E76BC91B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1C6618C-5BEE-F355-CBAB-5DFDB5619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3F10C05A-A6FB-2DAD-7322-AA24458D2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12F2D67D-B28D-2C35-A46A-8DE80B9B7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C00534B-0C4B-027C-9066-F75E4E16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483CF184-9F58-FED4-1A36-59FDC22A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0DB0397-2D87-C7F8-AB22-3BCF47A0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7928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33EEBC-8D8E-A58D-60AF-25CBB679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8522707B-E948-5CE2-C90C-FB86CC0B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A5B5B3BF-F931-EB9C-2E01-E798C9E7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AC330045-2A19-7260-DE21-3E95F9E9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5971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2238DB6F-7900-EDD4-0D0D-4843F5B6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6B352ACC-B5BC-D52B-FC65-A7E36C2A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E03866C-4B76-7238-C705-560DB26B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144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03B8AF-80B3-0AD8-8500-6F37802E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F2B118-190C-E2CD-3FB0-A45720412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7E54338-2056-73C7-205C-C1E67601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6499695-0D33-4BC4-FCDF-C17AEA4D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F3B861C-27FB-A4FB-B48D-E51601CD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5103F12-2DED-514D-D0B4-5071CE02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0779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2F6AA19-AAFC-F739-BF8A-EBEC3117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AE06951-CB06-E713-83DB-C07FBE8F4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1D3463C-B71E-1534-D736-178A9D90A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CC375DF-CAAF-901F-9329-010BBDAD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6AFB9DE-98BE-D0F3-01D8-B808A557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ACA37C0-1FD0-6102-7944-BD38403F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6080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9D3DD9F-D327-9301-5A5F-F6BB3D57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29E8055-7761-B772-D82B-FBDF9DE4B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9FEF495-6D99-B1CC-332C-62C8D2714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9B9C6-C011-4741-998D-4934121D99A2}" type="datetimeFigureOut">
              <a:rPr lang="es-419" smtClean="0"/>
              <a:t>8/12/2024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CB7F1C3-0314-FD34-F252-1DB5D6664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C10CE5-34A0-98FF-3C6B-0AFC8A6FC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291F84-6F03-4C0B-9611-A582E7A48C1D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54664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48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">
            <a:extLst>
              <a:ext uri="{FF2B5EF4-FFF2-40B4-BE49-F238E27FC236}">
                <a16:creationId xmlns="" xmlns:a16="http://schemas.microsoft.com/office/drawing/2014/main" id="{8680A5DA-4E3B-597C-DD2C-2B874E5D2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159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1283938"/>
            <a:ext cx="10534919" cy="5574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Fiesta de las Trompetas era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“un memorial”.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Algunos han enseñado que es un memorial de la creación del mundo, ya que se celebraba al “fin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a la salida del año”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(Éxodo 34:22),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y podía ser un memorial del tiempo cuando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“todos los hijos de Dios se regocijaban de alegría”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la creación del mundo.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(Job 38:4-7).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El Dr. William Smith dice: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Fiesta de las Trompetas…llegó a ser considerada como el aniversario del cumpleaños del mundo”. </a:t>
            </a:r>
            <a:endParaRPr lang="es-ES" sz="22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5305" y="360608"/>
            <a:ext cx="7984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Fiesta de las Trompetas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159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1283938"/>
            <a:ext cx="9362943" cy="5574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bastante evidente que, al igual que la Pascua,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Fiesta de las Trompetas era tanto conmemorativa como típica.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celebraba </a:t>
            </a:r>
            <a:r>
              <a:rPr lang="es-MX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diez </a:t>
            </a:r>
            <a:r>
              <a:rPr lang="es-MX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días antes del día de expiación,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el tipo del gran juicio investigativo que se abrió en 1844, al fin del largo, período profético de dos mil trescientos años de Daniel 8:14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2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5305" y="360608"/>
            <a:ext cx="7984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Fiesta de las Trompetas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1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429572"/>
            <a:ext cx="10947044" cy="6428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 las trompetas eran tocadas a través de Israel, advirtiéndoles a todos de la cercanía del solemne </a:t>
            </a:r>
            <a:r>
              <a:rPr lang="es-MX" sz="2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de expiación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. En el </a:t>
            </a:r>
            <a:r>
              <a:rPr lang="es-MX" sz="23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antitipo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 deberíamos esperar algún mensaje mundial que sea dado en tonos de trompetas, anunciando el tiempo cercano cuando el </a:t>
            </a: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gran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día de expiación, </a:t>
            </a:r>
            <a:r>
              <a:rPr lang="es-MX" sz="23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juicio investigativo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sería convocado en los cielos. </a:t>
            </a:r>
            <a:r>
              <a:rPr lang="es-MX" sz="23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(Daniel 7:9-10).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Iniciando con los años 1833-34 y extendiéndose hasta 1844, tal mensaje fue dado al mundo en tonos de trompetas, anunciando, </a:t>
            </a:r>
            <a:r>
              <a:rPr lang="es-MX" sz="23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hora de su juicio ha llegado</a:t>
            </a:r>
            <a:r>
              <a:rPr lang="es-MX" sz="2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MX" sz="23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(Apocalipsis 14:6-7). </a:t>
            </a:r>
            <a:endParaRPr lang="es-ES" sz="23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429572"/>
            <a:ext cx="9852340" cy="6428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Miller y otros, en su estudio de la declaración de </a:t>
            </a:r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8:14,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“Hasta dos mil trescientas tardes y mañanas; luego el santuario será purificado”,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descubrieron que este largo período profético terminaría en 1844. Ellos fallaron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no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relacionar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esta cita con el antiguo santuario típico, sino que aplicaron el término “santuario” a esta tierra, y enseñaron que en 1844 Cristo vendría a la tierra para purificarla y juzgar a la gente.</a:t>
            </a:r>
            <a:endParaRPr lang="es-ES" sz="23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5306" y="-309092"/>
            <a:ext cx="7868994" cy="132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ES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Fiesta de las Trompetas</a:t>
            </a:r>
            <a:endParaRPr lang="en-US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429572"/>
            <a:ext cx="10947044" cy="6428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fue acompañado por otros cientos de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ministros,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quienes proclamaron su mensaje con gran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poder en América y otros continentes. </a:t>
            </a:r>
          </a:p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Durante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los diez años anteriores al décimo día del mes séptimo (calendario judío) en 1844, cada nación civilizada sobre la tierra escuchó en tonos de trompeta el anuncio del mensaje de </a:t>
            </a:r>
            <a:r>
              <a:rPr lang="es-MX" sz="24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Apocalipsis 14:6-7,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hora de su juicio ha llegado”. </a:t>
            </a:r>
            <a:endParaRPr lang="es-ES" sz="23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5306" y="-309092"/>
            <a:ext cx="7868994" cy="132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ES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Fiesta de las Trompetas</a:t>
            </a:r>
            <a:endParaRPr lang="en-US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0"/>
            <a:ext cx="10947044" cy="6857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hecho que los hombres quienes proclamaron este mensaje no comprendieron completamente todo su significado, no impidió que cumplieran el </a:t>
            </a:r>
            <a:r>
              <a:rPr lang="es-MX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antitipo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 del tipo antiguo. Cuando los seguidores de Cristo exclamaron delante de Él, </a:t>
            </a:r>
            <a:r>
              <a:rPr lang="es-MX" sz="2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“¡Bendito el rey que viene en el nombre del Señor!”, </a:t>
            </a:r>
            <a:r>
              <a:rPr lang="es-MX" sz="2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(Lucas 19:35-40) 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extendieron palmas sobre el camino, creyendo que Jesús estaba entrando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a Jerusalén para asumir el reino terrenal, ellos cumplieron la profecía de </a:t>
            </a:r>
            <a:r>
              <a:rPr lang="es-MX" sz="2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Zacarías 9:9.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 Si ellos hubieran sabido que en pocos días su Señor colgaría 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el madero, no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habrían podido cumplir la profecía; porque habría sido imposible para ellos </a:t>
            </a:r>
            <a:r>
              <a:rPr lang="es-MX" sz="2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“regocijarse grandemente”.</a:t>
            </a:r>
            <a:endParaRPr lang="es-ES" sz="22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6" y="115910"/>
            <a:ext cx="8667484" cy="6742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igual manera el mensaje apropiado para el mundo entre 1834 y 1844 nunca habría podido ser proclamado con el poder y gozo requerido para cumplir el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antitipo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, si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 proclamadores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hubieran comprendido que el Salvador, en vez de venir a esta tierra, iba a entrar al Lugar Santísimo del santuario celestial, para comenzar la obra del juicio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investigador.</a:t>
            </a:r>
            <a:endParaRPr lang="es-ES" sz="22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5" y="373487"/>
            <a:ext cx="10328858" cy="648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 ocultó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 sus ojos el hecho de que habían otros dos mensajes que debían ser dados al mundo antes que el Señor viniera a la tierra en poder y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gloria </a:t>
            </a:r>
            <a:r>
              <a:rPr lang="es-MX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2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Apoc</a:t>
            </a:r>
            <a:r>
              <a:rPr lang="es-MX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14:6-14);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que Él no podía venir hasta que ellos hubieran cumplido el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antitipo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. Luego para consolarlos en su chasco, Él les permitió mirar por fe dentro del santuario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celestial </a:t>
            </a:r>
            <a:r>
              <a:rPr lang="es-MX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2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Apoc</a:t>
            </a:r>
            <a:r>
              <a:rPr lang="es-MX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11:19),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y tener un vistazo de la obra que su Sumo Sacerdote estaba oficiando a favor de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ellos.</a:t>
            </a:r>
            <a:endParaRPr lang="es-ES" sz="22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8">
            <a:extLst>
              <a:ext uri="{FF2B5EF4-FFF2-40B4-BE49-F238E27FC236}">
                <a16:creationId xmlns="" xmlns:a16="http://schemas.microsoft.com/office/drawing/2014/main" id="{1530DCFF-08F5-434A-A0D5-F3E89407A6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="" xmlns:a16="http://schemas.microsoft.com/office/drawing/2014/main" id="{24011A3A-9884-40BF-94F6-0625A0ADD3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3" name="Oval 1042">
            <a:extLst>
              <a:ext uri="{FF2B5EF4-FFF2-40B4-BE49-F238E27FC236}">
                <a16:creationId xmlns="" xmlns:a16="http://schemas.microsoft.com/office/drawing/2014/main" id="{D6573690-978D-48A4-8645-0E01F8211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45" name="Picture 1044">
            <a:extLst>
              <a:ext uri="{FF2B5EF4-FFF2-40B4-BE49-F238E27FC236}">
                <a16:creationId xmlns="" xmlns:a16="http://schemas.microsoft.com/office/drawing/2014/main" id="{D4B84446-184D-45CE-9532-48179EAE5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="" xmlns:a16="http://schemas.microsoft.com/office/drawing/2014/main" id="{C9229660-8639-44E7-B486-7436516E6B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="" xmlns:a16="http://schemas.microsoft.com/office/drawing/2014/main" id="{858084FA-40DB-44FC-94DA-93AA71CD69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="" xmlns:a16="http://schemas.microsoft.com/office/drawing/2014/main" id="{518F4153-5030-4BBD-B9C8-0E192DDC6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="" xmlns:a16="http://schemas.microsoft.com/office/drawing/2014/main" id="{72264661-8F08-453E-B5AF-0BF3BB9B03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866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="" xmlns:a16="http://schemas.microsoft.com/office/drawing/2014/main" id="{5C18AF5E-4168-487D-808E-EA097E547F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74334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4EC00D-6A69-D01E-55B6-A2D55ABFC0F7}"/>
              </a:ext>
            </a:extLst>
          </p:cNvPr>
          <p:cNvSpPr txBox="1"/>
          <p:nvPr/>
        </p:nvSpPr>
        <p:spPr>
          <a:xfrm>
            <a:off x="417202" y="406987"/>
            <a:ext cx="5196861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MX" sz="2000" b="1" dirty="0" smtClean="0">
                <a:solidFill>
                  <a:schemeClr val="accent3"/>
                </a:solidFill>
              </a:rPr>
              <a:t>El </a:t>
            </a:r>
            <a:r>
              <a:rPr lang="es-MX" sz="2000" b="1" dirty="0">
                <a:solidFill>
                  <a:schemeClr val="accent3"/>
                </a:solidFill>
              </a:rPr>
              <a:t>mensaje de los tres ángeles</a:t>
            </a:r>
          </a:p>
          <a:p>
            <a:pPr algn="just">
              <a:lnSpc>
                <a:spcPct val="150000"/>
              </a:lnSpc>
            </a:pPr>
            <a:endParaRPr lang="es-MX" sz="1400" b="1" baseline="30000" dirty="0" smtClean="0"/>
          </a:p>
          <a:p>
            <a:pPr algn="just">
              <a:lnSpc>
                <a:spcPct val="150000"/>
              </a:lnSpc>
            </a:pPr>
            <a:r>
              <a:rPr lang="es-MX" sz="1400" b="1" baseline="30000" dirty="0" smtClean="0"/>
              <a:t>6</a:t>
            </a:r>
            <a:r>
              <a:rPr lang="es-MX" sz="2000" b="1" baseline="30000" dirty="0"/>
              <a:t> </a:t>
            </a:r>
            <a:r>
              <a:rPr lang="es-MX" sz="2000" b="1" dirty="0"/>
              <a:t>Vi volar por en medio del cielo a otro ángel, que tenía el evangelio eterno para predicarlo a los moradores de la tierra, a toda nación, tribu, lengua y pueblo, </a:t>
            </a:r>
            <a:r>
              <a:rPr lang="es-MX" sz="2000" b="1" baseline="30000" dirty="0"/>
              <a:t>7 </a:t>
            </a:r>
            <a:r>
              <a:rPr lang="es-MX" sz="2000" b="1" dirty="0"/>
              <a:t>diciendo a gran voz: Temed a Dios, y dadle gloria, porque la hora de su juicio ha llegado; y adorad a aquel que hizo el cielo y la tierra, el mar y las fuentes de las aguas.</a:t>
            </a:r>
          </a:p>
          <a:p>
            <a:pPr algn="just">
              <a:lnSpc>
                <a:spcPct val="150000"/>
              </a:lnSpc>
              <a:spcBef>
                <a:spcPts val="1800"/>
              </a:spcBef>
            </a:pPr>
            <a:endParaRPr lang="es-E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719" y="669700"/>
            <a:ext cx="6160735" cy="54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8">
            <a:extLst>
              <a:ext uri="{FF2B5EF4-FFF2-40B4-BE49-F238E27FC236}">
                <a16:creationId xmlns="" xmlns:a16="http://schemas.microsoft.com/office/drawing/2014/main" id="{1530DCFF-08F5-434A-A0D5-F3E89407A6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="" xmlns:a16="http://schemas.microsoft.com/office/drawing/2014/main" id="{24011A3A-9884-40BF-94F6-0625A0ADD3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3" name="Oval 1042">
            <a:extLst>
              <a:ext uri="{FF2B5EF4-FFF2-40B4-BE49-F238E27FC236}">
                <a16:creationId xmlns="" xmlns:a16="http://schemas.microsoft.com/office/drawing/2014/main" id="{D6573690-978D-48A4-8645-0E01F8211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45" name="Picture 1044">
            <a:extLst>
              <a:ext uri="{FF2B5EF4-FFF2-40B4-BE49-F238E27FC236}">
                <a16:creationId xmlns="" xmlns:a16="http://schemas.microsoft.com/office/drawing/2014/main" id="{D4B84446-184D-45CE-9532-48179EAE5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="" xmlns:a16="http://schemas.microsoft.com/office/drawing/2014/main" id="{C9229660-8639-44E7-B486-7436516E6B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="" xmlns:a16="http://schemas.microsoft.com/office/drawing/2014/main" id="{858084FA-40DB-44FC-94DA-93AA71CD69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="" xmlns:a16="http://schemas.microsoft.com/office/drawing/2014/main" id="{518F4153-5030-4BBD-B9C8-0E192DDC6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="" xmlns:a16="http://schemas.microsoft.com/office/drawing/2014/main" id="{72264661-8F08-453E-B5AF-0BF3BB9B03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866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="" xmlns:a16="http://schemas.microsoft.com/office/drawing/2014/main" id="{5C18AF5E-4168-487D-808E-EA097E547F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74334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4EC00D-6A69-D01E-55B6-A2D55ABFC0F7}"/>
              </a:ext>
            </a:extLst>
          </p:cNvPr>
          <p:cNvSpPr txBox="1"/>
          <p:nvPr/>
        </p:nvSpPr>
        <p:spPr>
          <a:xfrm>
            <a:off x="417203" y="406987"/>
            <a:ext cx="4561400" cy="3863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sz="2200" b="1" dirty="0" smtClean="0"/>
          </a:p>
          <a:p>
            <a:pPr algn="just">
              <a:lnSpc>
                <a:spcPct val="150000"/>
              </a:lnSpc>
            </a:pPr>
            <a:r>
              <a:rPr lang="es-MX" sz="2400" b="1" dirty="0" smtClean="0"/>
              <a:t>Otro </a:t>
            </a:r>
            <a:r>
              <a:rPr lang="es-MX" sz="2400" b="1" dirty="0"/>
              <a:t>ángel le siguió, diciendo: Ha caído, ha caído Babilonia, la gran ciudad, porque ha hecho beber a todas las naciones del vino del furor de su fornicación.</a:t>
            </a:r>
            <a:endParaRPr lang="es-E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378" y="0"/>
            <a:ext cx="6443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154954" y="789709"/>
            <a:ext cx="9194391" cy="4613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32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Sección </a:t>
            </a:r>
            <a:r>
              <a:rPr lang="es-ES" sz="32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7</a:t>
            </a:r>
            <a:r>
              <a:rPr lang="es-ES" sz="32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 Las Fiestas Anuales de Otoño</a:t>
            </a:r>
            <a:r>
              <a:rPr lang="es-DO" sz="4800" b="1" dirty="0">
                <a:latin typeface="Arial Rounded MT Bold" panose="020F0704030504030204" pitchFamily="34" charset="0"/>
              </a:rPr>
              <a:t/>
            </a:r>
            <a:br>
              <a:rPr lang="es-DO" sz="4800" b="1" dirty="0">
                <a:latin typeface="Arial Rounded MT Bold" panose="020F0704030504030204" pitchFamily="34" charset="0"/>
              </a:rPr>
            </a:br>
            <a:r>
              <a:rPr lang="es-ES" sz="4800" b="1" dirty="0">
                <a:latin typeface="Arial Rounded MT Bold" panose="020F0704030504030204" pitchFamily="34" charset="0"/>
              </a:rPr>
              <a:t>Capítulo </a:t>
            </a:r>
            <a:r>
              <a:rPr lang="es-ES" sz="4800" b="1" dirty="0" smtClean="0">
                <a:latin typeface="Arial Rounded MT Bold" panose="020F0704030504030204" pitchFamily="34" charset="0"/>
              </a:rPr>
              <a:t>28: </a:t>
            </a:r>
            <a:endParaRPr lang="es-ES" sz="4800" b="1" dirty="0" smtClean="0"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4800" b="1" dirty="0" smtClean="0">
                <a:latin typeface="Arial Rounded MT Bold" panose="020F0704030504030204" pitchFamily="34" charset="0"/>
              </a:rPr>
              <a:t>La </a:t>
            </a:r>
            <a:r>
              <a:rPr lang="es-ES" sz="4800" b="1" dirty="0" smtClean="0">
                <a:latin typeface="Arial Rounded MT Bold" panose="020F0704030504030204" pitchFamily="34" charset="0"/>
              </a:rPr>
              <a:t>Fiesta de las Trompetas</a:t>
            </a:r>
            <a:endParaRPr lang="es-ES" sz="48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8">
            <a:extLst>
              <a:ext uri="{FF2B5EF4-FFF2-40B4-BE49-F238E27FC236}">
                <a16:creationId xmlns="" xmlns:a16="http://schemas.microsoft.com/office/drawing/2014/main" id="{1530DCFF-08F5-434A-A0D5-F3E89407A6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="" xmlns:a16="http://schemas.microsoft.com/office/drawing/2014/main" id="{24011A3A-9884-40BF-94F6-0625A0ADD3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3" name="Oval 1042">
            <a:extLst>
              <a:ext uri="{FF2B5EF4-FFF2-40B4-BE49-F238E27FC236}">
                <a16:creationId xmlns="" xmlns:a16="http://schemas.microsoft.com/office/drawing/2014/main" id="{D6573690-978D-48A4-8645-0E01F8211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45" name="Picture 1044">
            <a:extLst>
              <a:ext uri="{FF2B5EF4-FFF2-40B4-BE49-F238E27FC236}">
                <a16:creationId xmlns="" xmlns:a16="http://schemas.microsoft.com/office/drawing/2014/main" id="{D4B84446-184D-45CE-9532-48179EAE5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="" xmlns:a16="http://schemas.microsoft.com/office/drawing/2014/main" id="{C9229660-8639-44E7-B486-7436516E6B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="" xmlns:a16="http://schemas.microsoft.com/office/drawing/2014/main" id="{858084FA-40DB-44FC-94DA-93AA71CD69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="" xmlns:a16="http://schemas.microsoft.com/office/drawing/2014/main" id="{518F4153-5030-4BBD-B9C8-0E192DDC6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="" xmlns:a16="http://schemas.microsoft.com/office/drawing/2014/main" id="{72264661-8F08-453E-B5AF-0BF3BB9B03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866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="" xmlns:a16="http://schemas.microsoft.com/office/drawing/2014/main" id="{5C18AF5E-4168-487D-808E-EA097E547F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74334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4EC00D-6A69-D01E-55B6-A2D55ABFC0F7}"/>
              </a:ext>
            </a:extLst>
          </p:cNvPr>
          <p:cNvSpPr txBox="1"/>
          <p:nvPr/>
        </p:nvSpPr>
        <p:spPr>
          <a:xfrm>
            <a:off x="417202" y="406987"/>
            <a:ext cx="643052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b="1" baseline="30000" dirty="0" smtClean="0"/>
          </a:p>
          <a:p>
            <a:pPr algn="just">
              <a:lnSpc>
                <a:spcPct val="150000"/>
              </a:lnSpc>
            </a:pPr>
            <a:r>
              <a:rPr lang="es-MX" b="1" baseline="30000" dirty="0" smtClean="0"/>
              <a:t>9</a:t>
            </a:r>
            <a:r>
              <a:rPr lang="es-MX" b="1" baseline="30000" dirty="0"/>
              <a:t> </a:t>
            </a:r>
            <a:r>
              <a:rPr lang="es-MX" b="1" dirty="0"/>
              <a:t>Y el tercer ángel los siguió, diciendo a gran voz: Si alguno adora a la bestia y a su imagen, y recibe la marca en su frente o en su mano, </a:t>
            </a:r>
            <a:r>
              <a:rPr lang="es-MX" b="1" baseline="30000" dirty="0"/>
              <a:t>10 </a:t>
            </a:r>
            <a:r>
              <a:rPr lang="es-MX" b="1" dirty="0"/>
              <a:t>él también beberá del vino de la ira de Dios, que ha sido vaciado puro en el cáliz de su ira; y será atormentado con fuego y azufre delante de los santos ángeles y del Cordero; </a:t>
            </a:r>
            <a:r>
              <a:rPr lang="es-MX" b="1" baseline="30000" dirty="0"/>
              <a:t>11 </a:t>
            </a:r>
            <a:r>
              <a:rPr lang="es-MX" b="1" dirty="0"/>
              <a:t>y el humo de su tormento sube por los siglos de los siglos. Y no tienen reposo de día ni de noche los que adoran a la bestia y a su imagen, ni nadie que reciba la marca de su nombre.</a:t>
            </a:r>
          </a:p>
          <a:p>
            <a:pPr algn="just">
              <a:lnSpc>
                <a:spcPct val="150000"/>
              </a:lnSpc>
            </a:pPr>
            <a:r>
              <a:rPr lang="es-MX" b="1" baseline="30000" dirty="0"/>
              <a:t>12 </a:t>
            </a:r>
            <a:r>
              <a:rPr lang="es-MX" b="1" dirty="0"/>
              <a:t>Aquí está la paciencia de los santos, los que guardan los mandamientos de Dios y la fe de Jesús.</a:t>
            </a:r>
          </a:p>
          <a:p>
            <a:pPr algn="just">
              <a:lnSpc>
                <a:spcPct val="150000"/>
              </a:lnSpc>
            </a:pPr>
            <a:endParaRPr lang="es-ES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597" y="0"/>
            <a:ext cx="4427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76517" y="283335"/>
            <a:ext cx="9169759" cy="648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profeta Joel evidentemente relacionó la obra de cierre del evangelio sobre la tierra con el toque de las trompetas, porque él escribe de esta manera: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“Tocad trompeta en Sion, y dad alarma en mi santo monte; tiemblen todos los moradores de la tierra, porque viene el día de Jehová, porque está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cercano”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(Joel 2:1).</a:t>
            </a:r>
            <a:endParaRPr lang="es-ES" sz="22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42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76518" y="953037"/>
            <a:ext cx="5318976" cy="5814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Se aproxima el tiempo cuando la trompeta del Señor de nuevo será escuchada por los mortales, cuando sus notas harán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“conmover no solamente la tierra, sino también el cielo” </a:t>
            </a:r>
            <a:r>
              <a:rPr lang="es-MX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(Hebreos 12:26). </a:t>
            </a:r>
            <a:endParaRPr lang="es-ES" sz="22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76517" y="154547"/>
            <a:ext cx="7186611" cy="683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última trompeta</a:t>
            </a:r>
            <a:endParaRPr lang="en-US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012" y="496211"/>
            <a:ext cx="5220236" cy="57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76518" y="283335"/>
            <a:ext cx="9736428" cy="648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 sonidos certeros de esa trompeta penetrarán los lugares más recónditos de la tierra; y, así como antiguamente la trompeta llamó a todo Israel para congregarse delante del Señor, así cada hijo de Dios durmiendo en la tierra responderá al llamado de la trompeta, y saldrá para encontrarse con su Señor.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En las cavernas del océano los sonidos del clarín serán escuchados, y el mar, obediente al llamado, entregará los muertos que hay en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ella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(Apocalipsis 20:13).</a:t>
            </a:r>
            <a:endParaRPr lang="es-ES" sz="23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76518" y="283335"/>
            <a:ext cx="8345510" cy="648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la tierra resonará con las pisadas de la compañía innumerable de los redimidos, mientras los santos vivos y resucitados se juntan para encontrarse con su Señor en respuesta al llamado de la última trompeta que será dada sobre esta tierra maldecida por el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pecado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Corintios 15:51-52; 1 Tesalonicenses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4:16-17) .</a:t>
            </a:r>
            <a:endParaRPr lang="es-ES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3" y="-678160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76518" y="283335"/>
            <a:ext cx="5228823" cy="648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Entonces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las notas discordantes cesarán para siempre, y los redimidos escucharán decir a su Salvador,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“Venid, benditos de mi Padre, heredad el reino preparado para vosotros desde la fundación del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mundo”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(Mateo 25:34). </a:t>
            </a:r>
            <a:endParaRPr lang="es-ES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69" y="283335"/>
            <a:ext cx="5434885" cy="6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8">
            <a:extLst>
              <a:ext uri="{FF2B5EF4-FFF2-40B4-BE49-F238E27FC236}">
                <a16:creationId xmlns="" xmlns:a16="http://schemas.microsoft.com/office/drawing/2014/main" id="{1530DCFF-08F5-434A-A0D5-F3E89407A6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="" xmlns:a16="http://schemas.microsoft.com/office/drawing/2014/main" id="{24011A3A-9884-40BF-94F6-0625A0ADD3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3" name="Oval 1042">
            <a:extLst>
              <a:ext uri="{FF2B5EF4-FFF2-40B4-BE49-F238E27FC236}">
                <a16:creationId xmlns="" xmlns:a16="http://schemas.microsoft.com/office/drawing/2014/main" id="{D6573690-978D-48A4-8645-0E01F8211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45" name="Picture 1044">
            <a:extLst>
              <a:ext uri="{FF2B5EF4-FFF2-40B4-BE49-F238E27FC236}">
                <a16:creationId xmlns="" xmlns:a16="http://schemas.microsoft.com/office/drawing/2014/main" id="{D4B84446-184D-45CE-9532-48179EAE5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="" xmlns:a16="http://schemas.microsoft.com/office/drawing/2014/main" id="{C9229660-8639-44E7-B486-7436516E6B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="" xmlns:a16="http://schemas.microsoft.com/office/drawing/2014/main" id="{858084FA-40DB-44FC-94DA-93AA71CD69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="" xmlns:a16="http://schemas.microsoft.com/office/drawing/2014/main" id="{518F4153-5030-4BBD-B9C8-0E192DDC6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="" xmlns:a16="http://schemas.microsoft.com/office/drawing/2014/main" id="{72264661-8F08-453E-B5AF-0BF3BB9B03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866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="" xmlns:a16="http://schemas.microsoft.com/office/drawing/2014/main" id="{5C18AF5E-4168-487D-808E-EA097E547F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74334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3031"/>
            <a:ext cx="12192000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0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="" xmlns:a16="http://schemas.microsoft.com/office/drawing/2014/main" id="{2D8FDD8E-CD0E-8DAD-43A3-9A5B7F555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0EF8A4-1B05-FD39-A6F1-FF945C847272}"/>
              </a:ext>
            </a:extLst>
          </p:cNvPr>
          <p:cNvSpPr txBox="1"/>
          <p:nvPr/>
        </p:nvSpPr>
        <p:spPr>
          <a:xfrm>
            <a:off x="180109" y="290945"/>
            <a:ext cx="11208327" cy="655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AutoNum type="romanUcPeriod"/>
            </a:pPr>
            <a:r>
              <a:rPr lang="es-ES" sz="2400" b="1" dirty="0"/>
              <a:t>Selecciona la respuesta correcta. </a:t>
            </a:r>
            <a:endParaRPr lang="es-ES" sz="2800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DO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Jehová ordenó a Moisés hacer dos trompetas de oro para convocar la congregación, y para hacer mover los campamentos.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b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Falso</a:t>
            </a:r>
            <a:endParaRPr lang="es-E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Respuesta: </a:t>
            </a:r>
            <a:r>
              <a:rPr lang="es-ES" sz="2400" b="1" dirty="0" smtClean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Falso</a:t>
            </a:r>
            <a:endParaRPr lang="es-ES" sz="24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Cada 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toque de trompeta en Israel sería un memorial, o recordatorio, del poder de Dios para consolar, sostener, y proteger a su 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pueblo</a:t>
            </a:r>
            <a:r>
              <a:rPr lang="es-DO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                                                           b. Falso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Respuesta: </a:t>
            </a:r>
            <a:r>
              <a:rPr lang="es-ES" sz="2400" b="1" dirty="0" smtClean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</a:t>
            </a:r>
            <a:r>
              <a:rPr lang="es-ES" sz="2400" b="1" dirty="0" smtClean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24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514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="" xmlns:a16="http://schemas.microsoft.com/office/drawing/2014/main" id="{2D8FDD8E-CD0E-8DAD-43A3-9A5B7F555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0EF8A4-1B05-FD39-A6F1-FF945C847272}"/>
              </a:ext>
            </a:extLst>
          </p:cNvPr>
          <p:cNvSpPr txBox="1"/>
          <p:nvPr/>
        </p:nvSpPr>
        <p:spPr>
          <a:xfrm>
            <a:off x="180109" y="290945"/>
            <a:ext cx="11208327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" sz="2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sz="2800" dirty="0"/>
              <a:t> 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Fiesta de las Trompetas se celebraba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primer día del séptimo mes</a:t>
            </a:r>
            <a:r>
              <a:rPr lang="es-ES" sz="2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s-E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s-E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séptimo día del primer mes</a:t>
            </a:r>
            <a:endParaRPr lang="es-E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Respuesta: </a:t>
            </a:r>
            <a:r>
              <a:rPr lang="es-ES" sz="2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26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de la Fiesta de las Trompetas era considerado un sábado ceremonial o 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E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</a:t>
            </a:r>
            <a:r>
              <a:rPr lang="es-ES" sz="2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s-E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s-E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Falso</a:t>
            </a:r>
            <a:endParaRPr lang="es-E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Respuesta: </a:t>
            </a:r>
            <a:r>
              <a:rPr lang="es-ES" sz="2600" b="1" dirty="0" smtClean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</a:t>
            </a:r>
            <a:endParaRPr lang="en-US" sz="26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02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="" xmlns:a16="http://schemas.microsoft.com/office/drawing/2014/main" id="{2D8FDD8E-CD0E-8DAD-43A3-9A5B7F555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0EF8A4-1B05-FD39-A6F1-FF945C847272}"/>
              </a:ext>
            </a:extLst>
          </p:cNvPr>
          <p:cNvSpPr txBox="1"/>
          <p:nvPr/>
        </p:nvSpPr>
        <p:spPr>
          <a:xfrm>
            <a:off x="180109" y="290945"/>
            <a:ext cx="11208327" cy="610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Fiesta de las Trompetas se celebraba diez días después del Día de la Expiación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                                                   b. Falso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Respuesta: </a:t>
            </a:r>
            <a:r>
              <a:rPr lang="es-ES" sz="2400" b="1" dirty="0" smtClean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Falso</a:t>
            </a:r>
            <a:endParaRPr lang="es-ES" sz="24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estudiosos afirman que la Fiesta de las trompetas es un memorial de la creación del mundo.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                                                        b. Falso 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Respuesta: </a:t>
            </a:r>
            <a:r>
              <a:rPr lang="es-ES" sz="2400" b="1" dirty="0" smtClean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Verdadero</a:t>
            </a:r>
            <a:endParaRPr lang="en-US" sz="24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151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8">
            <a:extLst>
              <a:ext uri="{FF2B5EF4-FFF2-40B4-BE49-F238E27FC236}">
                <a16:creationId xmlns="" xmlns:a16="http://schemas.microsoft.com/office/drawing/2014/main" id="{1530DCFF-08F5-434A-A0D5-F3E89407A6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="" xmlns:a16="http://schemas.microsoft.com/office/drawing/2014/main" id="{24011A3A-9884-40BF-94F6-0625A0ADD3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3" name="Oval 1042">
            <a:extLst>
              <a:ext uri="{FF2B5EF4-FFF2-40B4-BE49-F238E27FC236}">
                <a16:creationId xmlns="" xmlns:a16="http://schemas.microsoft.com/office/drawing/2014/main" id="{D6573690-978D-48A4-8645-0E01F8211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45" name="Picture 1044">
            <a:extLst>
              <a:ext uri="{FF2B5EF4-FFF2-40B4-BE49-F238E27FC236}">
                <a16:creationId xmlns="" xmlns:a16="http://schemas.microsoft.com/office/drawing/2014/main" id="{D4B84446-184D-45CE-9532-48179EAE5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="" xmlns:a16="http://schemas.microsoft.com/office/drawing/2014/main" id="{C9229660-8639-44E7-B486-7436516E6B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="" xmlns:a16="http://schemas.microsoft.com/office/drawing/2014/main" id="{858084FA-40DB-44FC-94DA-93AA71CD69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="" xmlns:a16="http://schemas.microsoft.com/office/drawing/2014/main" id="{518F4153-5030-4BBD-B9C8-0E192DDC6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="" xmlns:a16="http://schemas.microsoft.com/office/drawing/2014/main" id="{72264661-8F08-453E-B5AF-0BF3BB9B03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866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="" xmlns:a16="http://schemas.microsoft.com/office/drawing/2014/main" id="{5C18AF5E-4168-487D-808E-EA097E547F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74334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4EC00D-6A69-D01E-55B6-A2D55ABFC0F7}"/>
              </a:ext>
            </a:extLst>
          </p:cNvPr>
          <p:cNvSpPr txBox="1"/>
          <p:nvPr/>
        </p:nvSpPr>
        <p:spPr>
          <a:xfrm>
            <a:off x="493290" y="406987"/>
            <a:ext cx="494159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Números 10:10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ES" sz="2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¨</a:t>
            </a:r>
            <a:r>
              <a:rPr lang="es-MX" sz="2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23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día de vuestra alegría, y en vuestras solemnidades, y en los principios de vuestros meses, tocaréis las trompetas sobre vuestros holocaustos, y sobre los sacrificios de paz, y os serán por memoria delante de vuestro Dios. Yo Jehová vuestro </a:t>
            </a:r>
            <a:r>
              <a:rPr lang="es-MX" sz="2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ES" sz="2300" b="1" i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¨. </a:t>
            </a:r>
            <a:endParaRPr lang="es-ES" sz="23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800"/>
              </a:spcBef>
            </a:pPr>
            <a:endParaRPr lang="es-E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615" y="571500"/>
            <a:ext cx="60283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="" xmlns:a16="http://schemas.microsoft.com/office/drawing/2014/main" id="{2D8FDD8E-CD0E-8DAD-43A3-9A5B7F555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0EF8A4-1B05-FD39-A6F1-FF945C847272}"/>
              </a:ext>
            </a:extLst>
          </p:cNvPr>
          <p:cNvSpPr txBox="1"/>
          <p:nvPr/>
        </p:nvSpPr>
        <p:spPr>
          <a:xfrm>
            <a:off x="180109" y="290945"/>
            <a:ext cx="11208327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s-E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Cuál es el </a:t>
            </a:r>
            <a:r>
              <a:rPr lang="es-MX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antitipo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Fiesta de las Trompetas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juicio investigador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mensaje del primer ángel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s-E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s-MX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ocasión de la Segunda Venida de Cristo, la trompeta de Dios reunirá a los santos para encontrarse con su Señor.</a:t>
            </a:r>
            <a:endParaRPr lang="es-DO" sz="2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Verdadero                                b. Falso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24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33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">
            <a:extLst>
              <a:ext uri="{FF2B5EF4-FFF2-40B4-BE49-F238E27FC236}">
                <a16:creationId xmlns="" xmlns:a16="http://schemas.microsoft.com/office/drawing/2014/main" id="{0047927D-8278-105D-702C-2B24C0BC0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575D3F2-26D6-77A2-D051-73489A17DA74}"/>
              </a:ext>
            </a:extLst>
          </p:cNvPr>
          <p:cNvSpPr txBox="1"/>
          <p:nvPr/>
        </p:nvSpPr>
        <p:spPr>
          <a:xfrm>
            <a:off x="5950038" y="920621"/>
            <a:ext cx="5035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DO" sz="4000" b="1" dirty="0" smtClean="0">
                <a:solidFill>
                  <a:srgbClr val="FFFF00"/>
                </a:solidFill>
                <a:latin typeface="Century Gothic" panose="020B0502020202020204"/>
              </a:rPr>
              <a:t>¿Quieres ser parte de los redimidos convocados por la trompeta de Dios en su Segunda Venida?</a:t>
            </a:r>
            <a:endParaRPr lang="en-US" sz="4000" b="1" dirty="0">
              <a:solidFill>
                <a:srgbClr val="FFFF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035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36"/>
            <a:ext cx="12192000" cy="691153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0098" y="643943"/>
            <a:ext cx="9106026" cy="500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Fiesta de las Trompetas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0098" y="1294263"/>
            <a:ext cx="9106025" cy="55637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MX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trompeta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era usada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solamente como un instrumento musical entre los antiguos israelitas, sino que también cumplía un papel importante en sus ceremonias civiles y religiosas. Estaba asociada con toda la vida de los hijos de Israel.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usada en sus días de júbilo y en sus días solemnes; y al comienzo de cada mes era tocada sobre sus ofrendas de holocausto y ofrendas de paz.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Debía ser un recordatorio para los israelitas del Señor su Dios. </a:t>
            </a:r>
            <a:r>
              <a:rPr lang="es-MX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10:10.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800"/>
              </a:spcBef>
            </a:pPr>
            <a:endParaRPr lang="es-E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12192000" cy="691153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0099" y="463639"/>
            <a:ext cx="5556564" cy="6394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obediencia al mandato de Dios, Moisés hizo </a:t>
            </a:r>
            <a:r>
              <a:rPr lang="es-MX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trompetas de plata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 para ser usadas para llamar a congregar en sus asambleas y para normalizar las peregrinaciones de los hijos de Israel. </a:t>
            </a:r>
            <a:r>
              <a:rPr lang="es-MX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10:2.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Cuando los sacerdotes tocaban ambas trompetas, todo el pueblo debía reunirse en la puerta del tabernáculo; si sonaba una sola trompeta, solamente los príncipes respondían. </a:t>
            </a:r>
            <a:r>
              <a:rPr lang="es-MX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10:2-8.</a:t>
            </a:r>
            <a:endParaRPr lang="es-ES" sz="22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728" y="772732"/>
            <a:ext cx="4855335" cy="56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159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6" y="1506829"/>
            <a:ext cx="10740981" cy="53511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llamado para congregarse para las asambleas religiosas era diferente del sonido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alarma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que se tocaba para reunir al ejército para la guerra. Dios prometió que cuando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sonaran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la alarma para la guerra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serían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“recordados delante del Señor”,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salvados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sus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enemigos </a:t>
            </a:r>
            <a:r>
              <a:rPr lang="es-MX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(Números 10:9</a:t>
            </a:r>
            <a:r>
              <a:rPr lang="es-MX" sz="22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En la época de Salomón, se demostró gran habilidad en el toque de trompetas, de manera que las notas de ciento veinte trompetas salían como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“un solo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sonido” </a:t>
            </a:r>
            <a:r>
              <a:rPr lang="es-MX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s-MX" sz="24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Crónicas </a:t>
            </a:r>
            <a:r>
              <a:rPr lang="es-MX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5:12-13).</a:t>
            </a:r>
            <a:endParaRPr lang="es-ES" sz="2200" b="1" dirty="0">
              <a:solidFill>
                <a:schemeClr val="bg2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17431" y="360608"/>
            <a:ext cx="9556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datos interesantes sobre el toque de las trompetas en el antiguo Israel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159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6" y="154546"/>
            <a:ext cx="10740981" cy="6703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Cuando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Dios quiso reunir a la hueste de Israel al pie del Monte Sinaí para escuchar la proclamación de su santa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ley,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“sonido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bocina muy fuerte” fue 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escuchado,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pueblo temblaba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; y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aun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Moisés,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ese santo hombre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 Dios, dijo: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“Estoy espantado y temblando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MX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(Éxodo </a:t>
            </a:r>
            <a:r>
              <a:rPr lang="es-MX" sz="24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19:16, 19; Hebreos </a:t>
            </a:r>
            <a:r>
              <a:rPr lang="es-MX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12:21) </a:t>
            </a:r>
            <a:endParaRPr lang="es-MX" sz="2400" b="1" dirty="0">
              <a:solidFill>
                <a:schemeClr val="bg2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el plan de Dios que cada sonido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trompeta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ejecutado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por su pueblo, bien sea para gozo o tristeza, para adoración o para guerra,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fuera </a:t>
            </a:r>
            <a:r>
              <a:rPr lang="es-MX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MX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memorial </a:t>
            </a:r>
            <a:r>
              <a:rPr lang="es-MX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MX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recordatorio </a:t>
            </a:r>
            <a:r>
              <a:rPr lang="es-MX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poder de Dios para consolar, sostener, y proteger a su pueblo;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“os serán”,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dijo Él,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 memoria delante de vuestro Dios. Yo Jehová vuestro Dios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(Números 10:10)</a:t>
            </a:r>
            <a:endParaRPr lang="es-ES" sz="22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159"/>
            <a:ext cx="12192000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7" y="605307"/>
            <a:ext cx="9981128" cy="62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Si bien el sonido de la trompeta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era escuchado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con frecuencia por los hijos de Israel,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había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un día en cada año fijado especialmente con el propósito de sonar las trompetas. Acerca de este día el Señor dijo: </a:t>
            </a:r>
            <a:r>
              <a:rPr lang="es-MX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 el séptimo mes, el primero del mes, tendréis santa convocación; ninguna obra de siervos haréis; os será día de sonar las trompetas</a:t>
            </a:r>
            <a:r>
              <a:rPr lang="es-MX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(Números 29:1). </a:t>
            </a:r>
            <a:endParaRPr lang="es-MX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="" xmlns:a16="http://schemas.microsoft.com/office/drawing/2014/main" id="{BCAAF9C1-F1ED-37F1-A4C2-FA8CE217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882" y="-678160"/>
            <a:ext cx="12629882" cy="75361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5306" y="605307"/>
            <a:ext cx="10367493" cy="6252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  <a:spcBef>
                <a:spcPts val="1800"/>
              </a:spcBef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Cada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mes del año era anunciado con el sonido de la trompeta,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(Números 10:10)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se ofrecían once sacrificios; pero en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primer día del mes séptimo,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además de las once ofrendas degolladas el primero de cada mes,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ofrecían otros diez sacrificios.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(Números </a:t>
            </a:r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28:11-15;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29:1-6). </a:t>
            </a:r>
            <a:r>
              <a:rPr lang="es-MX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era guardado como un sábado ceremonial o anual, y era uno de los siete días de santa convocación relacionado con las fiestas </a:t>
            </a:r>
            <a:r>
              <a:rPr lang="es-MX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anuales </a:t>
            </a:r>
            <a:r>
              <a:rPr lang="es-MX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(Levítico 23:24).  </a:t>
            </a:r>
            <a:endParaRPr lang="es-MX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" id="{CBAD0E0A-F576-4E8B-A01B-D97BC1BBDAE3}" vid="{BD0A4B01-F1E2-47E0-9001-0D659CBADEE4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la cruz y su sombra</Template>
  <TotalTime>1139</TotalTime>
  <Words>1874</Words>
  <Application>Microsoft Office PowerPoint</Application>
  <PresentationFormat>Panorámica</PresentationFormat>
  <Paragraphs>76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Aptos</vt:lpstr>
      <vt:lpstr>Aptos Display</vt:lpstr>
      <vt:lpstr>Arial</vt:lpstr>
      <vt:lpstr>Arial Rounded MT Bold</vt:lpstr>
      <vt:lpstr>Calibri</vt:lpstr>
      <vt:lpstr>Century Gothic</vt:lpstr>
      <vt:lpstr>Times New Roman</vt:lpstr>
      <vt:lpstr>Wingdings 3</vt:lpstr>
      <vt:lpstr>Tema de Office</vt:lpstr>
      <vt:lpstr>1_Ion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Ulises Aguero</dc:creator>
  <cp:lastModifiedBy>pc</cp:lastModifiedBy>
  <cp:revision>75</cp:revision>
  <dcterms:created xsi:type="dcterms:W3CDTF">2024-04-21T02:46:20Z</dcterms:created>
  <dcterms:modified xsi:type="dcterms:W3CDTF">2024-12-08T22:11:14Z</dcterms:modified>
</cp:coreProperties>
</file>