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39" r:id="rId5"/>
    <p:sldId id="322" r:id="rId6"/>
    <p:sldId id="340" r:id="rId7"/>
    <p:sldId id="321" r:id="rId8"/>
    <p:sldId id="363" r:id="rId9"/>
    <p:sldId id="383" r:id="rId10"/>
    <p:sldId id="384" r:id="rId11"/>
    <p:sldId id="385" r:id="rId12"/>
    <p:sldId id="386" r:id="rId13"/>
    <p:sldId id="387" r:id="rId14"/>
    <p:sldId id="388" r:id="rId15"/>
    <p:sldId id="389"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382" r:id="rId36"/>
    <p:sldId id="284" r:id="rId37"/>
    <p:sldId id="259" r:id="rId38"/>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6/1/2024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6/1/2024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1/6/2024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1/6/2024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6/1/2024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7"/>
            <a:ext cx="12192000" cy="6858000"/>
          </a:xfrm>
          <a:prstGeom prst="rect">
            <a:avLst/>
          </a:prstGeom>
        </p:spPr>
      </p:pic>
      <p:sp>
        <p:nvSpPr>
          <p:cNvPr id="4" name="Título 1"/>
          <p:cNvSpPr txBox="1">
            <a:spLocks/>
          </p:cNvSpPr>
          <p:nvPr/>
        </p:nvSpPr>
        <p:spPr>
          <a:xfrm>
            <a:off x="295145" y="150126"/>
            <a:ext cx="10567295" cy="10713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El incienso </a:t>
            </a:r>
            <a:endParaRPr lang="en-US" sz="4000" b="1" dirty="0"/>
          </a:p>
        </p:txBody>
      </p:sp>
      <p:sp>
        <p:nvSpPr>
          <p:cNvPr id="5" name="Título 1"/>
          <p:cNvSpPr txBox="1">
            <a:spLocks/>
          </p:cNvSpPr>
          <p:nvPr/>
        </p:nvSpPr>
        <p:spPr>
          <a:xfrm>
            <a:off x="295145" y="1521726"/>
            <a:ext cx="11544758" cy="53362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b="1" dirty="0">
                <a:latin typeface="Calibri" panose="020F0502020204030204" pitchFamily="34" charset="0"/>
                <a:cs typeface="Calibri" panose="020F0502020204030204" pitchFamily="34" charset="0"/>
              </a:rPr>
              <a:t>El incienso, compuesto por partes iguales en peso, de cuatro fragantes gomas y resinas, era preparado bajo dirección divina. Era muy sagrado, y la persona que lo falsificara, aún cuando fuera para perfume, tenía que ser cortado de entre el pueblo [</a:t>
            </a:r>
            <a:r>
              <a:rPr lang="es-ES" sz="4800" b="1" dirty="0" err="1">
                <a:latin typeface="Calibri" panose="020F0502020204030204" pitchFamily="34" charset="0"/>
                <a:cs typeface="Calibri" panose="020F0502020204030204" pitchFamily="34" charset="0"/>
              </a:rPr>
              <a:t>Exo</a:t>
            </a:r>
            <a:r>
              <a:rPr lang="es-ES" sz="4800" b="1" dirty="0">
                <a:latin typeface="Calibri" panose="020F0502020204030204" pitchFamily="34" charset="0"/>
                <a:cs typeface="Calibri" panose="020F0502020204030204" pitchFamily="34" charset="0"/>
              </a:rPr>
              <a:t>. 30:34-38].</a:t>
            </a:r>
          </a:p>
        </p:txBody>
      </p:sp>
    </p:spTree>
    <p:extLst>
      <p:ext uri="{BB962C8B-B14F-4D97-AF65-F5344CB8AC3E}">
        <p14:creationId xmlns:p14="http://schemas.microsoft.com/office/powerpoint/2010/main" val="248010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6"/>
            <a:ext cx="11544758" cy="10165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4000" b="1" dirty="0">
                <a:solidFill>
                  <a:srgbClr val="EA6312"/>
                </a:solidFill>
                <a:latin typeface="Century Gothic" panose="020B0502020202020204"/>
              </a:rPr>
              <a:t>E</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l incienso </a:t>
            </a:r>
          </a:p>
          <a:p>
            <a:r>
              <a:rPr kumimoji="0" lang="es-DO" sz="4000" b="1" i="0" u="none" strike="noStrike" kern="1200" cap="none" spc="0" normalizeH="0" baseline="0" noProof="0" dirty="0" err="1">
                <a:ln>
                  <a:noFill/>
                </a:ln>
                <a:solidFill>
                  <a:srgbClr val="EA6312"/>
                </a:solidFill>
                <a:effectLst/>
                <a:uLnTx/>
                <a:uFillTx/>
                <a:latin typeface="Century Gothic" panose="020B0502020202020204"/>
                <a:ea typeface="+mj-ea"/>
                <a:cs typeface="+mj-cs"/>
              </a:rPr>
              <a:t>Exo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30:34-38</a:t>
            </a:r>
            <a:endParaRPr lang="en-US" sz="4000" b="1" dirty="0"/>
          </a:p>
        </p:txBody>
      </p:sp>
      <p:sp>
        <p:nvSpPr>
          <p:cNvPr id="5" name="Título 1"/>
          <p:cNvSpPr txBox="1">
            <a:spLocks/>
          </p:cNvSpPr>
          <p:nvPr/>
        </p:nvSpPr>
        <p:spPr>
          <a:xfrm>
            <a:off x="323621" y="1466899"/>
            <a:ext cx="11544758" cy="5564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solidFill>
                  <a:srgbClr val="FFFF00"/>
                </a:solidFill>
                <a:latin typeface="Calibri" panose="020F0502020204030204" pitchFamily="34" charset="0"/>
                <a:cs typeface="Calibri" panose="020F0502020204030204" pitchFamily="34" charset="0"/>
              </a:rPr>
              <a:t>34 Dijo además Jehová a Moisés: Toma especias aromáticas, estacte y uña aromática y gálbano aromático e incienso puro; de todo en igual peso, 35 y harás de ello el incienso, un perfume según el arte del perfumador, bien mezclado, puro y santo. 36 Y molerás parte de él en polvo fino, y lo pondrás delante del testimonio en el tabernáculo de reunión, donde yo me mostraré a ti. Os será cosa santísima. </a:t>
            </a:r>
          </a:p>
        </p:txBody>
      </p:sp>
    </p:spTree>
    <p:extLst>
      <p:ext uri="{BB962C8B-B14F-4D97-AF65-F5344CB8AC3E}">
        <p14:creationId xmlns:p14="http://schemas.microsoft.com/office/powerpoint/2010/main" val="416655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4000" b="1" dirty="0">
                <a:solidFill>
                  <a:srgbClr val="EA6312"/>
                </a:solidFill>
                <a:latin typeface="Century Gothic" panose="020B0502020202020204"/>
              </a:rPr>
              <a:t>E</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l incienso </a:t>
            </a:r>
            <a:r>
              <a:rPr kumimoji="0" lang="es-DO" sz="4000" b="1" i="0" u="none" strike="noStrike" kern="1200" cap="none" spc="0" normalizeH="0" baseline="0" noProof="0" dirty="0" err="1">
                <a:ln>
                  <a:noFill/>
                </a:ln>
                <a:solidFill>
                  <a:srgbClr val="EA6312"/>
                </a:solidFill>
                <a:effectLst/>
                <a:uLnTx/>
                <a:uFillTx/>
                <a:latin typeface="Century Gothic" panose="020B0502020202020204"/>
                <a:ea typeface="+mj-ea"/>
                <a:cs typeface="+mj-cs"/>
              </a:rPr>
              <a:t>Exo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30:34-38</a:t>
            </a:r>
            <a:endParaRPr lang="en-US" sz="4000" b="1" dirty="0"/>
          </a:p>
        </p:txBody>
      </p:sp>
      <p:sp>
        <p:nvSpPr>
          <p:cNvPr id="5" name="Título 1"/>
          <p:cNvSpPr txBox="1">
            <a:spLocks/>
          </p:cNvSpPr>
          <p:nvPr/>
        </p:nvSpPr>
        <p:spPr>
          <a:xfrm>
            <a:off x="295145" y="1623848"/>
            <a:ext cx="11544758" cy="4603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5400" b="1" dirty="0">
                <a:solidFill>
                  <a:srgbClr val="FFFF00"/>
                </a:solidFill>
                <a:latin typeface="Calibri" panose="020F0502020204030204" pitchFamily="34" charset="0"/>
                <a:cs typeface="Calibri" panose="020F0502020204030204" pitchFamily="34" charset="0"/>
              </a:rPr>
              <a:t>37 Como este incienso que harás, no os haréis otro según su composición; te será cosa sagrada para </a:t>
            </a:r>
            <a:r>
              <a:rPr lang="es-ES" sz="6600" b="1" dirty="0">
                <a:solidFill>
                  <a:srgbClr val="FFFF00"/>
                </a:solidFill>
                <a:latin typeface="Calibri" panose="020F0502020204030204" pitchFamily="34" charset="0"/>
                <a:cs typeface="Calibri" panose="020F0502020204030204" pitchFamily="34" charset="0"/>
              </a:rPr>
              <a:t>Jehová</a:t>
            </a:r>
            <a:r>
              <a:rPr lang="es-ES" sz="5400" b="1" dirty="0">
                <a:solidFill>
                  <a:srgbClr val="FFFF00"/>
                </a:solidFill>
                <a:latin typeface="Calibri" panose="020F0502020204030204" pitchFamily="34" charset="0"/>
                <a:cs typeface="Calibri" panose="020F0502020204030204" pitchFamily="34" charset="0"/>
              </a:rPr>
              <a:t>. 38 Cualquiera que hiciere otro como este para olerlo, será cortado de entre su pueblo.</a:t>
            </a:r>
          </a:p>
        </p:txBody>
      </p:sp>
    </p:spTree>
    <p:extLst>
      <p:ext uri="{BB962C8B-B14F-4D97-AF65-F5344CB8AC3E}">
        <p14:creationId xmlns:p14="http://schemas.microsoft.com/office/powerpoint/2010/main" val="2194689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4000" b="1" dirty="0">
                <a:solidFill>
                  <a:srgbClr val="EA6312"/>
                </a:solidFill>
                <a:latin typeface="Century Gothic" panose="020B0502020202020204"/>
              </a:rPr>
              <a:t>E</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l incienso </a:t>
            </a:r>
            <a:r>
              <a:rPr kumimoji="0" lang="es-DO" sz="4000" b="1" i="0" u="none" strike="noStrike" kern="1200" cap="none" spc="0" normalizeH="0" baseline="0" noProof="0" dirty="0" err="1">
                <a:ln>
                  <a:noFill/>
                </a:ln>
                <a:solidFill>
                  <a:srgbClr val="EA6312"/>
                </a:solidFill>
                <a:effectLst/>
                <a:uLnTx/>
                <a:uFillTx/>
                <a:latin typeface="Century Gothic" panose="020B0502020202020204"/>
                <a:ea typeface="+mj-ea"/>
                <a:cs typeface="+mj-cs"/>
              </a:rPr>
              <a:t>Exo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30:7-8</a:t>
            </a:r>
            <a:endParaRPr lang="en-US" sz="4000" b="1" dirty="0"/>
          </a:p>
        </p:txBody>
      </p:sp>
      <p:sp>
        <p:nvSpPr>
          <p:cNvPr id="5" name="Título 1"/>
          <p:cNvSpPr txBox="1">
            <a:spLocks/>
          </p:cNvSpPr>
          <p:nvPr/>
        </p:nvSpPr>
        <p:spPr>
          <a:xfrm>
            <a:off x="295145" y="1623848"/>
            <a:ext cx="11544758" cy="4603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Solamente el sumo sacerdote podía llevar a cabo el sagrado deber de colocar incienso delante del Señor en el altar de oro. </a:t>
            </a:r>
          </a:p>
          <a:p>
            <a:pPr algn="just"/>
            <a:r>
              <a:rPr lang="es-ES" sz="4000" b="1" dirty="0">
                <a:solidFill>
                  <a:srgbClr val="FFFF00"/>
                </a:solidFill>
                <a:latin typeface="Calibri" panose="020F0502020204030204" pitchFamily="34" charset="0"/>
                <a:cs typeface="Calibri" panose="020F0502020204030204" pitchFamily="34" charset="0"/>
              </a:rPr>
              <a:t>7 Y Aarón quemará incienso aromático sobre él; cada mañana cuando aliste las lámparas lo quemará. 8 Y cuando Aarón encienda las lámparas al anochecer, quemará el incienso; rito perpetuo delante de Jehová por vuestras generaciones. [</a:t>
            </a:r>
            <a:r>
              <a:rPr lang="es-ES" sz="4000" b="1" dirty="0" err="1">
                <a:solidFill>
                  <a:srgbClr val="FFFF00"/>
                </a:solidFill>
                <a:latin typeface="Calibri" panose="020F0502020204030204" pitchFamily="34" charset="0"/>
                <a:cs typeface="Calibri" panose="020F0502020204030204" pitchFamily="34" charset="0"/>
              </a:rPr>
              <a:t>Exo</a:t>
            </a:r>
            <a:r>
              <a:rPr lang="es-ES" sz="4000" b="1" dirty="0">
                <a:solidFill>
                  <a:srgbClr val="FFFF00"/>
                </a:solidFill>
                <a:latin typeface="Calibri" panose="020F0502020204030204" pitchFamily="34" charset="0"/>
                <a:cs typeface="Calibri" panose="020F0502020204030204" pitchFamily="34" charset="0"/>
              </a:rPr>
              <a:t>. 30:7-8].</a:t>
            </a:r>
          </a:p>
          <a:p>
            <a:pPr algn="just"/>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33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4000" b="1" dirty="0">
                <a:solidFill>
                  <a:srgbClr val="EA6312"/>
                </a:solidFill>
                <a:latin typeface="Century Gothic" panose="020B0502020202020204"/>
              </a:rPr>
              <a:t>Figura y sombra del servicio celestial</a:t>
            </a:r>
            <a:endParaRPr lang="en-US" sz="4000" b="1" dirty="0"/>
          </a:p>
        </p:txBody>
      </p:sp>
      <p:sp>
        <p:nvSpPr>
          <p:cNvPr id="5" name="Título 1"/>
          <p:cNvSpPr txBox="1">
            <a:spLocks/>
          </p:cNvSpPr>
          <p:nvPr/>
        </p:nvSpPr>
        <p:spPr>
          <a:xfrm>
            <a:off x="295145" y="1623848"/>
            <a:ext cx="11544758" cy="4603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El altar y el fragante incienso en el santuario terrestre era un ejemplo de la obra de nuestro Sumo Sacerdote está desarrollando por nosotros </a:t>
            </a:r>
          </a:p>
          <a:p>
            <a:pPr algn="just"/>
            <a:r>
              <a:rPr lang="es-ES" sz="4000" b="1" dirty="0">
                <a:solidFill>
                  <a:srgbClr val="FFFF00"/>
                </a:solidFill>
                <a:latin typeface="Calibri" panose="020F0502020204030204" pitchFamily="34" charset="0"/>
                <a:cs typeface="Calibri" panose="020F0502020204030204" pitchFamily="34" charset="0"/>
              </a:rPr>
              <a:t>¨los cuales sirven a lo que es figura y sombra de las cosas celestiales, como se le advirtió a Moisés cuando iba a erigir el tabernáculo, diciéndole: Mira, haz todas las cosas conforme al modelo que se te ha mostrado en el monte¨. [</a:t>
            </a:r>
            <a:r>
              <a:rPr lang="es-ES" sz="4000" b="1" dirty="0" err="1">
                <a:solidFill>
                  <a:srgbClr val="FFFF00"/>
                </a:solidFill>
                <a:latin typeface="Calibri" panose="020F0502020204030204" pitchFamily="34" charset="0"/>
                <a:cs typeface="Calibri" panose="020F0502020204030204" pitchFamily="34" charset="0"/>
              </a:rPr>
              <a:t>Heb</a:t>
            </a:r>
            <a:r>
              <a:rPr lang="es-ES" sz="4000" b="1" dirty="0">
                <a:solidFill>
                  <a:srgbClr val="FFFF00"/>
                </a:solidFill>
                <a:latin typeface="Calibri" panose="020F0502020204030204" pitchFamily="34" charset="0"/>
                <a:cs typeface="Calibri" panose="020F0502020204030204" pitchFamily="34" charset="0"/>
              </a:rPr>
              <a:t>. 8:5]</a:t>
            </a:r>
          </a:p>
        </p:txBody>
      </p:sp>
    </p:spTree>
    <p:extLst>
      <p:ext uri="{BB962C8B-B14F-4D97-AF65-F5344CB8AC3E}">
        <p14:creationId xmlns:p14="http://schemas.microsoft.com/office/powerpoint/2010/main" val="104539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4000" b="1" dirty="0">
                <a:solidFill>
                  <a:srgbClr val="EA6312"/>
                </a:solidFill>
                <a:latin typeface="Century Gothic" panose="020B0502020202020204"/>
              </a:rPr>
              <a:t>Figura y sombra del servicio celestial</a:t>
            </a:r>
            <a:endParaRPr lang="en-US" sz="4000" b="1" dirty="0"/>
          </a:p>
        </p:txBody>
      </p:sp>
      <p:sp>
        <p:nvSpPr>
          <p:cNvPr id="5" name="Título 1"/>
          <p:cNvSpPr txBox="1">
            <a:spLocks/>
          </p:cNvSpPr>
          <p:nvPr/>
        </p:nvSpPr>
        <p:spPr>
          <a:xfrm>
            <a:off x="295145" y="1623848"/>
            <a:ext cx="11544758" cy="4603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Nuestras mentes deberían meditar a menudo sobre la obra de Cristo en el Santuario celestial </a:t>
            </a:r>
          </a:p>
          <a:p>
            <a:pPr algn="just"/>
            <a:r>
              <a:rPr lang="es-ES" sz="4000" b="1" dirty="0">
                <a:solidFill>
                  <a:srgbClr val="FFFF00"/>
                </a:solidFill>
                <a:latin typeface="Calibri" panose="020F0502020204030204" pitchFamily="34" charset="0"/>
                <a:cs typeface="Calibri" panose="020F0502020204030204" pitchFamily="34" charset="0"/>
              </a:rPr>
              <a:t>¨Por tanto, hermanos santos, participantes del llamamiento celestial, considerad al apóstol y sumo sacerdote de nuestra profesión, Cristo Jesús;¨ [</a:t>
            </a:r>
            <a:r>
              <a:rPr lang="es-ES" sz="4000" b="1" dirty="0" err="1">
                <a:solidFill>
                  <a:srgbClr val="FFFF00"/>
                </a:solidFill>
                <a:latin typeface="Calibri" panose="020F0502020204030204" pitchFamily="34" charset="0"/>
                <a:cs typeface="Calibri" panose="020F0502020204030204" pitchFamily="34" charset="0"/>
              </a:rPr>
              <a:t>Heb</a:t>
            </a:r>
            <a:r>
              <a:rPr lang="es-ES" sz="4000" b="1" dirty="0">
                <a:solidFill>
                  <a:srgbClr val="FFFF00"/>
                </a:solidFill>
                <a:latin typeface="Calibri" panose="020F0502020204030204" pitchFamily="34" charset="0"/>
                <a:cs typeface="Calibri" panose="020F0502020204030204" pitchFamily="34" charset="0"/>
              </a:rPr>
              <a:t>. 3:1]. </a:t>
            </a:r>
          </a:p>
        </p:txBody>
      </p:sp>
    </p:spTree>
    <p:extLst>
      <p:ext uri="{BB962C8B-B14F-4D97-AF65-F5344CB8AC3E}">
        <p14:creationId xmlns:p14="http://schemas.microsoft.com/office/powerpoint/2010/main" val="352487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4000" b="1" dirty="0">
                <a:solidFill>
                  <a:srgbClr val="EA6312"/>
                </a:solidFill>
                <a:latin typeface="Century Gothic" panose="020B0502020202020204"/>
              </a:rPr>
              <a:t>Figura y sombra del servicio celestial</a:t>
            </a:r>
            <a:endParaRPr lang="en-US" sz="4000" b="1" dirty="0"/>
          </a:p>
        </p:txBody>
      </p:sp>
      <p:sp>
        <p:nvSpPr>
          <p:cNvPr id="5" name="Título 1"/>
          <p:cNvSpPr txBox="1">
            <a:spLocks/>
          </p:cNvSpPr>
          <p:nvPr/>
        </p:nvSpPr>
        <p:spPr>
          <a:xfrm>
            <a:off x="295145" y="1623848"/>
            <a:ext cx="11544758" cy="46035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800" b="1" dirty="0">
                <a:latin typeface="Calibri" panose="020F0502020204030204" pitchFamily="34" charset="0"/>
                <a:cs typeface="Calibri" panose="020F0502020204030204" pitchFamily="34" charset="0"/>
              </a:rPr>
              <a:t>Moisés, cuando fue dirigido para construir el santuario, fue "llevado a ver" el modelo celestial del cual tendría que hacer una "sombra" </a:t>
            </a:r>
          </a:p>
          <a:p>
            <a:pPr algn="just"/>
            <a:endParaRPr lang="es-ES" sz="4800" b="1" dirty="0">
              <a:latin typeface="Calibri" panose="020F0502020204030204" pitchFamily="34" charset="0"/>
              <a:cs typeface="Calibri" panose="020F0502020204030204" pitchFamily="34" charset="0"/>
            </a:endParaRPr>
          </a:p>
          <a:p>
            <a:pPr algn="just"/>
            <a:r>
              <a:rPr lang="es-ES" sz="4800" b="1" dirty="0">
                <a:solidFill>
                  <a:srgbClr val="FFFF00"/>
                </a:solidFill>
                <a:latin typeface="Calibri" panose="020F0502020204030204" pitchFamily="34" charset="0"/>
                <a:cs typeface="Calibri" panose="020F0502020204030204" pitchFamily="34" charset="0"/>
              </a:rPr>
              <a:t>¨Mira y hazlos conforme al modelo que te ha sido mostrado en el monte¨. [</a:t>
            </a:r>
            <a:r>
              <a:rPr lang="es-ES" sz="4800" b="1" dirty="0" err="1">
                <a:solidFill>
                  <a:srgbClr val="FFFF00"/>
                </a:solidFill>
                <a:latin typeface="Calibri" panose="020F0502020204030204" pitchFamily="34" charset="0"/>
                <a:cs typeface="Calibri" panose="020F0502020204030204" pitchFamily="34" charset="0"/>
              </a:rPr>
              <a:t>Exo</a:t>
            </a:r>
            <a:r>
              <a:rPr lang="es-ES" sz="4800" b="1" dirty="0">
                <a:solidFill>
                  <a:srgbClr val="FFFF00"/>
                </a:solidFill>
                <a:latin typeface="Calibri" panose="020F0502020204030204" pitchFamily="34" charset="0"/>
                <a:cs typeface="Calibri" panose="020F0502020204030204" pitchFamily="34" charset="0"/>
              </a:rPr>
              <a:t>. 25:40]. </a:t>
            </a:r>
          </a:p>
        </p:txBody>
      </p:sp>
    </p:spTree>
    <p:extLst>
      <p:ext uri="{BB962C8B-B14F-4D97-AF65-F5344CB8AC3E}">
        <p14:creationId xmlns:p14="http://schemas.microsoft.com/office/powerpoint/2010/main" val="175236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4000" b="1" dirty="0">
                <a:solidFill>
                  <a:srgbClr val="EA6312"/>
                </a:solidFill>
                <a:latin typeface="Century Gothic" panose="020B0502020202020204"/>
              </a:rPr>
              <a:t>Figura y sombra del servicio celestial</a:t>
            </a:r>
            <a:endParaRPr lang="en-US" sz="4000" b="1" dirty="0"/>
          </a:p>
        </p:txBody>
      </p:sp>
      <p:sp>
        <p:nvSpPr>
          <p:cNvPr id="5" name="Título 1"/>
          <p:cNvSpPr txBox="1">
            <a:spLocks/>
          </p:cNvSpPr>
          <p:nvPr/>
        </p:nvSpPr>
        <p:spPr>
          <a:xfrm>
            <a:off x="295145" y="1277008"/>
            <a:ext cx="11544758" cy="49503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A Juan, el discípulo amado, le fue permitido diversas veces en visión, ver al Salvador oficiando en el Santuario celeste. El vio un ser celestial parado delante del altar de oro. El veía el incienso ofrecido delante de ese sagrado altar. Cómo se debe haber estremecido su alma cuando vio ese precioso incienso ser adicionado a las pobres y faltosas oraciones de los contenciosos santos Aquí en la tierra: él vio esas oraciones, después que el incienso había sido adicionado, ascender hasta Dios, y ellas eran aceptadas porque habían sido hechas fragantes por causa del incienso.</a:t>
            </a:r>
            <a:endParaRPr lang="es-ES" sz="36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309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4000" b="1" dirty="0">
                <a:solidFill>
                  <a:srgbClr val="EA6312"/>
                </a:solidFill>
                <a:latin typeface="Century Gothic" panose="020B0502020202020204"/>
              </a:rPr>
              <a:t>Figura y sombra del servicio celestial</a:t>
            </a:r>
            <a:endParaRPr lang="en-US" sz="4000" b="1" dirty="0"/>
          </a:p>
        </p:txBody>
      </p:sp>
      <p:sp>
        <p:nvSpPr>
          <p:cNvPr id="5" name="Título 1"/>
          <p:cNvSpPr txBox="1">
            <a:spLocks/>
          </p:cNvSpPr>
          <p:nvPr/>
        </p:nvSpPr>
        <p:spPr>
          <a:xfrm>
            <a:off x="295145" y="1277008"/>
            <a:ext cx="11544758" cy="49503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800" b="1" dirty="0">
                <a:solidFill>
                  <a:srgbClr val="FFFF00"/>
                </a:solidFill>
                <a:latin typeface="Calibri" panose="020F0502020204030204" pitchFamily="34" charset="0"/>
                <a:cs typeface="Calibri" panose="020F0502020204030204" pitchFamily="34" charset="0"/>
              </a:rPr>
              <a:t>3 Otro ángel vino entonces y se paró ante el altar, con un incensario de oro; y se le dio mucho incienso para añadirlo a las oraciones de todos los santos, sobre el altar de oro que estaba delante del trono. 4 Y de la mano del ángel subió a la presencia de Dios el humo del incienso con las oraciones de los santos. [</a:t>
            </a:r>
            <a:r>
              <a:rPr lang="es-ES" sz="4800" b="1" dirty="0" err="1">
                <a:solidFill>
                  <a:srgbClr val="FFFF00"/>
                </a:solidFill>
                <a:latin typeface="Calibri" panose="020F0502020204030204" pitchFamily="34" charset="0"/>
                <a:cs typeface="Calibri" panose="020F0502020204030204" pitchFamily="34" charset="0"/>
              </a:rPr>
              <a:t>Apoc</a:t>
            </a:r>
            <a:r>
              <a:rPr lang="es-ES" sz="4800" b="1" dirty="0">
                <a:solidFill>
                  <a:srgbClr val="FFFF00"/>
                </a:solidFill>
                <a:latin typeface="Calibri" panose="020F0502020204030204" pitchFamily="34" charset="0"/>
                <a:cs typeface="Calibri" panose="020F0502020204030204" pitchFamily="34" charset="0"/>
              </a:rPr>
              <a:t>. 8:3-4]. </a:t>
            </a:r>
          </a:p>
        </p:txBody>
      </p:sp>
    </p:spTree>
    <p:extLst>
      <p:ext uri="{BB962C8B-B14F-4D97-AF65-F5344CB8AC3E}">
        <p14:creationId xmlns:p14="http://schemas.microsoft.com/office/powerpoint/2010/main" val="105555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36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3600" b="1" dirty="0">
                <a:solidFill>
                  <a:srgbClr val="EA6312"/>
                </a:solidFill>
                <a:latin typeface="Century Gothic" panose="020B0502020202020204"/>
              </a:rPr>
              <a:t>Figura y sombra del servicio celestial</a:t>
            </a:r>
            <a:endParaRPr lang="en-US" sz="3600" b="1" dirty="0"/>
          </a:p>
        </p:txBody>
      </p:sp>
      <p:sp>
        <p:nvSpPr>
          <p:cNvPr id="5" name="Título 1"/>
          <p:cNvSpPr txBox="1">
            <a:spLocks/>
          </p:cNvSpPr>
          <p:nvPr/>
        </p:nvSpPr>
        <p:spPr>
          <a:xfrm>
            <a:off x="295145" y="1277008"/>
            <a:ext cx="11544758" cy="49503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b="1" dirty="0">
                <a:solidFill>
                  <a:srgbClr val="FFFF00"/>
                </a:solidFill>
                <a:latin typeface="Calibri" panose="020F0502020204030204" pitchFamily="34" charset="0"/>
                <a:cs typeface="Calibri" panose="020F0502020204030204" pitchFamily="34" charset="0"/>
              </a:rPr>
              <a:t>26 Y de igual manera el Espíritu nos ayuda en nuestra debilidad; pues qué hemos de pedir como conviene, no lo sabemos, pero el Espíritu mismo intercede por nosotros con gemidos indecibles. 27 Mas el que escudriña los corazones sabe cuál es la intención del Espíritu, porque conforme a la voluntad de Dios intercede por los santos [Rom. 8:26-27]. </a:t>
            </a:r>
          </a:p>
        </p:txBody>
      </p:sp>
    </p:spTree>
    <p:extLst>
      <p:ext uri="{BB962C8B-B14F-4D97-AF65-F5344CB8AC3E}">
        <p14:creationId xmlns:p14="http://schemas.microsoft.com/office/powerpoint/2010/main" val="239655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II: Los Muebles del Santuario</a:t>
            </a:r>
            <a:r>
              <a:rPr lang="es-DO" sz="7200" b="1" dirty="0"/>
              <a:t/>
            </a:r>
            <a:br>
              <a:rPr lang="es-DO" sz="7200" b="1" dirty="0"/>
            </a:br>
            <a:r>
              <a:rPr lang="es-DO" sz="4000" b="1" dirty="0"/>
              <a:t/>
            </a:r>
            <a:br>
              <a:rPr lang="es-DO" sz="4000" b="1" dirty="0"/>
            </a:b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VII: El Altar del Incienso y su Servicio.</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36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3600" b="1" dirty="0">
                <a:solidFill>
                  <a:srgbClr val="EA6312"/>
                </a:solidFill>
                <a:latin typeface="Century Gothic" panose="020B0502020202020204"/>
              </a:rPr>
              <a:t>Jesús nuestro intercesor</a:t>
            </a:r>
            <a:endParaRPr lang="en-US" sz="3600" b="1" dirty="0"/>
          </a:p>
        </p:txBody>
      </p:sp>
      <p:sp>
        <p:nvSpPr>
          <p:cNvPr id="5" name="Título 1"/>
          <p:cNvSpPr txBox="1">
            <a:spLocks/>
          </p:cNvSpPr>
          <p:nvPr/>
        </p:nvSpPr>
        <p:spPr>
          <a:xfrm>
            <a:off x="295144" y="1143353"/>
            <a:ext cx="11733945" cy="5564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Cuando Jesús estaba preparando Sus discípulos para Su separación personal de ellos, les aseguró, </a:t>
            </a:r>
            <a:r>
              <a:rPr lang="es-ES" sz="4000" b="1" dirty="0">
                <a:solidFill>
                  <a:srgbClr val="FFFF00"/>
                </a:solidFill>
                <a:latin typeface="Calibri" panose="020F0502020204030204" pitchFamily="34" charset="0"/>
                <a:cs typeface="Calibri" panose="020F0502020204030204" pitchFamily="34" charset="0"/>
              </a:rPr>
              <a:t>"todo cuanto </a:t>
            </a:r>
            <a:r>
              <a:rPr lang="es-ES" sz="4000" b="1" dirty="0" err="1">
                <a:solidFill>
                  <a:srgbClr val="FFFF00"/>
                </a:solidFill>
                <a:latin typeface="Calibri" panose="020F0502020204030204" pitchFamily="34" charset="0"/>
                <a:cs typeface="Calibri" panose="020F0502020204030204" pitchFamily="34" charset="0"/>
              </a:rPr>
              <a:t>pedíreis</a:t>
            </a:r>
            <a:r>
              <a:rPr lang="es-ES" sz="4000" b="1" dirty="0">
                <a:solidFill>
                  <a:srgbClr val="FFFF00"/>
                </a:solidFill>
                <a:latin typeface="Calibri" panose="020F0502020204030204" pitchFamily="34" charset="0"/>
                <a:cs typeface="Calibri" panose="020F0502020204030204" pitchFamily="34" charset="0"/>
              </a:rPr>
              <a:t> al Padre en Mi nombre, El os lo dará" [Juan 16:23]. </a:t>
            </a:r>
            <a:r>
              <a:rPr lang="es-ES" sz="4000" b="1" dirty="0">
                <a:latin typeface="Calibri" panose="020F0502020204030204" pitchFamily="34" charset="0"/>
                <a:cs typeface="Calibri" panose="020F0502020204030204" pitchFamily="34" charset="0"/>
              </a:rPr>
              <a:t>El poder de un nombre está en el carácter de aquel que lo lleva. El nombre del precioso Redentor es honrado, y cada petición presentada en ese nombre es garantizada en las cortes del cielo, porque Jesús vivió una vida sin pecado. El "no conocía pecado". El príncipe de este mundo no tenía nada en Jesús [Juan 14:30], </a:t>
            </a:r>
          </a:p>
        </p:txBody>
      </p:sp>
    </p:spTree>
    <p:extLst>
      <p:ext uri="{BB962C8B-B14F-4D97-AF65-F5344CB8AC3E}">
        <p14:creationId xmlns:p14="http://schemas.microsoft.com/office/powerpoint/2010/main" val="3011028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36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3600" b="1" dirty="0">
                <a:solidFill>
                  <a:srgbClr val="EA6312"/>
                </a:solidFill>
                <a:latin typeface="Century Gothic" panose="020B0502020202020204"/>
              </a:rPr>
              <a:t>Jesús nuestro intercesor</a:t>
            </a:r>
            <a:endParaRPr lang="en-US" sz="3600" b="1" dirty="0"/>
          </a:p>
        </p:txBody>
      </p:sp>
      <p:sp>
        <p:nvSpPr>
          <p:cNvPr id="5" name="Título 1"/>
          <p:cNvSpPr txBox="1">
            <a:spLocks/>
          </p:cNvSpPr>
          <p:nvPr/>
        </p:nvSpPr>
        <p:spPr>
          <a:xfrm>
            <a:off x="295145" y="1143353"/>
            <a:ext cx="11601710" cy="55645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ya que El era puro y santo, sin una mancha de pecado. Es la justicia de Cristo que hacen nuestras oraciones aceptables delante del Padre.</a:t>
            </a:r>
          </a:p>
          <a:p>
            <a:pPr algn="just"/>
            <a:r>
              <a:rPr lang="es-ES" sz="4000" b="1" dirty="0">
                <a:latin typeface="Calibri" panose="020F0502020204030204" pitchFamily="34" charset="0"/>
                <a:cs typeface="Calibri" panose="020F0502020204030204" pitchFamily="34" charset="0"/>
              </a:rPr>
              <a:t>Juan vio el humo del incienso con las oraciones de los santos ascendiendo hasta Dios. Nuestras oraciones, hechas fragantes por la justicia de Cristo nuestro Salvador, son presentadas por el Espíritu Santo delante del Padre. A Juan en visión le pareció como una nube de humo apoyando las oraciones y como fragante incienso delante del trono del Infinito. </a:t>
            </a:r>
          </a:p>
        </p:txBody>
      </p:sp>
    </p:spTree>
    <p:extLst>
      <p:ext uri="{BB962C8B-B14F-4D97-AF65-F5344CB8AC3E}">
        <p14:creationId xmlns:p14="http://schemas.microsoft.com/office/powerpoint/2010/main" val="763305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a:t>
            </a:r>
            <a:r>
              <a:rPr lang="es-DO" sz="4000" b="1" dirty="0">
                <a:solidFill>
                  <a:srgbClr val="EA6312"/>
                </a:solidFill>
                <a:latin typeface="Century Gothic" panose="020B0502020202020204"/>
              </a:rPr>
              <a:t>Jesús nuestro intercesor</a:t>
            </a:r>
            <a:endParaRPr lang="en-US" sz="4000" b="1" dirty="0"/>
          </a:p>
        </p:txBody>
      </p:sp>
      <p:sp>
        <p:nvSpPr>
          <p:cNvPr id="5" name="Título 1"/>
          <p:cNvSpPr txBox="1">
            <a:spLocks/>
          </p:cNvSpPr>
          <p:nvPr/>
        </p:nvSpPr>
        <p:spPr>
          <a:xfrm>
            <a:off x="295145" y="1443606"/>
            <a:ext cx="11544758" cy="47837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800" b="1" dirty="0">
                <a:latin typeface="Calibri" panose="020F0502020204030204" pitchFamily="34" charset="0"/>
                <a:cs typeface="Calibri" panose="020F0502020204030204" pitchFamily="34" charset="0"/>
              </a:rPr>
              <a:t>El santo más débil que conoce como presentar sus peticiones al trono de la gracia en el nombre de Jesús, el Único sin pecado, tiene todos los tesoros del cielo a su disposición. Ni la firma del más rico millonario terrestre en un cheque de un banco terrestre, se le compara al privilegio del cristiano.</a:t>
            </a:r>
          </a:p>
        </p:txBody>
      </p:sp>
    </p:spTree>
    <p:extLst>
      <p:ext uri="{BB962C8B-B14F-4D97-AF65-F5344CB8AC3E}">
        <p14:creationId xmlns:p14="http://schemas.microsoft.com/office/powerpoint/2010/main" val="796427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la oración</a:t>
            </a:r>
            <a:endParaRPr lang="en-US" sz="4000" b="1" dirty="0"/>
          </a:p>
        </p:txBody>
      </p:sp>
      <p:sp>
        <p:nvSpPr>
          <p:cNvPr id="5" name="Título 1"/>
          <p:cNvSpPr txBox="1">
            <a:spLocks/>
          </p:cNvSpPr>
          <p:nvPr/>
        </p:nvSpPr>
        <p:spPr>
          <a:xfrm>
            <a:off x="295145" y="835571"/>
            <a:ext cx="11544758" cy="57386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El nombre de Jesús es a menudo adicionado a las oraciones de una manera poco significativa.</a:t>
            </a:r>
          </a:p>
          <a:p>
            <a:pPr algn="just"/>
            <a:r>
              <a:rPr lang="es-ES" sz="4000" b="1" dirty="0">
                <a:latin typeface="Calibri" panose="020F0502020204030204" pitchFamily="34" charset="0"/>
                <a:cs typeface="Calibri" panose="020F0502020204030204" pitchFamily="34" charset="0"/>
              </a:rPr>
              <a:t>Muchas oraciones son dichas de una manera meramente formales, y no pasan más alto que la cabeza de aquel que las profirió; pero cada oración de fe alcanza el oído del Dios del universo. David entendió lo que estaba siendo tipificado por el incienso, y oró, </a:t>
            </a:r>
            <a:r>
              <a:rPr lang="es-ES" sz="4000" b="1" dirty="0">
                <a:solidFill>
                  <a:srgbClr val="FFFF00"/>
                </a:solidFill>
                <a:latin typeface="Calibri" panose="020F0502020204030204" pitchFamily="34" charset="0"/>
                <a:cs typeface="Calibri" panose="020F0502020204030204" pitchFamily="34" charset="0"/>
              </a:rPr>
              <a:t>"sea enderezada mi oración delante de ti como un perfume, el don de mis manos como la ofrenda de la tarde" [Salmo 141.2].</a:t>
            </a:r>
          </a:p>
        </p:txBody>
      </p:sp>
    </p:spTree>
    <p:extLst>
      <p:ext uri="{BB962C8B-B14F-4D97-AF65-F5344CB8AC3E}">
        <p14:creationId xmlns:p14="http://schemas.microsoft.com/office/powerpoint/2010/main" val="109094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la oración</a:t>
            </a:r>
          </a:p>
        </p:txBody>
      </p:sp>
      <p:sp>
        <p:nvSpPr>
          <p:cNvPr id="5" name="Título 1"/>
          <p:cNvSpPr txBox="1">
            <a:spLocks/>
          </p:cNvSpPr>
          <p:nvPr/>
        </p:nvSpPr>
        <p:spPr>
          <a:xfrm>
            <a:off x="295145" y="1277008"/>
            <a:ext cx="11544758" cy="49503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Así como no había otra parte de la ministración diaria que llevase al sacerdote tan directamente a la presencia de Dios como la ofrenda de incienso, Así también no hay otra parte de nuestro servicio religioso que nos acerque tanto al Maestro como el hecho de derramar nuestras almas en fervorosas oraciones. Antiguamente, Así como en el antitipo, la oración de fe entraba en el "lugar sagrado de habitación" de Dios en el cielo [2 Cron. 30:27].</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277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la oración</a:t>
            </a:r>
          </a:p>
        </p:txBody>
      </p:sp>
      <p:sp>
        <p:nvSpPr>
          <p:cNvPr id="5" name="Título 1"/>
          <p:cNvSpPr txBox="1">
            <a:spLocks/>
          </p:cNvSpPr>
          <p:nvPr/>
        </p:nvSpPr>
        <p:spPr>
          <a:xfrm>
            <a:off x="295145" y="1277008"/>
            <a:ext cx="11544758" cy="49503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Un cordero era quemado en el altar de bronce en el atrio cada mañana y cada tarde, al mismo tiempo que el incienso era renovado delante del altar [</a:t>
            </a:r>
            <a:r>
              <a:rPr lang="es-ES" sz="3600" b="1" dirty="0" err="1">
                <a:latin typeface="Calibri" panose="020F0502020204030204" pitchFamily="34" charset="0"/>
                <a:cs typeface="Calibri" panose="020F0502020204030204" pitchFamily="34" charset="0"/>
              </a:rPr>
              <a:t>Exo</a:t>
            </a:r>
            <a:r>
              <a:rPr lang="es-ES" sz="3600" b="1" dirty="0">
                <a:latin typeface="Calibri" panose="020F0502020204030204" pitchFamily="34" charset="0"/>
                <a:cs typeface="Calibri" panose="020F0502020204030204" pitchFamily="34" charset="0"/>
              </a:rPr>
              <a:t>. 29:38-42]. El altar de oro era un "altar de continua intercesión", representando las oraciones del pueblo de Dios subiendo delante de El continuamente; mientras que el altar de bronce era un "altar de continua expiación", representando el colocar de lado al pecado y su destrucción, la única cosa que nos separa de Dios y previene nuestras oraciones de ser respondidas.</a:t>
            </a:r>
            <a:endParaRPr lang="es-ES" sz="36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908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la oración</a:t>
            </a:r>
          </a:p>
        </p:txBody>
      </p:sp>
      <p:sp>
        <p:nvSpPr>
          <p:cNvPr id="5" name="Título 1"/>
          <p:cNvSpPr txBox="1">
            <a:spLocks/>
          </p:cNvSpPr>
          <p:nvPr/>
        </p:nvSpPr>
        <p:spPr>
          <a:xfrm>
            <a:off x="295145" y="1277008"/>
            <a:ext cx="11544758" cy="49503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800" b="1" dirty="0">
                <a:latin typeface="Calibri" panose="020F0502020204030204" pitchFamily="34" charset="0"/>
                <a:cs typeface="Calibri" panose="020F0502020204030204" pitchFamily="34" charset="0"/>
              </a:rPr>
              <a:t>El cordero de la mañana y el de la tarde era ofrecido como una ofrenda quemada por toda la congregación, mostrando su deseo de colocar lejos el pecado y consagrarse ellos mismos al Señor, de manera que sus oraciones pudieran ascender más allá del altar con el fragante incienso.</a:t>
            </a:r>
            <a:endParaRPr lang="es-ES" sz="48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381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la oración</a:t>
            </a:r>
          </a:p>
        </p:txBody>
      </p:sp>
      <p:sp>
        <p:nvSpPr>
          <p:cNvPr id="5" name="Título 1"/>
          <p:cNvSpPr txBox="1">
            <a:spLocks/>
          </p:cNvSpPr>
          <p:nvPr/>
        </p:nvSpPr>
        <p:spPr>
          <a:xfrm>
            <a:off x="295145" y="750627"/>
            <a:ext cx="11544758" cy="54767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En el antiguo Israel el pueblo que vivía cerca del templo se congregaban a la hora del sacrificio, y a menudo "toda la multitud del pueblo estaba fuera orando a la hora del incienso" [Lucas 1:10]. El hábito de una oración matinal y una vespertina en los hogares, viene de esta adoración típica. El Israelita que tenía fe y que estaba lejos del templo, oraba con su cara vuelta hacia el templo, donde el incienso estaba ascendiendo cada mañana y cada tarde. Josefo nos dice que el incienso era ofrecido cuando el sol se ponía en la tarde, y en la mañana cuando el aparecía.</a:t>
            </a:r>
            <a:endParaRPr lang="es-ES" sz="36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106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Tipo y Antitipo</a:t>
            </a:r>
          </a:p>
        </p:txBody>
      </p:sp>
      <p:sp>
        <p:nvSpPr>
          <p:cNvPr id="5" name="Título 1"/>
          <p:cNvSpPr txBox="1">
            <a:spLocks/>
          </p:cNvSpPr>
          <p:nvPr/>
        </p:nvSpPr>
        <p:spPr>
          <a:xfrm>
            <a:off x="295146" y="1143353"/>
            <a:ext cx="11544758" cy="5564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200" b="1" dirty="0">
                <a:latin typeface="Calibri" panose="020F0502020204030204" pitchFamily="34" charset="0"/>
                <a:cs typeface="Calibri" panose="020F0502020204030204" pitchFamily="34" charset="0"/>
              </a:rPr>
              <a:t>El tipo era lindo, pero el antitipo sobrepasa largamente al tipo. En el Santuario celeste existe un inagotable suministro de la justicia de Cristo. En el tipo el incienso ascendía siempre, tipificando que a cualquier tiempo, Día o noche, cuando una agitada alma clamase por ayuda, o esté dando gracias y alabando a Dios por la ayuda recibida, su oración será escuchada. En la mañana, cuando los deberes del Día parecen ser mayores que lo que las fuerzas humanas pueden soportar, la afligida alma puede recordar que en el tipo un fresco suministro de incienso era colocado en el altar cada mañana, y que desde el </a:t>
            </a:r>
            <a:r>
              <a:rPr lang="es-ES" sz="3200" b="1" dirty="0" err="1">
                <a:latin typeface="Calibri" panose="020F0502020204030204" pitchFamily="34" charset="0"/>
                <a:cs typeface="Calibri" panose="020F0502020204030204" pitchFamily="34" charset="0"/>
              </a:rPr>
              <a:t>antitípico</a:t>
            </a:r>
            <a:r>
              <a:rPr lang="es-ES" sz="3200" b="1" dirty="0">
                <a:latin typeface="Calibri" panose="020F0502020204030204" pitchFamily="34" charset="0"/>
                <a:cs typeface="Calibri" panose="020F0502020204030204" pitchFamily="34" charset="0"/>
              </a:rPr>
              <a:t> Santuario celestial vendrá ayuda para el Día para aquel que clame por ayuda divina en el nombre de Jesús [</a:t>
            </a:r>
            <a:r>
              <a:rPr lang="es-ES" sz="3200" b="1" dirty="0" err="1">
                <a:latin typeface="Calibri" panose="020F0502020204030204" pitchFamily="34" charset="0"/>
                <a:cs typeface="Calibri" panose="020F0502020204030204" pitchFamily="34" charset="0"/>
              </a:rPr>
              <a:t>Deut</a:t>
            </a:r>
            <a:r>
              <a:rPr lang="es-ES" sz="3200" b="1" dirty="0">
                <a:latin typeface="Calibri" panose="020F0502020204030204" pitchFamily="34" charset="0"/>
                <a:cs typeface="Calibri" panose="020F0502020204030204" pitchFamily="34" charset="0"/>
              </a:rPr>
              <a:t>. 33:25]</a:t>
            </a:r>
            <a:endParaRPr lang="es-ES" sz="32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7803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Tipo y Antitipo</a:t>
            </a:r>
          </a:p>
        </p:txBody>
      </p:sp>
      <p:sp>
        <p:nvSpPr>
          <p:cNvPr id="5" name="Título 1"/>
          <p:cNvSpPr txBox="1">
            <a:spLocks/>
          </p:cNvSpPr>
          <p:nvPr/>
        </p:nvSpPr>
        <p:spPr>
          <a:xfrm>
            <a:off x="295146" y="1143353"/>
            <a:ext cx="11601710" cy="5564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200" b="1" dirty="0">
                <a:latin typeface="Calibri" panose="020F0502020204030204" pitchFamily="34" charset="0"/>
                <a:cs typeface="Calibri" panose="020F0502020204030204" pitchFamily="34" charset="0"/>
              </a:rPr>
              <a:t>En la tarde, cuando revisamos el trabajo del Día y lo encontramos dañado por el pecado, existe conforto bendito, si arrodillados confesamos nuestros pecados, al saber que en el cielo el fragante incienso de la justicia de Cristo será adicionado a nuestras oraciones; en el tipo la nube de incienso protegía al sacerdote [Lev. 16:13], Así la justicia de Cristo cubrirá los errores cometidos durante el Día; y el Padre, al mirarnos, verá solamente las vestiduras de la justicia de Cristo. Si comprendemos más completamente el privilegio de la oración, a menudo diremos con el profeta, </a:t>
            </a:r>
            <a:r>
              <a:rPr lang="es-ES" sz="3200" b="1" dirty="0">
                <a:solidFill>
                  <a:srgbClr val="FFFF00"/>
                </a:solidFill>
                <a:latin typeface="Calibri" panose="020F0502020204030204" pitchFamily="34" charset="0"/>
                <a:cs typeface="Calibri" panose="020F0502020204030204" pitchFamily="34" charset="0"/>
              </a:rPr>
              <a:t>"me regocijaré grandemente en el Señor, porque El me ha vestido con las ropas de la salvación, El me ha cubierto con el manto de justicia" </a:t>
            </a:r>
            <a:r>
              <a:rPr lang="es-ES" sz="3200" b="1" dirty="0">
                <a:latin typeface="Calibri" panose="020F0502020204030204" pitchFamily="34" charset="0"/>
                <a:cs typeface="Calibri" panose="020F0502020204030204" pitchFamily="34" charset="0"/>
              </a:rPr>
              <a:t>[Isa. 61:10].</a:t>
            </a:r>
            <a:endParaRPr lang="es-ES" sz="32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76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551793" y="2017986"/>
            <a:ext cx="2878793" cy="2759395"/>
          </a:xfrm>
        </p:spPr>
        <p:txBody>
          <a:bodyPr vert="horz" lIns="91440" tIns="45720" rIns="91440" bIns="45720" rtlCol="0" anchor="b">
            <a:normAutofit/>
          </a:bodyPr>
          <a:lstStyle/>
          <a:p>
            <a:pPr>
              <a:lnSpc>
                <a:spcPct val="90000"/>
              </a:lnSpc>
            </a:pPr>
            <a:r>
              <a:rPr lang="en-US" sz="2600" dirty="0"/>
              <a:t>Los </a:t>
            </a:r>
            <a:r>
              <a:rPr lang="en-US" sz="2600" dirty="0" err="1"/>
              <a:t>muebles</a:t>
            </a:r>
            <a:r>
              <a:rPr lang="en-US" sz="2600" dirty="0"/>
              <a:t> del </a:t>
            </a:r>
            <a:r>
              <a:rPr lang="en-US" sz="2600" dirty="0" err="1"/>
              <a:t>Santuario</a:t>
            </a:r>
            <a:r>
              <a:rPr lang="en-US" sz="2600" dirty="0"/>
              <a:t> (</a:t>
            </a:r>
            <a:r>
              <a:rPr lang="en-US" sz="2600" dirty="0" err="1"/>
              <a:t>Candelabro</a:t>
            </a:r>
            <a:r>
              <a:rPr lang="en-US" sz="2600" dirty="0"/>
              <a:t>, Arca, Mesa de </a:t>
            </a:r>
            <a:r>
              <a:rPr lang="en-US" sz="2600" dirty="0" err="1"/>
              <a:t>los</a:t>
            </a:r>
            <a:r>
              <a:rPr lang="en-US" sz="2600" dirty="0"/>
              <a:t> panes, Altar del </a:t>
            </a:r>
            <a:r>
              <a:rPr lang="en-US" sz="2600" dirty="0" err="1"/>
              <a:t>Incienso</a:t>
            </a:r>
            <a:r>
              <a:rPr lang="en-US" sz="2600" dirty="0"/>
              <a:t>)</a:t>
            </a:r>
          </a:p>
        </p:txBody>
      </p:sp>
      <p:pic>
        <p:nvPicPr>
          <p:cNvPr id="1030" name="Picture 6" descr="La Menorá: historia y significado del candelabro judío - Holyart.es Blog">
            <a:extLst>
              <a:ext uri="{FF2B5EF4-FFF2-40B4-BE49-F238E27FC236}">
                <a16:creationId xmlns:a16="http://schemas.microsoft.com/office/drawing/2014/main" id="{1D2CD1CF-6EF9-35A1-3928-449F2DE40F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59" r="1" b="12514"/>
          <a:stretch/>
        </p:blipFill>
        <p:spPr bwMode="auto">
          <a:xfrm>
            <a:off x="4078288" y="-2"/>
            <a:ext cx="4051579" cy="3428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 arca del pacto">
            <a:extLst>
              <a:ext uri="{FF2B5EF4-FFF2-40B4-BE49-F238E27FC236}">
                <a16:creationId xmlns:a16="http://schemas.microsoft.com/office/drawing/2014/main" id="{DE971759-D19A-BAD3-B698-DA018913939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529" r="17982" b="3"/>
          <a:stretch/>
        </p:blipFill>
        <p:spPr bwMode="auto">
          <a:xfrm>
            <a:off x="8129867" y="10"/>
            <a:ext cx="4062133" cy="3428758"/>
          </a:xfrm>
          <a:prstGeom prst="rect">
            <a:avLst/>
          </a:prstGeom>
          <a:noFill/>
          <a:extLst>
            <a:ext uri="{909E8E84-426E-40DD-AFC4-6F175D3DCCD1}">
              <a14:hiddenFill xmlns:a14="http://schemas.microsoft.com/office/drawing/2010/main">
                <a:solidFill>
                  <a:srgbClr val="FFFFFF"/>
                </a:solidFill>
              </a14:hiddenFill>
            </a:ext>
          </a:extLst>
        </p:spPr>
      </p:pic>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32" name="Picture 8" descr="Miércoles 22 de Septiembre de 2021 | Matutina para Menores | ¿Dónde se  encontraba el pan de la proposición?">
            <a:extLst>
              <a:ext uri="{FF2B5EF4-FFF2-40B4-BE49-F238E27FC236}">
                <a16:creationId xmlns:a16="http://schemas.microsoft.com/office/drawing/2014/main" id="{4B952691-BDC4-5D37-207B-E2C8EE9BBF8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920" r="10958" b="2"/>
          <a:stretch/>
        </p:blipFill>
        <p:spPr bwMode="auto">
          <a:xfrm>
            <a:off x="4078288" y="3428768"/>
            <a:ext cx="4051579" cy="34287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l Altar del Incienso">
            <a:extLst>
              <a:ext uri="{FF2B5EF4-FFF2-40B4-BE49-F238E27FC236}">
                <a16:creationId xmlns:a16="http://schemas.microsoft.com/office/drawing/2014/main" id="{7B5CCF9B-7CEA-C58B-8645-003AE8FEDFA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521" r="11010" b="-3"/>
          <a:stretch/>
        </p:blipFill>
        <p:spPr bwMode="auto">
          <a:xfrm>
            <a:off x="8128664" y="3428768"/>
            <a:ext cx="4061247" cy="3428770"/>
          </a:xfrm>
          <a:prstGeom prst="rect">
            <a:avLst/>
          </a:prstGeom>
          <a:noFill/>
          <a:extLst>
            <a:ext uri="{909E8E84-426E-40DD-AFC4-6F175D3DCCD1}">
              <a14:hiddenFill xmlns:a14="http://schemas.microsoft.com/office/drawing/2010/main">
                <a:solidFill>
                  <a:srgbClr val="FFFFFF"/>
                </a:solidFill>
              </a14:hiddenFill>
            </a:ext>
          </a:extLst>
        </p:spPr>
      </p:pic>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8"/>
            <a:ext cx="12192000" cy="6858000"/>
          </a:xfrm>
          <a:prstGeom prst="rect">
            <a:avLst/>
          </a:prstGeom>
        </p:spPr>
      </p:pic>
      <p:sp>
        <p:nvSpPr>
          <p:cNvPr id="4" name="Título 1"/>
          <p:cNvSpPr txBox="1">
            <a:spLocks/>
          </p:cNvSpPr>
          <p:nvPr/>
        </p:nvSpPr>
        <p:spPr>
          <a:xfrm>
            <a:off x="295145" y="150127"/>
            <a:ext cx="11544758" cy="9932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a:t>
            </a:r>
            <a:r>
              <a:rPr lang="es-ES" sz="4000" b="1" dirty="0">
                <a:solidFill>
                  <a:srgbClr val="EA6312"/>
                </a:solidFill>
                <a:latin typeface="Century Gothic" panose="020B0502020202020204"/>
              </a:rPr>
              <a:t>E</a:t>
            </a:r>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l incienso y la justicia de Cristo</a:t>
            </a:r>
          </a:p>
        </p:txBody>
      </p:sp>
      <p:sp>
        <p:nvSpPr>
          <p:cNvPr id="5" name="Título 1"/>
          <p:cNvSpPr txBox="1">
            <a:spLocks/>
          </p:cNvSpPr>
          <p:nvPr/>
        </p:nvSpPr>
        <p:spPr>
          <a:xfrm>
            <a:off x="157655" y="1143353"/>
            <a:ext cx="11839904" cy="55645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No todas las oraciones que son aceptadas delante de Dios son contestadas inmediatamente, ya que no siempre sería lo mejor para nosotros; pero cada oración a la cual le ha sido adicionada la fragancia de la justicia de Cristo, es hospedada en el altar del cielo, y cuando Dios lo estime conveniente, será respondida. Juan vio a aquellos que oficiaban delante del trono de Dios manteniendo en sus manos </a:t>
            </a:r>
            <a:r>
              <a:rPr lang="es-ES" sz="3600" b="1" dirty="0">
                <a:solidFill>
                  <a:srgbClr val="FFFF00"/>
                </a:solidFill>
                <a:latin typeface="Calibri" panose="020F0502020204030204" pitchFamily="34" charset="0"/>
                <a:cs typeface="Calibri" panose="020F0502020204030204" pitchFamily="34" charset="0"/>
              </a:rPr>
              <a:t>"vasos llenos de incienso"</a:t>
            </a:r>
            <a:r>
              <a:rPr lang="es-ES" sz="3600" b="1" dirty="0">
                <a:latin typeface="Calibri" panose="020F0502020204030204" pitchFamily="34" charset="0"/>
                <a:cs typeface="Calibri" panose="020F0502020204030204" pitchFamily="34" charset="0"/>
              </a:rPr>
              <a:t>, los cuales, dijo, eran </a:t>
            </a:r>
            <a:r>
              <a:rPr lang="es-ES" sz="3600" b="1" dirty="0">
                <a:solidFill>
                  <a:srgbClr val="FFFF00"/>
                </a:solidFill>
                <a:latin typeface="Calibri" panose="020F0502020204030204" pitchFamily="34" charset="0"/>
                <a:cs typeface="Calibri" panose="020F0502020204030204" pitchFamily="34" charset="0"/>
              </a:rPr>
              <a:t>"las oraciones de los santos" </a:t>
            </a:r>
            <a:r>
              <a:rPr lang="es-ES" sz="3600" b="1" dirty="0">
                <a:latin typeface="Calibri" panose="020F0502020204030204" pitchFamily="34" charset="0"/>
                <a:cs typeface="Calibri" panose="020F0502020204030204" pitchFamily="34" charset="0"/>
              </a:rPr>
              <a:t>[</a:t>
            </a:r>
            <a:r>
              <a:rPr lang="es-ES" sz="3600" b="1" dirty="0" err="1">
                <a:latin typeface="Calibri" panose="020F0502020204030204" pitchFamily="34" charset="0"/>
                <a:cs typeface="Calibri" panose="020F0502020204030204" pitchFamily="34" charset="0"/>
              </a:rPr>
              <a:t>Apoc</a:t>
            </a:r>
            <a:r>
              <a:rPr lang="es-ES" sz="3600" b="1" dirty="0">
                <a:latin typeface="Calibri" panose="020F0502020204030204" pitchFamily="34" charset="0"/>
                <a:cs typeface="Calibri" panose="020F0502020204030204" pitchFamily="34" charset="0"/>
              </a:rPr>
              <a:t>. 5:8]. Estas oraciones han sido aceptadas, ya que el incienso adicionado era tan fragante que Juan dijo que los vasos estaban llenos de incienso.</a:t>
            </a:r>
            <a:endParaRPr lang="es-ES" sz="36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5904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8"/>
            <a:ext cx="12192000" cy="6858000"/>
          </a:xfrm>
          <a:prstGeom prst="rect">
            <a:avLst/>
          </a:prstGeom>
        </p:spPr>
      </p:pic>
      <p:sp>
        <p:nvSpPr>
          <p:cNvPr id="4" name="Título 1"/>
          <p:cNvSpPr txBox="1">
            <a:spLocks/>
          </p:cNvSpPr>
          <p:nvPr/>
        </p:nvSpPr>
        <p:spPr>
          <a:xfrm>
            <a:off x="47296" y="150127"/>
            <a:ext cx="11902966" cy="5593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a:t>
            </a:r>
            <a:r>
              <a:rPr lang="es-ES" sz="3600" b="1" dirty="0">
                <a:solidFill>
                  <a:srgbClr val="EA6312"/>
                </a:solidFill>
                <a:latin typeface="Century Gothic" panose="020B0502020202020204"/>
              </a:rPr>
              <a:t>E</a:t>
            </a:r>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 incienso y la justicia de Cristo</a:t>
            </a:r>
          </a:p>
        </p:txBody>
      </p:sp>
      <p:sp>
        <p:nvSpPr>
          <p:cNvPr id="5" name="Título 1"/>
          <p:cNvSpPr txBox="1">
            <a:spLocks/>
          </p:cNvSpPr>
          <p:nvPr/>
        </p:nvSpPr>
        <p:spPr>
          <a:xfrm>
            <a:off x="157655" y="709449"/>
            <a:ext cx="11792607" cy="59984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En la obra típica aquel que trataba de usar el fragante perfume del incienso para su propio bien o uso, era cortado del pueblo de Dios; no podía haber ninguna imitación del incienso [</a:t>
            </a:r>
            <a:r>
              <a:rPr lang="es-ES" sz="3600" b="1" dirty="0" err="1">
                <a:latin typeface="Calibri" panose="020F0502020204030204" pitchFamily="34" charset="0"/>
                <a:cs typeface="Calibri" panose="020F0502020204030204" pitchFamily="34" charset="0"/>
              </a:rPr>
              <a:t>Exo</a:t>
            </a:r>
            <a:r>
              <a:rPr lang="es-ES" sz="3600" b="1" dirty="0">
                <a:latin typeface="Calibri" panose="020F0502020204030204" pitchFamily="34" charset="0"/>
                <a:cs typeface="Calibri" panose="020F0502020204030204" pitchFamily="34" charset="0"/>
              </a:rPr>
              <a:t>. 30:37-38]. No podía ser usado fuego para encender el incienso, excepto aquel tomado del altar delante del Señor. </a:t>
            </a:r>
            <a:r>
              <a:rPr lang="es-ES" sz="3600" b="1" dirty="0" err="1">
                <a:latin typeface="Calibri" panose="020F0502020204030204" pitchFamily="34" charset="0"/>
                <a:cs typeface="Calibri" panose="020F0502020204030204" pitchFamily="34" charset="0"/>
              </a:rPr>
              <a:t>Nadab</a:t>
            </a:r>
            <a:r>
              <a:rPr lang="es-ES" sz="3600" b="1" dirty="0">
                <a:latin typeface="Calibri" panose="020F0502020204030204" pitchFamily="34" charset="0"/>
                <a:cs typeface="Calibri" panose="020F0502020204030204" pitchFamily="34" charset="0"/>
              </a:rPr>
              <a:t> y </a:t>
            </a:r>
            <a:r>
              <a:rPr lang="es-ES" sz="3600" b="1" dirty="0" err="1">
                <a:latin typeface="Calibri" panose="020F0502020204030204" pitchFamily="34" charset="0"/>
                <a:cs typeface="Calibri" panose="020F0502020204030204" pitchFamily="34" charset="0"/>
              </a:rPr>
              <a:t>Abiú</a:t>
            </a:r>
            <a:r>
              <a:rPr lang="es-ES" sz="3600" b="1" dirty="0">
                <a:latin typeface="Calibri" panose="020F0502020204030204" pitchFamily="34" charset="0"/>
                <a:cs typeface="Calibri" panose="020F0502020204030204" pitchFamily="34" charset="0"/>
              </a:rPr>
              <a:t>, mientras estaban bajo la influencia de licor fuerte, ofrecieron </a:t>
            </a:r>
            <a:r>
              <a:rPr lang="es-ES" sz="3600" b="1" dirty="0">
                <a:solidFill>
                  <a:srgbClr val="FFFF00"/>
                </a:solidFill>
                <a:latin typeface="Calibri" panose="020F0502020204030204" pitchFamily="34" charset="0"/>
                <a:cs typeface="Calibri" panose="020F0502020204030204" pitchFamily="34" charset="0"/>
              </a:rPr>
              <a:t>"fuego extraño" </a:t>
            </a:r>
            <a:r>
              <a:rPr lang="es-ES" sz="3600" b="1" dirty="0">
                <a:latin typeface="Calibri" panose="020F0502020204030204" pitchFamily="34" charset="0"/>
                <a:cs typeface="Calibri" panose="020F0502020204030204" pitchFamily="34" charset="0"/>
              </a:rPr>
              <a:t>delante del Señor, y fueron aniquilados [Lev. 10:1-10]. Su destrucción es una lección objetiva de todo aquel que falla al apreciar la perfecta justicia de Cristo, y aparece delante del Señor vestido con los </a:t>
            </a:r>
            <a:r>
              <a:rPr lang="es-ES" sz="3600" b="1" dirty="0">
                <a:solidFill>
                  <a:srgbClr val="FFFF00"/>
                </a:solidFill>
                <a:latin typeface="Calibri" panose="020F0502020204030204" pitchFamily="34" charset="0"/>
                <a:cs typeface="Calibri" panose="020F0502020204030204" pitchFamily="34" charset="0"/>
              </a:rPr>
              <a:t>"asquerosos harapos" </a:t>
            </a:r>
            <a:r>
              <a:rPr lang="es-ES" sz="3600" b="1" dirty="0">
                <a:latin typeface="Calibri" panose="020F0502020204030204" pitchFamily="34" charset="0"/>
                <a:cs typeface="Calibri" panose="020F0502020204030204" pitchFamily="34" charset="0"/>
              </a:rPr>
              <a:t>de su propia justicia [Isa. 64:6].</a:t>
            </a:r>
            <a:endParaRPr lang="es-ES" sz="36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5805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7"/>
            <a:ext cx="12192000" cy="6858000"/>
          </a:xfrm>
          <a:prstGeom prst="rect">
            <a:avLst/>
          </a:prstGeom>
        </p:spPr>
      </p:pic>
      <p:sp>
        <p:nvSpPr>
          <p:cNvPr id="4" name="Título 1"/>
          <p:cNvSpPr txBox="1">
            <a:spLocks/>
          </p:cNvSpPr>
          <p:nvPr/>
        </p:nvSpPr>
        <p:spPr>
          <a:xfrm>
            <a:off x="47296" y="150127"/>
            <a:ext cx="11902966" cy="5593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a:t>
            </a:r>
            <a:r>
              <a:rPr lang="es-ES" sz="3600" b="1" dirty="0">
                <a:solidFill>
                  <a:srgbClr val="EA6312"/>
                </a:solidFill>
                <a:latin typeface="Century Gothic" panose="020B0502020202020204"/>
              </a:rPr>
              <a:t>E</a:t>
            </a:r>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 incienso y la justicia de Cristo</a:t>
            </a:r>
          </a:p>
        </p:txBody>
      </p:sp>
      <p:sp>
        <p:nvSpPr>
          <p:cNvPr id="5" name="Título 1"/>
          <p:cNvSpPr txBox="1">
            <a:spLocks/>
          </p:cNvSpPr>
          <p:nvPr/>
        </p:nvSpPr>
        <p:spPr>
          <a:xfrm>
            <a:off x="157655" y="1009703"/>
            <a:ext cx="11792607" cy="56981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Cuando la plaga estaba castigando las huestes de Israel, Aarón el sumo sacerdote, puso incienso en el incensario y corrió entre el pueblo, </a:t>
            </a:r>
            <a:r>
              <a:rPr lang="es-ES" sz="4000" b="1" dirty="0">
                <a:solidFill>
                  <a:srgbClr val="FFFF00"/>
                </a:solidFill>
                <a:latin typeface="Calibri" panose="020F0502020204030204" pitchFamily="34" charset="0"/>
                <a:cs typeface="Calibri" panose="020F0502020204030204" pitchFamily="34" charset="0"/>
              </a:rPr>
              <a:t>"y la plaga cesó" </a:t>
            </a:r>
            <a:r>
              <a:rPr lang="es-ES" sz="4000" b="1" dirty="0">
                <a:latin typeface="Calibri" panose="020F0502020204030204" pitchFamily="34" charset="0"/>
                <a:cs typeface="Calibri" panose="020F0502020204030204" pitchFamily="34" charset="0"/>
              </a:rPr>
              <a:t>[</a:t>
            </a:r>
            <a:r>
              <a:rPr lang="es-ES" sz="4000" b="1" dirty="0" err="1">
                <a:latin typeface="Calibri" panose="020F0502020204030204" pitchFamily="34" charset="0"/>
                <a:cs typeface="Calibri" panose="020F0502020204030204" pitchFamily="34" charset="0"/>
              </a:rPr>
              <a:t>Num</a:t>
            </a:r>
            <a:r>
              <a:rPr lang="es-ES" sz="4000" b="1" dirty="0">
                <a:latin typeface="Calibri" panose="020F0502020204030204" pitchFamily="34" charset="0"/>
                <a:cs typeface="Calibri" panose="020F0502020204030204" pitchFamily="34" charset="0"/>
              </a:rPr>
              <a:t>. 16:46-48]. El sagrado incienso era quemado solamente en el altar de oro y en los incensarios de los sacerdotes. Los otros Levitas no estaban autorizados para quemarlo [16:3-35]. Los sacerdotes que efectuaban la obra que tipificaba la obra de Cristo en un sentido especial, eran los únicos que podía quemar incienso delante del Señor.</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5477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8"/>
            <a:ext cx="12192000" cy="6858000"/>
          </a:xfrm>
          <a:prstGeom prst="rect">
            <a:avLst/>
          </a:prstGeom>
        </p:spPr>
      </p:pic>
      <p:sp>
        <p:nvSpPr>
          <p:cNvPr id="4" name="Título 1"/>
          <p:cNvSpPr txBox="1">
            <a:spLocks/>
          </p:cNvSpPr>
          <p:nvPr/>
        </p:nvSpPr>
        <p:spPr>
          <a:xfrm>
            <a:off x="47296" y="150127"/>
            <a:ext cx="11902966" cy="5593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a:t>
            </a:r>
            <a:r>
              <a:rPr lang="es-ES" sz="3600" b="1" dirty="0">
                <a:solidFill>
                  <a:srgbClr val="EA6312"/>
                </a:solidFill>
                <a:latin typeface="Century Gothic" panose="020B0502020202020204"/>
              </a:rPr>
              <a:t>E</a:t>
            </a:r>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 incienso y la justicia de Cristo</a:t>
            </a:r>
          </a:p>
        </p:txBody>
      </p:sp>
      <p:sp>
        <p:nvSpPr>
          <p:cNvPr id="5" name="Título 1"/>
          <p:cNvSpPr txBox="1">
            <a:spLocks/>
          </p:cNvSpPr>
          <p:nvPr/>
        </p:nvSpPr>
        <p:spPr>
          <a:xfrm>
            <a:off x="199696" y="1073475"/>
            <a:ext cx="11792607" cy="54383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3600" b="1" dirty="0">
                <a:latin typeface="Calibri" panose="020F0502020204030204" pitchFamily="34" charset="0"/>
                <a:cs typeface="Calibri" panose="020F0502020204030204" pitchFamily="34" charset="0"/>
              </a:rPr>
              <a:t>Los cuernos del altar de oro eran a menudo tocados con la sangre de la oferta del pecado, tipificando Así que era la muerte de Cristo que hacía posible que nuestras oraciones sean respondidas y de que pudiésemos ser vestidos con Su justicia. Ya que la fragancia del incienso no estaba confinada al santuario, sino que era llevada por el viento a las vecindades; de la misma manera, cuando uno está vestido con la justicia de Cristo, emanará una influencia de uno, de manera que todo aquel que entre en contacto con esa persona, lo reconocerá por su fragancia como siendo de origen divina.</a:t>
            </a:r>
            <a:endParaRPr lang="es-ES" sz="36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120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3" name="Picture 203">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24" name="Picture 205">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25" name="Oval 207">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6" name="Picture 209">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7" name="Picture 211">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8" name="Rectangle 213">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9" name="Rectangle 215">
            <a:extLst>
              <a:ext uri="{FF2B5EF4-FFF2-40B4-BE49-F238E27FC236}">
                <a16:creationId xmlns:a16="http://schemas.microsoft.com/office/drawing/2014/main" id="{7810E80F-9C89-42DA-AC6A-CA9F6C0FE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189492" y="1325880"/>
            <a:ext cx="3354807" cy="3066507"/>
          </a:xfrm>
        </p:spPr>
        <p:txBody>
          <a:bodyPr vert="horz" lIns="91440" tIns="45720" rIns="91440" bIns="45720" rtlCol="0" anchor="b">
            <a:normAutofit/>
          </a:bodyPr>
          <a:lstStyle/>
          <a:p>
            <a:pPr>
              <a:lnSpc>
                <a:spcPct val="90000"/>
              </a:lnSpc>
            </a:pPr>
            <a:r>
              <a:rPr lang="en-US" sz="4200" b="0" i="0" kern="1200" dirty="0">
                <a:solidFill>
                  <a:srgbClr val="EBEBEB"/>
                </a:solidFill>
                <a:latin typeface="+mj-lt"/>
                <a:ea typeface="+mj-ea"/>
                <a:cs typeface="+mj-cs"/>
              </a:rPr>
              <a:t>El Altar del </a:t>
            </a:r>
            <a:r>
              <a:rPr lang="en-US" sz="4200" b="0" i="0" kern="1200" dirty="0" err="1">
                <a:solidFill>
                  <a:srgbClr val="EBEBEB"/>
                </a:solidFill>
                <a:latin typeface="+mj-lt"/>
                <a:ea typeface="+mj-ea"/>
                <a:cs typeface="+mj-cs"/>
              </a:rPr>
              <a:t>Incienso</a:t>
            </a:r>
            <a:r>
              <a:rPr lang="en-US" sz="4200" dirty="0">
                <a:solidFill>
                  <a:srgbClr val="EBEBEB"/>
                </a:solidFill>
              </a:rPr>
              <a:t>: Tipo y </a:t>
            </a:r>
            <a:r>
              <a:rPr lang="en-US" sz="4200" dirty="0" err="1">
                <a:solidFill>
                  <a:srgbClr val="EBEBEB"/>
                </a:solidFill>
              </a:rPr>
              <a:t>Antitipo</a:t>
            </a:r>
            <a:endParaRPr lang="en-US" sz="4200" b="0" i="0" kern="1200" dirty="0">
              <a:solidFill>
                <a:srgbClr val="EBEBEB"/>
              </a:solidFill>
              <a:latin typeface="+mj-lt"/>
              <a:ea typeface="+mj-ea"/>
              <a:cs typeface="+mj-cs"/>
            </a:endParaRPr>
          </a:p>
        </p:txBody>
      </p:sp>
      <p:sp>
        <p:nvSpPr>
          <p:cNvPr id="230" name="Rectangle 217">
            <a:extLst>
              <a:ext uri="{FF2B5EF4-FFF2-40B4-BE49-F238E27FC236}">
                <a16:creationId xmlns:a16="http://schemas.microsoft.com/office/drawing/2014/main" id="{35955B09-6DFD-41EE-8794-648DBC50B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19">
            <a:extLst>
              <a:ext uri="{FF2B5EF4-FFF2-40B4-BE49-F238E27FC236}">
                <a16:creationId xmlns:a16="http://schemas.microsoft.com/office/drawing/2014/main" id="{EA1C8458-DBAA-4D00-98AC-E9890360D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22" name="Rounded Rectangle 4">
            <a:extLst>
              <a:ext uri="{FF2B5EF4-FFF2-40B4-BE49-F238E27FC236}">
                <a16:creationId xmlns:a16="http://schemas.microsoft.com/office/drawing/2014/main" id="{A8D15A26-D50C-4BE5-8A59-321D902480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a 2">
            <a:extLst>
              <a:ext uri="{FF2B5EF4-FFF2-40B4-BE49-F238E27FC236}">
                <a16:creationId xmlns:a16="http://schemas.microsoft.com/office/drawing/2014/main" id="{00A14DFC-F2E6-26F4-7B86-F832703F5643}"/>
              </a:ext>
            </a:extLst>
          </p:cNvPr>
          <p:cNvGraphicFramePr>
            <a:graphicFrameLocks noGrp="1"/>
          </p:cNvGraphicFramePr>
          <p:nvPr>
            <p:extLst>
              <p:ext uri="{D42A27DB-BD31-4B8C-83A1-F6EECF244321}">
                <p14:modId xmlns:p14="http://schemas.microsoft.com/office/powerpoint/2010/main" val="225298719"/>
              </p:ext>
            </p:extLst>
          </p:nvPr>
        </p:nvGraphicFramePr>
        <p:xfrm>
          <a:off x="218364" y="95537"/>
          <a:ext cx="11325935" cy="6815908"/>
        </p:xfrm>
        <a:graphic>
          <a:graphicData uri="http://schemas.openxmlformats.org/drawingml/2006/table">
            <a:tbl>
              <a:tblPr firstRow="1" firstCol="1" lastRow="1" lastCol="1" bandRow="1" bandCol="1">
                <a:solidFill>
                  <a:schemeClr val="bg1">
                    <a:lumMod val="95000"/>
                  </a:schemeClr>
                </a:solidFill>
                <a:tableStyleId>{5C22544A-7EE6-4342-B048-85BDC9FD1C3A}</a:tableStyleId>
              </a:tblPr>
              <a:tblGrid>
                <a:gridCol w="5767179">
                  <a:extLst>
                    <a:ext uri="{9D8B030D-6E8A-4147-A177-3AD203B41FA5}">
                      <a16:colId xmlns:a16="http://schemas.microsoft.com/office/drawing/2014/main" val="1261114900"/>
                    </a:ext>
                  </a:extLst>
                </a:gridCol>
                <a:gridCol w="5558756">
                  <a:extLst>
                    <a:ext uri="{9D8B030D-6E8A-4147-A177-3AD203B41FA5}">
                      <a16:colId xmlns:a16="http://schemas.microsoft.com/office/drawing/2014/main" val="3676442582"/>
                    </a:ext>
                  </a:extLst>
                </a:gridCol>
              </a:tblGrid>
              <a:tr h="532260">
                <a:tc>
                  <a:txBody>
                    <a:bodyPr/>
                    <a:lstStyle/>
                    <a:p>
                      <a:pPr marL="346075" marR="337185" algn="ctr">
                        <a:lnSpc>
                          <a:spcPts val="1275"/>
                        </a:lnSpc>
                        <a:spcBef>
                          <a:spcPts val="0"/>
                        </a:spcBef>
                        <a:spcAft>
                          <a:spcPts val="0"/>
                        </a:spcAft>
                      </a:pPr>
                      <a:r>
                        <a:rPr lang="es-ES" sz="2400" b="1" cap="none" spc="0" dirty="0">
                          <a:solidFill>
                            <a:srgbClr val="FF0000"/>
                          </a:solidFill>
                          <a:effectLst/>
                        </a:rPr>
                        <a:t>Tipo</a:t>
                      </a:r>
                      <a:endParaRPr lang="en-US" sz="2400" b="1" cap="none" spc="0" dirty="0">
                        <a:solidFill>
                          <a:srgbClr val="FF0000"/>
                        </a:solidFill>
                        <a:effectLst/>
                        <a:latin typeface="Times New Roman" panose="02020603050405020304" pitchFamily="18" charset="0"/>
                        <a:ea typeface="Times New Roman" panose="02020603050405020304" pitchFamily="18" charset="0"/>
                      </a:endParaRPr>
                    </a:p>
                  </a:txBody>
                  <a:tcPr marL="74023" marR="0" marT="21150" marB="158621"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347345" marR="337185" algn="l">
                        <a:lnSpc>
                          <a:spcPts val="1275"/>
                        </a:lnSpc>
                        <a:spcBef>
                          <a:spcPts val="0"/>
                        </a:spcBef>
                        <a:spcAft>
                          <a:spcPts val="0"/>
                        </a:spcAft>
                      </a:pPr>
                      <a:r>
                        <a:rPr lang="es-ES" sz="2400" b="1" cap="none" spc="0" dirty="0" err="1">
                          <a:solidFill>
                            <a:srgbClr val="FF0000"/>
                          </a:solidFill>
                          <a:effectLst/>
                        </a:rPr>
                        <a:t>Antitipo</a:t>
                      </a:r>
                      <a:endParaRPr lang="en-US" sz="2400" b="1" cap="none" spc="0" dirty="0">
                        <a:solidFill>
                          <a:srgbClr val="FF0000"/>
                        </a:solidFill>
                        <a:effectLst/>
                        <a:latin typeface="Times New Roman" panose="02020603050405020304" pitchFamily="18" charset="0"/>
                        <a:ea typeface="Times New Roman" panose="02020603050405020304" pitchFamily="18" charset="0"/>
                      </a:endParaRPr>
                    </a:p>
                  </a:txBody>
                  <a:tcPr marL="74023" marR="0" marT="21150" marB="158621"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762028167"/>
                  </a:ext>
                </a:extLst>
              </a:tr>
              <a:tr h="610500">
                <a:tc>
                  <a:txBody>
                    <a:bodyPr/>
                    <a:lstStyle/>
                    <a:p>
                      <a:pPr marL="43815" marR="0" algn="ctr">
                        <a:lnSpc>
                          <a:spcPts val="1285"/>
                        </a:lnSpc>
                        <a:spcBef>
                          <a:spcPts val="5"/>
                        </a:spcBef>
                        <a:spcAft>
                          <a:spcPts val="0"/>
                        </a:spcAft>
                      </a:pPr>
                      <a:r>
                        <a:rPr lang="es-ES" sz="2400" b="1" cap="none" spc="0" dirty="0" err="1">
                          <a:solidFill>
                            <a:schemeClr val="tx1"/>
                          </a:solidFill>
                          <a:effectLst/>
                        </a:rPr>
                        <a:t>Exo</a:t>
                      </a:r>
                      <a:r>
                        <a:rPr lang="es-ES" sz="2400" b="1" cap="none" spc="0" dirty="0">
                          <a:solidFill>
                            <a:schemeClr val="tx1"/>
                          </a:solidFill>
                          <a:effectLst/>
                        </a:rPr>
                        <a:t>. 30:1-3; 40:26</a:t>
                      </a:r>
                      <a:endParaRPr lang="en-US" sz="2400" b="1" cap="none" spc="0" dirty="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45085" marR="0" algn="l">
                        <a:lnSpc>
                          <a:spcPct val="100000"/>
                        </a:lnSpc>
                        <a:spcBef>
                          <a:spcPts val="5"/>
                        </a:spcBef>
                        <a:spcAft>
                          <a:spcPts val="0"/>
                        </a:spcAft>
                      </a:pPr>
                      <a:r>
                        <a:rPr lang="es-ES" sz="2400" b="1" cap="none" spc="0" dirty="0" err="1">
                          <a:solidFill>
                            <a:schemeClr val="tx1"/>
                          </a:solidFill>
                          <a:effectLst/>
                        </a:rPr>
                        <a:t>Apoc</a:t>
                      </a:r>
                      <a:r>
                        <a:rPr lang="es-ES" sz="2400" b="1" cap="none" spc="0" dirty="0">
                          <a:solidFill>
                            <a:schemeClr val="tx1"/>
                          </a:solidFill>
                          <a:effectLst/>
                        </a:rPr>
                        <a:t>. 8:3</a:t>
                      </a:r>
                      <a:endParaRPr lang="en-US" sz="2400" b="1" cap="none" spc="0" dirty="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175720932"/>
                  </a:ext>
                </a:extLst>
              </a:tr>
              <a:tr h="1502636">
                <a:tc>
                  <a:txBody>
                    <a:bodyPr/>
                    <a:lstStyle/>
                    <a:p>
                      <a:pPr marL="43815" marR="0" algn="ctr">
                        <a:lnSpc>
                          <a:spcPct val="100000"/>
                        </a:lnSpc>
                        <a:spcBef>
                          <a:spcPts val="0"/>
                        </a:spcBef>
                        <a:spcAft>
                          <a:spcPts val="0"/>
                        </a:spcAft>
                      </a:pPr>
                      <a:r>
                        <a:rPr lang="es-ES" sz="2400" b="1" cap="none" spc="0" dirty="0">
                          <a:solidFill>
                            <a:schemeClr val="tx1"/>
                          </a:solidFill>
                          <a:effectLst/>
                        </a:rPr>
                        <a:t>El altar de oro estaba delante del velo.</a:t>
                      </a:r>
                      <a:endParaRPr lang="en-US" sz="2400" b="1" cap="none" spc="0" dirty="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45085" marR="0" algn="l">
                        <a:lnSpc>
                          <a:spcPct val="100000"/>
                        </a:lnSpc>
                        <a:spcBef>
                          <a:spcPts val="0"/>
                        </a:spcBef>
                        <a:spcAft>
                          <a:spcPts val="0"/>
                        </a:spcAft>
                      </a:pPr>
                      <a:r>
                        <a:rPr lang="es-ES" sz="2400" b="1" cap="none" spc="0" dirty="0">
                          <a:solidFill>
                            <a:schemeClr val="tx1"/>
                          </a:solidFill>
                          <a:effectLst/>
                        </a:rPr>
                        <a:t>Hay un altar de oro en el cielo delante del trono de Dios.</a:t>
                      </a:r>
                      <a:endParaRPr lang="en-US" sz="2400" b="1" cap="none" spc="0" dirty="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270293793"/>
                  </a:ext>
                </a:extLst>
              </a:tr>
              <a:tr h="554741">
                <a:tc>
                  <a:txBody>
                    <a:bodyPr/>
                    <a:lstStyle/>
                    <a:p>
                      <a:pPr marL="43815" marR="0" algn="ctr">
                        <a:lnSpc>
                          <a:spcPct val="100000"/>
                        </a:lnSpc>
                        <a:spcBef>
                          <a:spcPts val="0"/>
                        </a:spcBef>
                        <a:spcAft>
                          <a:spcPts val="0"/>
                        </a:spcAft>
                      </a:pPr>
                      <a:r>
                        <a:rPr lang="es-ES" sz="2400" b="1" cap="none" spc="0" dirty="0" err="1">
                          <a:solidFill>
                            <a:schemeClr val="tx1"/>
                          </a:solidFill>
                          <a:effectLst/>
                        </a:rPr>
                        <a:t>Exo</a:t>
                      </a:r>
                      <a:r>
                        <a:rPr lang="es-ES" sz="2400" b="1" cap="none" spc="0" dirty="0">
                          <a:solidFill>
                            <a:schemeClr val="tx1"/>
                          </a:solidFill>
                          <a:effectLst/>
                        </a:rPr>
                        <a:t>. 30:7-8</a:t>
                      </a:r>
                      <a:endParaRPr lang="en-US" sz="2400" b="1" cap="none" spc="0" dirty="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45085" marR="0" algn="l">
                        <a:lnSpc>
                          <a:spcPct val="100000"/>
                        </a:lnSpc>
                        <a:spcBef>
                          <a:spcPts val="0"/>
                        </a:spcBef>
                        <a:spcAft>
                          <a:spcPts val="0"/>
                        </a:spcAft>
                      </a:pPr>
                      <a:r>
                        <a:rPr lang="es-ES" sz="2400" b="1" cap="none" spc="0">
                          <a:solidFill>
                            <a:schemeClr val="tx1"/>
                          </a:solidFill>
                          <a:effectLst/>
                        </a:rPr>
                        <a:t>Apoc. 8:3-4</a:t>
                      </a:r>
                      <a:endParaRPr lang="en-US" sz="2400" b="1" cap="none" spc="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125053044"/>
                  </a:ext>
                </a:extLst>
              </a:tr>
              <a:tr h="1725670">
                <a:tc>
                  <a:txBody>
                    <a:bodyPr/>
                    <a:lstStyle/>
                    <a:p>
                      <a:pPr marL="43815" marR="0" algn="ctr">
                        <a:lnSpc>
                          <a:spcPct val="100000"/>
                        </a:lnSpc>
                        <a:spcBef>
                          <a:spcPts val="5"/>
                        </a:spcBef>
                        <a:spcAft>
                          <a:spcPts val="0"/>
                        </a:spcAft>
                      </a:pPr>
                      <a:r>
                        <a:rPr lang="es-ES" sz="2400" b="1" cap="none" spc="0" dirty="0">
                          <a:solidFill>
                            <a:schemeClr val="tx1"/>
                          </a:solidFill>
                          <a:effectLst/>
                        </a:rPr>
                        <a:t>Incienso era quemado </a:t>
                      </a:r>
                      <a:r>
                        <a:rPr lang="es-ES" sz="2400" b="1" cap="none" spc="0" dirty="0" smtClean="0">
                          <a:solidFill>
                            <a:schemeClr val="tx1"/>
                          </a:solidFill>
                          <a:effectLst/>
                        </a:rPr>
                        <a:t>por </a:t>
                      </a:r>
                      <a:r>
                        <a:rPr lang="es-ES" sz="2400" b="1" cap="none" spc="0" dirty="0">
                          <a:solidFill>
                            <a:schemeClr val="tx1"/>
                          </a:solidFill>
                          <a:effectLst/>
                        </a:rPr>
                        <a:t>el sumo sacerdote cada mañana y cada tarde.</a:t>
                      </a:r>
                      <a:endParaRPr lang="en-US" sz="2400" b="1" cap="none" spc="0" dirty="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45085" marR="0" algn="l">
                        <a:lnSpc>
                          <a:spcPct val="100000"/>
                        </a:lnSpc>
                        <a:spcBef>
                          <a:spcPts val="5"/>
                        </a:spcBef>
                        <a:spcAft>
                          <a:spcPts val="0"/>
                        </a:spcAft>
                      </a:pPr>
                      <a:r>
                        <a:rPr lang="es-ES" sz="2400" b="1" cap="none" spc="0" dirty="0">
                          <a:solidFill>
                            <a:schemeClr val="tx1"/>
                          </a:solidFill>
                          <a:effectLst/>
                        </a:rPr>
                        <a:t>Mucho incienso es adicionado a las oraciones de todos los santos, y entonces ascienden delante de Dios.</a:t>
                      </a:r>
                      <a:endParaRPr lang="en-US" sz="2400" b="1" cap="none" spc="0" dirty="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609056580"/>
                  </a:ext>
                </a:extLst>
              </a:tr>
              <a:tr h="554741">
                <a:tc>
                  <a:txBody>
                    <a:bodyPr/>
                    <a:lstStyle/>
                    <a:p>
                      <a:pPr marL="43815" marR="0" algn="ctr">
                        <a:lnSpc>
                          <a:spcPct val="100000"/>
                        </a:lnSpc>
                        <a:spcBef>
                          <a:spcPts val="0"/>
                        </a:spcBef>
                        <a:spcAft>
                          <a:spcPts val="0"/>
                        </a:spcAft>
                      </a:pPr>
                      <a:r>
                        <a:rPr lang="es-ES" sz="2400" b="1" cap="none" spc="0">
                          <a:solidFill>
                            <a:schemeClr val="tx1"/>
                          </a:solidFill>
                          <a:effectLst/>
                        </a:rPr>
                        <a:t>Exo. 30:9; Lev. 10:1-9</a:t>
                      </a:r>
                      <a:endParaRPr lang="en-US" sz="2400" b="1" cap="none" spc="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45085" marR="0" algn="l">
                        <a:lnSpc>
                          <a:spcPct val="100000"/>
                        </a:lnSpc>
                        <a:spcBef>
                          <a:spcPts val="0"/>
                        </a:spcBef>
                        <a:spcAft>
                          <a:spcPts val="0"/>
                        </a:spcAft>
                      </a:pPr>
                      <a:r>
                        <a:rPr lang="es-ES" sz="2400" b="1" cap="none" spc="0" dirty="0">
                          <a:solidFill>
                            <a:schemeClr val="tx1"/>
                          </a:solidFill>
                          <a:effectLst/>
                        </a:rPr>
                        <a:t>Isa. 64:6</a:t>
                      </a:r>
                      <a:endParaRPr lang="en-US" sz="2400" b="1" cap="none" spc="0" dirty="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904435153"/>
                  </a:ext>
                </a:extLst>
              </a:tr>
              <a:tr h="1335360">
                <a:tc>
                  <a:txBody>
                    <a:bodyPr/>
                    <a:lstStyle/>
                    <a:p>
                      <a:pPr marL="43815" marR="0" algn="ctr">
                        <a:lnSpc>
                          <a:spcPct val="100000"/>
                        </a:lnSpc>
                        <a:spcBef>
                          <a:spcPts val="5"/>
                        </a:spcBef>
                        <a:spcAft>
                          <a:spcPts val="0"/>
                        </a:spcAft>
                      </a:pPr>
                      <a:r>
                        <a:rPr lang="es-ES" sz="2400" b="1" cap="none" spc="0">
                          <a:solidFill>
                            <a:schemeClr val="tx1"/>
                          </a:solidFill>
                          <a:effectLst/>
                        </a:rPr>
                        <a:t>Aquel que quemase incienso con fuego extraño debería ser destruido.</a:t>
                      </a:r>
                      <a:endParaRPr lang="en-US" sz="2400" b="1" cap="none" spc="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45085" marR="0" algn="l">
                        <a:lnSpc>
                          <a:spcPct val="100000"/>
                        </a:lnSpc>
                        <a:spcBef>
                          <a:spcPts val="5"/>
                        </a:spcBef>
                        <a:spcAft>
                          <a:spcPts val="0"/>
                        </a:spcAft>
                      </a:pPr>
                      <a:r>
                        <a:rPr lang="es-ES" sz="2400" b="1" cap="none" spc="0" dirty="0">
                          <a:solidFill>
                            <a:schemeClr val="tx1"/>
                          </a:solidFill>
                          <a:effectLst/>
                        </a:rPr>
                        <a:t>Aquel que esté vestido con su propia justicia será destruido.</a:t>
                      </a:r>
                      <a:endParaRPr lang="en-US" sz="2400" b="1" cap="none" spc="0" dirty="0">
                        <a:solidFill>
                          <a:schemeClr val="tx1"/>
                        </a:solidFill>
                        <a:effectLst/>
                        <a:latin typeface="Times New Roman" panose="02020603050405020304" pitchFamily="18" charset="0"/>
                        <a:ea typeface="Times New Roman" panose="02020603050405020304" pitchFamily="18" charset="0"/>
                      </a:endParaRPr>
                    </a:p>
                  </a:txBody>
                  <a:tcPr marL="74023" marR="0" marT="21150" marB="158621">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19899113"/>
                  </a:ext>
                </a:extLst>
              </a:tr>
            </a:tbl>
          </a:graphicData>
        </a:graphic>
      </p:graphicFrame>
    </p:spTree>
    <p:extLst>
      <p:ext uri="{BB962C8B-B14F-4D97-AF65-F5344CB8AC3E}">
        <p14:creationId xmlns:p14="http://schemas.microsoft.com/office/powerpoint/2010/main" val="2298460074"/>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258289" y="1483351"/>
            <a:ext cx="5157427" cy="1200329"/>
          </a:xfrm>
          <a:prstGeom prst="rect">
            <a:avLst/>
          </a:prstGeom>
          <a:noFill/>
        </p:spPr>
        <p:txBody>
          <a:bodyPr wrap="square" rtlCol="0">
            <a:spAutoFit/>
          </a:bodyPr>
          <a:lstStyle/>
          <a:p>
            <a:pPr lvl="0" algn="just" defTabSz="457200">
              <a:defRPr/>
            </a:pPr>
            <a:r>
              <a:rPr lang="es-ES" sz="2400" dirty="0">
                <a:solidFill>
                  <a:prstClr val="white"/>
                </a:solidFill>
              </a:rPr>
              <a:t>Especias aromáticas, estacte y uña aromática y gálbano aromático e incienso puro</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532076"/>
            <a:ext cx="4915382" cy="461665"/>
          </a:xfrm>
          <a:prstGeom prst="rect">
            <a:avLst/>
          </a:prstGeom>
          <a:noFill/>
        </p:spPr>
        <p:txBody>
          <a:bodyPr wrap="square" rtlCol="0">
            <a:spAutoFit/>
          </a:bodyPr>
          <a:lstStyle/>
          <a:p>
            <a:pPr lvl="0" defTabSz="457200">
              <a:defRPr/>
            </a:pPr>
            <a:r>
              <a:rPr lang="es-ES" sz="2400" dirty="0">
                <a:solidFill>
                  <a:prstClr val="white"/>
                </a:solidFill>
              </a:rPr>
              <a:t>El Altar del Incienso</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317412" y="4115681"/>
            <a:ext cx="4803412" cy="1015663"/>
          </a:xfrm>
          <a:prstGeom prst="rect">
            <a:avLst/>
          </a:prstGeom>
          <a:noFill/>
        </p:spPr>
        <p:txBody>
          <a:bodyPr wrap="square" rtlCol="0">
            <a:spAutoFit/>
          </a:bodyPr>
          <a:lstStyle/>
          <a:p>
            <a:pPr lvl="0" algn="just" defTabSz="457200">
              <a:defRPr/>
            </a:pPr>
            <a:r>
              <a:rPr lang="es-ES" sz="2000" noProof="0" dirty="0">
                <a:solidFill>
                  <a:prstClr val="white"/>
                </a:solidFill>
              </a:rPr>
              <a:t>La clave para que nuestras oraciones sean contestadas es nuestra obediencia</a:t>
            </a:r>
            <a:endParaRPr kumimoji="0" lang="es-ES" sz="2000" b="0" i="0" u="none" strike="noStrike" kern="1200" cap="none" spc="0" normalizeH="0" baseline="0" noProof="0" dirty="0">
              <a:ln>
                <a:noFill/>
              </a:ln>
              <a:solidFill>
                <a:prstClr val="white"/>
              </a:solidFill>
              <a:effectLst/>
              <a:uLnTx/>
              <a:uFillTx/>
              <a:latin typeface="Calibri" panose="020F0502020204030204"/>
            </a:endParaRPr>
          </a:p>
        </p:txBody>
      </p:sp>
      <p:sp>
        <p:nvSpPr>
          <p:cNvPr id="7" name="CuadroTexto 6">
            <a:extLst>
              <a:ext uri="{FF2B5EF4-FFF2-40B4-BE49-F238E27FC236}">
                <a16:creationId xmlns:a16="http://schemas.microsoft.com/office/drawing/2014/main" id="{484CE96C-CBE3-40DD-869A-7E653E50D465}"/>
              </a:ext>
            </a:extLst>
          </p:cNvPr>
          <p:cNvSpPr txBox="1"/>
          <p:nvPr/>
        </p:nvSpPr>
        <p:spPr>
          <a:xfrm>
            <a:off x="413345" y="5581808"/>
            <a:ext cx="4803412" cy="830997"/>
          </a:xfrm>
          <a:prstGeom prst="rect">
            <a:avLst/>
          </a:prstGeom>
          <a:noFill/>
        </p:spPr>
        <p:txBody>
          <a:bodyPr wrap="square" rtlCol="0">
            <a:spAutoFit/>
          </a:bodyPr>
          <a:lstStyle/>
          <a:p>
            <a:pPr lvl="0" defTabSz="457200">
              <a:defRPr/>
            </a:pPr>
            <a:r>
              <a:rPr lang="es-ES" sz="2400" dirty="0">
                <a:solidFill>
                  <a:prstClr val="white"/>
                </a:solidFill>
              </a:rPr>
              <a:t>El sumo sacerdote debía quemar incienso sobre el altar</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317412" y="2809304"/>
            <a:ext cx="5157426" cy="1323439"/>
          </a:xfrm>
          <a:prstGeom prst="rect">
            <a:avLst/>
          </a:prstGeom>
          <a:noFill/>
        </p:spPr>
        <p:txBody>
          <a:bodyPr wrap="square" rtlCol="0">
            <a:spAutoFit/>
          </a:bodyPr>
          <a:lstStyle/>
          <a:p>
            <a:pPr lvl="0" algn="just" defTabSz="457200">
              <a:defRPr/>
            </a:pPr>
            <a:r>
              <a:rPr lang="es-ES" sz="2000" dirty="0">
                <a:solidFill>
                  <a:prstClr val="white"/>
                </a:solidFill>
              </a:rPr>
              <a:t>Juan vio un ángel junto al altar de oro en el santuario del cielo el cual añadía a las oraciones la fragancia del incienso de la justicia de Cristo.</a:t>
            </a:r>
            <a:endParaRPr kumimoji="0" lang="es-ES" sz="2000" b="0" i="0" u="none" strike="noStrike" kern="1200" cap="none" spc="0" normalizeH="0" baseline="0" noProof="0" dirty="0">
              <a:ln>
                <a:noFill/>
              </a:ln>
              <a:solidFill>
                <a:prstClr val="white"/>
              </a:solidFill>
              <a:effectLst/>
              <a:uLnTx/>
              <a:uFillTx/>
              <a:latin typeface="Calibri" panose="020F0502020204030204"/>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661943" y="4043413"/>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a:solidFill>
                  <a:prstClr val="white"/>
                </a:solidFill>
              </a:rPr>
              <a:t>Ingredientes del incienso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F3B8264-4C31-43B4-BA54-43EE83420FE7}"/>
              </a:ext>
            </a:extLst>
          </p:cNvPr>
          <p:cNvSpPr txBox="1"/>
          <p:nvPr/>
        </p:nvSpPr>
        <p:spPr>
          <a:xfrm>
            <a:off x="5661943" y="1367972"/>
            <a:ext cx="5735510"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ES" sz="3200" dirty="0">
                <a:solidFill>
                  <a:prstClr val="white"/>
                </a:solidFill>
              </a:rPr>
              <a:t>Estaba colocada frente al velo en el lugar Santo.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61943" y="362799"/>
            <a:ext cx="53320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ES" sz="3200" dirty="0">
                <a:solidFill>
                  <a:prstClr val="white"/>
                </a:solidFill>
              </a:rPr>
              <a:t>Falso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661943" y="2839190"/>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ES" sz="3200" dirty="0">
                <a:solidFill>
                  <a:prstClr val="white"/>
                </a:solidFill>
                <a:latin typeface="Calibri" panose="020F0502020204030204"/>
              </a:rPr>
              <a:t>Cada mañana y cada tarde</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785082" y="5704918"/>
            <a:ext cx="6181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3200" dirty="0">
                <a:solidFill>
                  <a:prstClr val="white"/>
                </a:solidFill>
              </a:rPr>
              <a:t>Verdadero</a:t>
            </a:r>
            <a:endParaRPr kumimoji="0" lang="es-E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669623" y="4905253"/>
            <a:ext cx="6412428"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a:t>
            </a:r>
            <a:r>
              <a:rPr lang="es-ES" sz="3200" dirty="0">
                <a:solidFill>
                  <a:prstClr val="white"/>
                </a:solidFill>
                <a:latin typeface="Calibri" panose="020F0502020204030204"/>
              </a:rPr>
              <a:t>La vida eterna</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0"/>
                                        </p:tgtEl>
                                        <p:attrNameLst>
                                          <p:attrName>style.color</p:attrName>
                                        </p:attrNameLst>
                                      </p:cBhvr>
                                      <p:by>
                                        <p:hsl h="7200000" s="0" l="0"/>
                                      </p:by>
                                    </p:animClr>
                                    <p:animClr clrSpc="hsl" dir="cw">
                                      <p:cBhvr>
                                        <p:cTn id="11" dur="500" fill="hold"/>
                                        <p:tgtEl>
                                          <p:spTgt spid="10"/>
                                        </p:tgtEl>
                                        <p:attrNameLst>
                                          <p:attrName>fillcolor</p:attrName>
                                        </p:attrNameLst>
                                      </p:cBhvr>
                                      <p:by>
                                        <p:hsl h="7200000" s="0" l="0"/>
                                      </p:by>
                                    </p:animClr>
                                    <p:animClr clrSpc="hsl" dir="cw">
                                      <p:cBhvr>
                                        <p:cTn id="12" dur="500" fill="hold"/>
                                        <p:tgtEl>
                                          <p:spTgt spid="10"/>
                                        </p:tgtEl>
                                        <p:attrNameLst>
                                          <p:attrName>stroke.color</p:attrName>
                                        </p:attrNameLst>
                                      </p:cBhvr>
                                      <p:by>
                                        <p:hsl h="7200000" s="0" l="0"/>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3"/>
                                        </p:tgtEl>
                                        <p:attrNameLst>
                                          <p:attrName>style.color</p:attrName>
                                        </p:attrNameLst>
                                      </p:cBhvr>
                                      <p:by>
                                        <p:hsl h="7200000" s="0" l="0"/>
                                      </p:by>
                                    </p:animClr>
                                    <p:animClr clrSpc="hsl" dir="cw">
                                      <p:cBhvr>
                                        <p:cTn id="33" dur="500" fill="hold"/>
                                        <p:tgtEl>
                                          <p:spTgt spid="13"/>
                                        </p:tgtEl>
                                        <p:attrNameLst>
                                          <p:attrName>fillcolor</p:attrName>
                                        </p:attrNameLst>
                                      </p:cBhvr>
                                      <p:by>
                                        <p:hsl h="7200000" s="0" l="0"/>
                                      </p:by>
                                    </p:animClr>
                                    <p:animClr clrSpc="hsl" dir="cw">
                                      <p:cBhvr>
                                        <p:cTn id="34" dur="500" fill="hold"/>
                                        <p:tgtEl>
                                          <p:spTgt spid="13"/>
                                        </p:tgtEl>
                                        <p:attrNameLst>
                                          <p:attrName>stroke.color</p:attrName>
                                        </p:attrNameLst>
                                      </p:cBhvr>
                                      <p:by>
                                        <p:hsl h="7200000" s="0" l="0"/>
                                      </p:by>
                                    </p:animClr>
                                    <p:set>
                                      <p:cBhvr>
                                        <p:cTn id="35" dur="500" fill="hold"/>
                                        <p:tgtEl>
                                          <p:spTgt spid="1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7200000" s="0" l="0"/>
                                      </p:by>
                                    </p:animClr>
                                    <p:animClr clrSpc="hsl" dir="cw">
                                      <p:cBhvr>
                                        <p:cTn id="55" dur="500" fill="hold"/>
                                        <p:tgtEl>
                                          <p:spTgt spid="12"/>
                                        </p:tgtEl>
                                        <p:attrNameLst>
                                          <p:attrName>fillcolor</p:attrName>
                                        </p:attrNameLst>
                                      </p:cBhvr>
                                      <p:by>
                                        <p:hsl h="7200000" s="0" l="0"/>
                                      </p:by>
                                    </p:animClr>
                                    <p:animClr clrSpc="hsl" dir="cw">
                                      <p:cBhvr>
                                        <p:cTn id="56" dur="500" fill="hold"/>
                                        <p:tgtEl>
                                          <p:spTgt spid="12"/>
                                        </p:tgtEl>
                                        <p:attrNameLst>
                                          <p:attrName>stroke.color</p:attrName>
                                        </p:attrNameLst>
                                      </p:cBhvr>
                                      <p:by>
                                        <p:hsl h="7200000" s="0" l="0"/>
                                      </p:by>
                                    </p:animClr>
                                    <p:set>
                                      <p:cBhvr>
                                        <p:cTn id="57"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0" y="482200"/>
            <a:ext cx="6069725" cy="4832092"/>
          </a:xfrm>
          <a:prstGeom prst="rect">
            <a:avLst/>
          </a:prstGeom>
          <a:noFill/>
        </p:spPr>
        <p:txBody>
          <a:bodyPr wrap="square" rtlCol="0">
            <a:spAutoFit/>
          </a:bodyPr>
          <a:lstStyle/>
          <a:p>
            <a:pPr defTabSz="457200"/>
            <a:r>
              <a:rPr lang="es-DO" sz="4400" b="1" dirty="0">
                <a:solidFill>
                  <a:srgbClr val="FFFF00"/>
                </a:solidFill>
                <a:latin typeface="Century Gothic" panose="020B0502020202020204"/>
              </a:rPr>
              <a:t>¿Quieres que tus oraciones suban cada mañana y cada tarde ante Dios con el incienso de la justicia intercesora de Cristo?</a:t>
            </a:r>
            <a:endParaRPr lang="en-US" sz="44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7"/>
            <a:ext cx="11446756" cy="6892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El Altar del Incienso y su Servicio: Introducción</a:t>
            </a:r>
            <a:endParaRPr lang="en-US" b="1" dirty="0"/>
          </a:p>
        </p:txBody>
      </p:sp>
      <p:sp>
        <p:nvSpPr>
          <p:cNvPr id="5" name="Título 1"/>
          <p:cNvSpPr txBox="1">
            <a:spLocks/>
          </p:cNvSpPr>
          <p:nvPr/>
        </p:nvSpPr>
        <p:spPr>
          <a:xfrm>
            <a:off x="450098" y="839338"/>
            <a:ext cx="10932135"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rPr>
              <a:t>El altar de oro, o altar de incienso, estaba delante del velo en el primer compartimiento del santuario.</a:t>
            </a:r>
          </a:p>
        </p:txBody>
      </p:sp>
    </p:spTree>
    <p:extLst>
      <p:ext uri="{BB962C8B-B14F-4D97-AF65-F5344CB8AC3E}">
        <p14:creationId xmlns:p14="http://schemas.microsoft.com/office/powerpoint/2010/main" val="233008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9" name="Picture 1078">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81" name="Picture 1080">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83" name="Oval 1082">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85" name="Picture 1084">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87" name="Picture 1086">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89" name="Rectangle 1088">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91" name="Rectangle 1090">
            <a:extLst>
              <a:ext uri="{FF2B5EF4-FFF2-40B4-BE49-F238E27FC236}">
                <a16:creationId xmlns:a16="http://schemas.microsoft.com/office/drawing/2014/main"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s-ES" dirty="0">
                <a:solidFill>
                  <a:srgbClr val="EBEBEB"/>
                </a:solidFill>
              </a:rPr>
              <a:t>El Altar del Incienso</a:t>
            </a:r>
            <a:endParaRPr lang="en-US" b="0" i="0" kern="1200" dirty="0">
              <a:solidFill>
                <a:srgbClr val="EBEBEB"/>
              </a:solidFill>
              <a:latin typeface="+mj-lt"/>
              <a:ea typeface="+mj-ea"/>
              <a:cs typeface="+mj-cs"/>
            </a:endParaRPr>
          </a:p>
        </p:txBody>
      </p:sp>
      <p:sp>
        <p:nvSpPr>
          <p:cNvPr id="109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95" name="Freeform: Shape 1094">
            <a:extLst>
              <a:ext uri="{FF2B5EF4-FFF2-40B4-BE49-F238E27FC236}">
                <a16:creationId xmlns:a16="http://schemas.microsoft.com/office/drawing/2014/main"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7" name="Rectangle 1096">
            <a:extLst>
              <a:ext uri="{FF2B5EF4-FFF2-40B4-BE49-F238E27FC236}">
                <a16:creationId xmlns:a16="http://schemas.microsoft.com/office/drawing/2014/main"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Imagen 3">
            <a:extLst>
              <a:ext uri="{FF2B5EF4-FFF2-40B4-BE49-F238E27FC236}">
                <a16:creationId xmlns:a16="http://schemas.microsoft.com/office/drawing/2014/main" id="{74B0A745-41C6-537A-DD5D-443BE03B514C}"/>
              </a:ext>
            </a:extLst>
          </p:cNvPr>
          <p:cNvPicPr>
            <a:picLocks noChangeAspect="1"/>
          </p:cNvPicPr>
          <p:nvPr/>
        </p:nvPicPr>
        <p:blipFill>
          <a:blip r:embed="rId6"/>
          <a:stretch>
            <a:fillRect/>
          </a:stretch>
        </p:blipFill>
        <p:spPr>
          <a:xfrm>
            <a:off x="643854" y="779412"/>
            <a:ext cx="6270662" cy="5298711"/>
          </a:xfrm>
          <a:prstGeom prst="rect">
            <a:avLst/>
          </a:prstGeom>
          <a:effectLst/>
        </p:spPr>
      </p:pic>
    </p:spTree>
    <p:extLst>
      <p:ext uri="{BB962C8B-B14F-4D97-AF65-F5344CB8AC3E}">
        <p14:creationId xmlns:p14="http://schemas.microsoft.com/office/powerpoint/2010/main" val="3750240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4" y="150126"/>
            <a:ext cx="11446757" cy="858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Descripción</a:t>
            </a:r>
            <a:endParaRPr lang="en-US" sz="4000" b="1" dirty="0"/>
          </a:p>
        </p:txBody>
      </p:sp>
      <p:sp>
        <p:nvSpPr>
          <p:cNvPr id="5" name="Título 1"/>
          <p:cNvSpPr txBox="1">
            <a:spLocks/>
          </p:cNvSpPr>
          <p:nvPr/>
        </p:nvSpPr>
        <p:spPr>
          <a:xfrm>
            <a:off x="450098" y="1718441"/>
            <a:ext cx="11291804" cy="5139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Era un cuadrado de un codo por dos codos de altura, con un cuerno en cada esquina. El altar era hecho de madera de acacia, y estaba cubierto de puro oro. Alrededor de la superficie tenía una bella </a:t>
            </a:r>
            <a:r>
              <a:rPr lang="es-ES" sz="4000" b="1" dirty="0" smtClean="0">
                <a:latin typeface="Calibri" panose="020F0502020204030204" pitchFamily="34" charset="0"/>
                <a:cs typeface="Calibri" panose="020F0502020204030204" pitchFamily="34" charset="0"/>
              </a:rPr>
              <a:t>corona </a:t>
            </a:r>
            <a:r>
              <a:rPr lang="es-ES" sz="4000" b="1" dirty="0">
                <a:latin typeface="Calibri" panose="020F0502020204030204" pitchFamily="34" charset="0"/>
                <a:cs typeface="Calibri" panose="020F0502020204030204" pitchFamily="34" charset="0"/>
              </a:rPr>
              <a:t>de oro, y cerca de la corona habían anillos, donde existían anillos que servían para trasladar el </a:t>
            </a:r>
            <a:r>
              <a:rPr lang="es-ES" sz="4000" b="1" dirty="0" smtClean="0">
                <a:latin typeface="Calibri" panose="020F0502020204030204" pitchFamily="34" charset="0"/>
                <a:cs typeface="Calibri" panose="020F0502020204030204" pitchFamily="34" charset="0"/>
              </a:rPr>
              <a:t>altar</a:t>
            </a:r>
            <a:r>
              <a:rPr lang="es-ES" sz="4000" b="1" dirty="0">
                <a:latin typeface="Calibri" panose="020F0502020204030204" pitchFamily="34" charset="0"/>
                <a:cs typeface="Calibri" panose="020F0502020204030204" pitchFamily="34" charset="0"/>
              </a:rPr>
              <a:t>, y todo estaba cubierto de oro puro [</a:t>
            </a:r>
            <a:r>
              <a:rPr lang="es-ES" sz="4000" b="1" dirty="0" err="1">
                <a:latin typeface="Calibri" panose="020F0502020204030204" pitchFamily="34" charset="0"/>
                <a:cs typeface="Calibri" panose="020F0502020204030204" pitchFamily="34" charset="0"/>
              </a:rPr>
              <a:t>Exo</a:t>
            </a:r>
            <a:r>
              <a:rPr lang="es-ES" sz="4000" b="1" dirty="0">
                <a:latin typeface="Calibri" panose="020F0502020204030204" pitchFamily="34" charset="0"/>
                <a:cs typeface="Calibri" panose="020F0502020204030204" pitchFamily="34" charset="0"/>
              </a:rPr>
              <a:t>. 30:1-6].</a:t>
            </a:r>
          </a:p>
        </p:txBody>
      </p:sp>
    </p:spTree>
    <p:extLst>
      <p:ext uri="{BB962C8B-B14F-4D97-AF65-F5344CB8AC3E}">
        <p14:creationId xmlns:p14="http://schemas.microsoft.com/office/powerpoint/2010/main" val="162330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5" y="150126"/>
            <a:ext cx="10110095" cy="12845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 Descripción </a:t>
            </a:r>
            <a:r>
              <a:rPr lang="es-ES" sz="4000" b="1" dirty="0">
                <a:solidFill>
                  <a:srgbClr val="EA6312"/>
                </a:solidFill>
                <a:latin typeface="Century Gothic" panose="020B0502020202020204"/>
              </a:rPr>
              <a:t>[</a:t>
            </a:r>
            <a:r>
              <a:rPr lang="es-ES" sz="4000" b="1" dirty="0" err="1">
                <a:solidFill>
                  <a:srgbClr val="EA6312"/>
                </a:solidFill>
                <a:latin typeface="Century Gothic" panose="020B0502020202020204"/>
              </a:rPr>
              <a:t>Exo</a:t>
            </a:r>
            <a:r>
              <a:rPr lang="es-ES" sz="4000" b="1" dirty="0">
                <a:solidFill>
                  <a:srgbClr val="EA6312"/>
                </a:solidFill>
                <a:latin typeface="Century Gothic" panose="020B0502020202020204"/>
              </a:rPr>
              <a:t>. 30:1-6].</a:t>
            </a:r>
            <a:endParaRPr lang="en-US" sz="4000" b="1" dirty="0">
              <a:solidFill>
                <a:srgbClr val="EA6312"/>
              </a:solidFill>
              <a:latin typeface="Century Gothic" panose="020B0502020202020204"/>
            </a:endParaRPr>
          </a:p>
        </p:txBody>
      </p:sp>
      <p:sp>
        <p:nvSpPr>
          <p:cNvPr id="5" name="Título 1"/>
          <p:cNvSpPr txBox="1">
            <a:spLocks/>
          </p:cNvSpPr>
          <p:nvPr/>
        </p:nvSpPr>
        <p:spPr>
          <a:xfrm>
            <a:off x="295145" y="1718441"/>
            <a:ext cx="11607821" cy="4540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solidFill>
                  <a:srgbClr val="FFFF00"/>
                </a:solidFill>
                <a:latin typeface="Calibri" panose="020F0502020204030204" pitchFamily="34" charset="0"/>
                <a:cs typeface="Calibri" panose="020F0502020204030204" pitchFamily="34" charset="0"/>
              </a:rPr>
              <a:t>Harás asimismo un altar para quemar el incienso; de madera de acacia lo harás. 2 Su longitud será de un codo, y su anchura de un codo; será cuadrado, y su altura de dos codos; y sus cuernos serán parte del mismo. 3 Y lo cubrirás de oro puro, su cubierta, sus paredes en derredor y sus cuernos; y le harás en derredor una cornisa de oro. </a:t>
            </a:r>
          </a:p>
        </p:txBody>
      </p:sp>
    </p:spTree>
    <p:extLst>
      <p:ext uri="{BB962C8B-B14F-4D97-AF65-F5344CB8AC3E}">
        <p14:creationId xmlns:p14="http://schemas.microsoft.com/office/powerpoint/2010/main" val="241388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10283516" cy="12845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 Descripción </a:t>
            </a:r>
            <a:r>
              <a:rPr lang="es-ES" sz="4000" b="1" dirty="0">
                <a:solidFill>
                  <a:srgbClr val="EA6312"/>
                </a:solidFill>
                <a:latin typeface="Century Gothic" panose="020B0502020202020204"/>
              </a:rPr>
              <a:t>[</a:t>
            </a:r>
            <a:r>
              <a:rPr lang="es-ES" sz="4000" b="1" dirty="0" err="1">
                <a:solidFill>
                  <a:srgbClr val="EA6312"/>
                </a:solidFill>
                <a:latin typeface="Century Gothic" panose="020B0502020202020204"/>
              </a:rPr>
              <a:t>Exo</a:t>
            </a:r>
            <a:r>
              <a:rPr lang="es-ES" sz="4000" b="1" dirty="0">
                <a:solidFill>
                  <a:srgbClr val="EA6312"/>
                </a:solidFill>
                <a:latin typeface="Century Gothic" panose="020B0502020202020204"/>
              </a:rPr>
              <a:t>. 30:1-6].</a:t>
            </a:r>
            <a:endParaRPr lang="en-US" sz="4000" b="1" dirty="0">
              <a:solidFill>
                <a:srgbClr val="EA6312"/>
              </a:solidFill>
              <a:latin typeface="Century Gothic" panose="020B0502020202020204"/>
            </a:endParaRPr>
          </a:p>
        </p:txBody>
      </p:sp>
      <p:sp>
        <p:nvSpPr>
          <p:cNvPr id="5" name="Título 1"/>
          <p:cNvSpPr txBox="1">
            <a:spLocks/>
          </p:cNvSpPr>
          <p:nvPr/>
        </p:nvSpPr>
        <p:spPr>
          <a:xfrm>
            <a:off x="450098" y="1734207"/>
            <a:ext cx="11291804" cy="4824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solidFill>
                  <a:srgbClr val="FFFF00"/>
                </a:solidFill>
                <a:latin typeface="Calibri" panose="020F0502020204030204" pitchFamily="34" charset="0"/>
                <a:cs typeface="Calibri" panose="020F0502020204030204" pitchFamily="34" charset="0"/>
              </a:rPr>
              <a:t>4 Le harás también dos anillos de oro debajo de su cornisa, a sus dos esquinas a ambos lados suyos, para meter las varas con que será llevado. 5 Harás las varas de madera de acacia, y las cubrirás de oro. 6 Y lo pondrás delante del velo que está junto al arca del testimonio, delante del propiciatorio que está sobre el testimonio, donde me encontraré contigo.</a:t>
            </a:r>
          </a:p>
        </p:txBody>
      </p:sp>
    </p:spTree>
    <p:extLst>
      <p:ext uri="{BB962C8B-B14F-4D97-AF65-F5344CB8AC3E}">
        <p14:creationId xmlns:p14="http://schemas.microsoft.com/office/powerpoint/2010/main" val="357036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476" y="-150127"/>
            <a:ext cx="12192000" cy="6858000"/>
          </a:xfrm>
          <a:prstGeom prst="rect">
            <a:avLst/>
          </a:prstGeom>
        </p:spPr>
      </p:pic>
      <p:sp>
        <p:nvSpPr>
          <p:cNvPr id="4" name="Título 1"/>
          <p:cNvSpPr txBox="1">
            <a:spLocks/>
          </p:cNvSpPr>
          <p:nvPr/>
        </p:nvSpPr>
        <p:spPr>
          <a:xfrm>
            <a:off x="295145" y="150127"/>
            <a:ext cx="11544758" cy="6854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4000" b="1" i="0" u="none" strike="noStrike" kern="1200" cap="none" spc="0" normalizeH="0" baseline="0" noProof="0" dirty="0">
                <a:ln>
                  <a:noFill/>
                </a:ln>
                <a:solidFill>
                  <a:srgbClr val="EA6312"/>
                </a:solidFill>
                <a:effectLst/>
                <a:uLnTx/>
                <a:uFillTx/>
                <a:latin typeface="Century Gothic" panose="020B0502020202020204"/>
                <a:ea typeface="+mj-ea"/>
                <a:cs typeface="+mj-cs"/>
              </a:rPr>
              <a:t>El Altar del Incienso y su Servicio</a:t>
            </a:r>
            <a:r>
              <a:rPr kumimoji="0" lang="es-DO" sz="4000" b="1" i="0" u="none" strike="noStrike" kern="1200" cap="none" spc="0" normalizeH="0" baseline="0" noProof="0" dirty="0">
                <a:ln>
                  <a:noFill/>
                </a:ln>
                <a:solidFill>
                  <a:srgbClr val="EA6312"/>
                </a:solidFill>
                <a:effectLst/>
                <a:uLnTx/>
                <a:uFillTx/>
                <a:latin typeface="Century Gothic" panose="020B0502020202020204"/>
                <a:ea typeface="+mj-ea"/>
                <a:cs typeface="+mj-cs"/>
              </a:rPr>
              <a:t>: Descripción</a:t>
            </a:r>
            <a:endParaRPr lang="en-US" sz="4000" b="1" dirty="0"/>
          </a:p>
        </p:txBody>
      </p:sp>
      <p:sp>
        <p:nvSpPr>
          <p:cNvPr id="5" name="Título 1"/>
          <p:cNvSpPr txBox="1">
            <a:spLocks/>
          </p:cNvSpPr>
          <p:nvPr/>
        </p:nvSpPr>
        <p:spPr>
          <a:xfrm>
            <a:off x="295145" y="993228"/>
            <a:ext cx="11544758" cy="58647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latin typeface="Calibri" panose="020F0502020204030204" pitchFamily="34" charset="0"/>
                <a:cs typeface="Calibri" panose="020F0502020204030204" pitchFamily="34" charset="0"/>
              </a:rPr>
              <a:t>Dentro de la corona de oro que circundaba la parte superior del altar, existía un fuego sagrado que ardía constantemente </a:t>
            </a:r>
            <a:r>
              <a:rPr lang="es-ES" sz="4000" b="1" dirty="0">
                <a:solidFill>
                  <a:srgbClr val="FFFF00"/>
                </a:solidFill>
                <a:latin typeface="Calibri" panose="020F0502020204030204" pitchFamily="34" charset="0"/>
                <a:cs typeface="Calibri" panose="020F0502020204030204" pitchFamily="34" charset="0"/>
              </a:rPr>
              <a:t>¨Y cuando Aarón encienda las lámparas al anochecer, quemará el incienso; rito perpetuo delante de Jehová por vuestras generaciones¨. [</a:t>
            </a:r>
            <a:r>
              <a:rPr lang="es-ES" sz="4000" b="1" dirty="0" err="1">
                <a:solidFill>
                  <a:srgbClr val="FFFF00"/>
                </a:solidFill>
                <a:latin typeface="Calibri" panose="020F0502020204030204" pitchFamily="34" charset="0"/>
                <a:cs typeface="Calibri" panose="020F0502020204030204" pitchFamily="34" charset="0"/>
              </a:rPr>
              <a:t>Exo</a:t>
            </a:r>
            <a:r>
              <a:rPr lang="es-ES" sz="4000" b="1" dirty="0">
                <a:solidFill>
                  <a:srgbClr val="FFFF00"/>
                </a:solidFill>
                <a:latin typeface="Calibri" panose="020F0502020204030204" pitchFamily="34" charset="0"/>
                <a:cs typeface="Calibri" panose="020F0502020204030204" pitchFamily="34" charset="0"/>
              </a:rPr>
              <a:t>. 30:8], </a:t>
            </a:r>
            <a:r>
              <a:rPr lang="es-ES" sz="4000" b="1" dirty="0">
                <a:latin typeface="Calibri" panose="020F0502020204030204" pitchFamily="34" charset="0"/>
                <a:cs typeface="Calibri" panose="020F0502020204030204" pitchFamily="34" charset="0"/>
              </a:rPr>
              <a:t>de donde ascendía el aroma fragante del incienso, el cual era colocado todas las mañanas y todas las tardes. El perfume invadía todo el santuario, y era llevado lejos por la brisa, más allá del atrio.</a:t>
            </a:r>
          </a:p>
        </p:txBody>
      </p:sp>
    </p:spTree>
    <p:extLst>
      <p:ext uri="{BB962C8B-B14F-4D97-AF65-F5344CB8AC3E}">
        <p14:creationId xmlns:p14="http://schemas.microsoft.com/office/powerpoint/2010/main" val="178859781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717</TotalTime>
  <Words>3056</Words>
  <Application>Microsoft Office PowerPoint</Application>
  <PresentationFormat>Panorámica</PresentationFormat>
  <Paragraphs>98</Paragraphs>
  <Slides>36</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36</vt:i4>
      </vt:variant>
    </vt:vector>
  </HeadingPairs>
  <TitlesOfParts>
    <vt:vector size="45" baseType="lpstr">
      <vt:lpstr>Aptos</vt:lpstr>
      <vt:lpstr>Aptos Display</vt:lpstr>
      <vt:lpstr>Arial</vt:lpstr>
      <vt:lpstr>Calibri</vt:lpstr>
      <vt:lpstr>Century Gothic</vt:lpstr>
      <vt:lpstr>Times New Roman</vt:lpstr>
      <vt:lpstr>Wingdings 3</vt:lpstr>
      <vt:lpstr>Tema de Office</vt:lpstr>
      <vt:lpstr>1_Ion</vt:lpstr>
      <vt:lpstr>Presentación de PowerPoint</vt:lpstr>
      <vt:lpstr>Presentación de PowerPoint</vt:lpstr>
      <vt:lpstr>Los muebles del Santuario (Candelabro, Arca, Mesa de los panes, Altar del Incienso)</vt:lpstr>
      <vt:lpstr>Presentación de PowerPoint</vt:lpstr>
      <vt:lpstr>El Altar del Incienso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Altar del Incienso: Tipo y Antitipo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Ulises Aguero Arroyo</cp:lastModifiedBy>
  <cp:revision>44</cp:revision>
  <dcterms:created xsi:type="dcterms:W3CDTF">2024-04-21T02:46:20Z</dcterms:created>
  <dcterms:modified xsi:type="dcterms:W3CDTF">2024-06-02T05:41:34Z</dcterms:modified>
</cp:coreProperties>
</file>